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5" r:id="rId5"/>
    <p:sldId id="263" r:id="rId6"/>
    <p:sldId id="262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E526E53-D0C4-43FB-85F6-0A36C9233AAC}" type="datetimeFigureOut">
              <a:rPr lang="cs-CZ" smtClean="0"/>
              <a:t>4.12.2012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A61111-E96E-44B1-A071-3DF02ACC159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6E53-D0C4-43FB-85F6-0A36C9233AAC}" type="datetimeFigureOut">
              <a:rPr lang="cs-CZ" smtClean="0"/>
              <a:t>4.12.2012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1111-E96E-44B1-A071-3DF02ACC15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E526E53-D0C4-43FB-85F6-0A36C9233AAC}" type="datetimeFigureOut">
              <a:rPr lang="cs-CZ" smtClean="0"/>
              <a:t>4.12.2012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DA61111-E96E-44B1-A071-3DF02ACC159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6E53-D0C4-43FB-85F6-0A36C9233AAC}" type="datetimeFigureOut">
              <a:rPr lang="cs-CZ" smtClean="0"/>
              <a:t>4.12.2012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A61111-E96E-44B1-A071-3DF02ACC159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6E53-D0C4-43FB-85F6-0A36C9233AAC}" type="datetimeFigureOut">
              <a:rPr lang="cs-CZ" smtClean="0"/>
              <a:t>4.12.2012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DA61111-E96E-44B1-A071-3DF02ACC159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E526E53-D0C4-43FB-85F6-0A36C9233AAC}" type="datetimeFigureOut">
              <a:rPr lang="cs-CZ" smtClean="0"/>
              <a:t>4.12.2012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DA61111-E96E-44B1-A071-3DF02ACC1599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E526E53-D0C4-43FB-85F6-0A36C9233AAC}" type="datetimeFigureOut">
              <a:rPr lang="cs-CZ" smtClean="0"/>
              <a:t>4.12.2012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DA61111-E96E-44B1-A071-3DF02ACC159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6E53-D0C4-43FB-85F6-0A36C9233AAC}" type="datetimeFigureOut">
              <a:rPr lang="cs-CZ" smtClean="0"/>
              <a:t>4.12.2012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A61111-E96E-44B1-A071-3DF02ACC15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6E53-D0C4-43FB-85F6-0A36C9233AAC}" type="datetimeFigureOut">
              <a:rPr lang="cs-CZ" smtClean="0"/>
              <a:t>4.12.2012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A61111-E96E-44B1-A071-3DF02ACC15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26E53-D0C4-43FB-85F6-0A36C9233AAC}" type="datetimeFigureOut">
              <a:rPr lang="cs-CZ" smtClean="0"/>
              <a:t>4.12.2012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A61111-E96E-44B1-A071-3DF02ACC159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E526E53-D0C4-43FB-85F6-0A36C9233AAC}" type="datetimeFigureOut">
              <a:rPr lang="cs-CZ" smtClean="0"/>
              <a:t>4.12.2012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DA61111-E96E-44B1-A071-3DF02ACC159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E526E53-D0C4-43FB-85F6-0A36C9233AAC}" type="datetimeFigureOut">
              <a:rPr lang="cs-CZ" smtClean="0"/>
              <a:t>4.12.2012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A61111-E96E-44B1-A071-3DF02ACC159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asponline.org/about_sp/whatis.aspx" TargetMode="External"/><Relationship Id="rId3" Type="http://schemas.openxmlformats.org/officeDocument/2006/relationships/hyperlink" Target="http://www.journals.elsevier.com/journal-of-school-psychology/" TargetMode="External"/><Relationship Id="rId7" Type="http://schemas.openxmlformats.org/officeDocument/2006/relationships/hyperlink" Target="http://www.apa.org/about/division/div16.aspx" TargetMode="External"/><Relationship Id="rId2" Type="http://schemas.openxmlformats.org/officeDocument/2006/relationships/hyperlink" Target="http://spi.sagepub.com/content/by/yea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padiv15.org/" TargetMode="External"/><Relationship Id="rId5" Type="http://schemas.openxmlformats.org/officeDocument/2006/relationships/hyperlink" Target="http://www.apa.org/pubs/journals/spq/index.aspx" TargetMode="External"/><Relationship Id="rId4" Type="http://schemas.openxmlformats.org/officeDocument/2006/relationships/hyperlink" Target="http://onlinelibrary.wiley.com/journal/10.1002/(ISSN)1520-6807;jsessionid=5BD6C033D26C7339CBD655111BFACDC0.d01t03" TargetMode="External"/><Relationship Id="rId9" Type="http://schemas.openxmlformats.org/officeDocument/2006/relationships/hyperlink" Target="http://cnx.org/content/col11302/1.2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socialni-programy/oblast-poradenstv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Školní poradenství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Poradenský a podpůrný systém. Školní psychologie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924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ŠP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b="1" dirty="0"/>
              <a:t>Časopisy</a:t>
            </a:r>
          </a:p>
          <a:p>
            <a:r>
              <a:rPr lang="cs-CZ" dirty="0" err="1"/>
              <a:t>School</a:t>
            </a:r>
            <a:r>
              <a:rPr lang="cs-CZ" dirty="0"/>
              <a:t> Psychology International </a:t>
            </a:r>
            <a:r>
              <a:rPr lang="cs-CZ" dirty="0" smtClean="0"/>
              <a:t>(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spi.sagepub.com/content/by/year</a:t>
            </a:r>
            <a:r>
              <a:rPr lang="cs-CZ" dirty="0" smtClean="0"/>
              <a:t> ), </a:t>
            </a:r>
          </a:p>
          <a:p>
            <a:r>
              <a:rPr lang="cs-CZ" dirty="0" err="1" smtClean="0"/>
              <a:t>Journal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 Psychology (</a:t>
            </a:r>
            <a:r>
              <a:rPr lang="cs-CZ" dirty="0">
                <a:hlinkClick r:id="rId3"/>
              </a:rPr>
              <a:t>http://www.journals.elsevier.com/journal-of-school-psychology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),</a:t>
            </a:r>
            <a:endParaRPr lang="cs-CZ" dirty="0"/>
          </a:p>
          <a:p>
            <a:r>
              <a:rPr lang="cs-CZ" dirty="0" smtClean="0"/>
              <a:t>Psychology </a:t>
            </a:r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Schools</a:t>
            </a:r>
            <a:r>
              <a:rPr lang="cs-CZ" dirty="0"/>
              <a:t> (</a:t>
            </a:r>
            <a:r>
              <a:rPr lang="cs-CZ" dirty="0">
                <a:hlinkClick r:id="rId4"/>
              </a:rPr>
              <a:t>http://onlinelibrary.wiley.com/journal/10.1002/(</a:t>
            </a:r>
            <a:r>
              <a:rPr lang="cs-CZ" dirty="0" smtClean="0">
                <a:hlinkClick r:id="rId4"/>
              </a:rPr>
              <a:t>ISSN)1520-6807;jsessionid=5BD6C033D26C7339CBD655111BFACDC0.d01t03</a:t>
            </a:r>
            <a:r>
              <a:rPr lang="cs-CZ" dirty="0" smtClean="0"/>
              <a:t>  </a:t>
            </a:r>
            <a:r>
              <a:rPr lang="cs-CZ" dirty="0"/>
              <a:t>),</a:t>
            </a:r>
          </a:p>
          <a:p>
            <a:r>
              <a:rPr lang="cs-CZ" dirty="0" err="1" smtClean="0"/>
              <a:t>School</a:t>
            </a:r>
            <a:r>
              <a:rPr lang="cs-CZ" dirty="0" smtClean="0"/>
              <a:t> </a:t>
            </a:r>
            <a:r>
              <a:rPr lang="cs-CZ" dirty="0"/>
              <a:t>Psychology </a:t>
            </a:r>
            <a:r>
              <a:rPr lang="cs-CZ" dirty="0" err="1"/>
              <a:t>Quarterly</a:t>
            </a:r>
            <a:r>
              <a:rPr lang="cs-CZ" dirty="0"/>
              <a:t> (</a:t>
            </a:r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www.apa.org/pubs/journals/spq/index.aspx</a:t>
            </a:r>
            <a:r>
              <a:rPr lang="cs-CZ" dirty="0" smtClean="0"/>
              <a:t> ).</a:t>
            </a:r>
            <a:endParaRPr lang="cs-CZ" dirty="0"/>
          </a:p>
          <a:p>
            <a:r>
              <a:rPr lang="cs-CZ" dirty="0" smtClean="0"/>
              <a:t>V </a:t>
            </a:r>
            <a:r>
              <a:rPr lang="cs-CZ" dirty="0"/>
              <a:t>České republice vycházejí odborné články z oblasti školní a pedagogické psychologie především v časopisech </a:t>
            </a:r>
            <a:r>
              <a:rPr lang="cs-CZ" b="1" dirty="0"/>
              <a:t>Pedagogika</a:t>
            </a:r>
            <a:r>
              <a:rPr lang="cs-CZ" dirty="0"/>
              <a:t> a </a:t>
            </a:r>
            <a:r>
              <a:rPr lang="cs-CZ" b="1" dirty="0"/>
              <a:t>Československá psychologie</a:t>
            </a:r>
            <a:r>
              <a:rPr lang="cs-CZ" dirty="0"/>
              <a:t>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K dalšímu studiu</a:t>
            </a:r>
            <a:endParaRPr lang="cs-CZ" b="1" dirty="0"/>
          </a:p>
          <a:p>
            <a:r>
              <a:rPr lang="cs-CZ" dirty="0" smtClean="0"/>
              <a:t>APA</a:t>
            </a:r>
            <a:r>
              <a:rPr lang="cs-CZ" dirty="0"/>
              <a:t>. (2012a). </a:t>
            </a:r>
            <a:r>
              <a:rPr lang="cs-CZ" dirty="0" err="1"/>
              <a:t>Educational</a:t>
            </a:r>
            <a:r>
              <a:rPr lang="cs-CZ" dirty="0"/>
              <a:t> Psychology. (online). </a:t>
            </a:r>
            <a:r>
              <a:rPr lang="cs-CZ" dirty="0" err="1"/>
              <a:t>Retrieved</a:t>
            </a:r>
            <a:r>
              <a:rPr lang="cs-CZ" dirty="0"/>
              <a:t> on </a:t>
            </a:r>
            <a:r>
              <a:rPr lang="cs-CZ" dirty="0" smtClean="0"/>
              <a:t>23/11/2012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www.apadiv15.org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APA. (2012b). </a:t>
            </a:r>
            <a:r>
              <a:rPr lang="cs-CZ" dirty="0" err="1"/>
              <a:t>School</a:t>
            </a:r>
            <a:r>
              <a:rPr lang="cs-CZ" dirty="0"/>
              <a:t> Psychology. (online). </a:t>
            </a:r>
            <a:r>
              <a:rPr lang="cs-CZ" dirty="0" err="1"/>
              <a:t>Retrieved</a:t>
            </a:r>
            <a:r>
              <a:rPr lang="cs-CZ" dirty="0"/>
              <a:t> on </a:t>
            </a:r>
            <a:r>
              <a:rPr lang="cs-CZ" dirty="0" smtClean="0"/>
              <a:t>23/11/2012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>
                <a:hlinkClick r:id="rId7"/>
              </a:rPr>
              <a:t>http://</a:t>
            </a:r>
            <a:r>
              <a:rPr lang="cs-CZ" dirty="0" smtClean="0">
                <a:hlinkClick r:id="rId7"/>
              </a:rPr>
              <a:t>www.apa.org/about/division/div16.aspx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Čáp, J., Mareš, J. (2001). Psychologie pro učitele. Praha: Portál.</a:t>
            </a:r>
          </a:p>
          <a:p>
            <a:r>
              <a:rPr lang="cs-CZ" dirty="0" err="1"/>
              <a:t>Fontana</a:t>
            </a:r>
            <a:r>
              <a:rPr lang="cs-CZ" dirty="0"/>
              <a:t>, D. (2010). Psychologie ve školní praxi. Praha: Portál.</a:t>
            </a:r>
          </a:p>
          <a:p>
            <a:r>
              <a:rPr lang="cs-CZ" dirty="0"/>
              <a:t>NASP. (2012).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Psychologist</a:t>
            </a:r>
            <a:r>
              <a:rPr lang="cs-CZ" dirty="0"/>
              <a:t>? (online). </a:t>
            </a:r>
            <a:r>
              <a:rPr lang="cs-CZ" dirty="0" err="1"/>
              <a:t>Retrieved</a:t>
            </a:r>
            <a:r>
              <a:rPr lang="cs-CZ" dirty="0"/>
              <a:t> on </a:t>
            </a:r>
            <a:r>
              <a:rPr lang="cs-CZ" dirty="0" smtClean="0"/>
              <a:t>23/11/2012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>
                <a:hlinkClick r:id="rId8"/>
              </a:rPr>
              <a:t>http://</a:t>
            </a:r>
            <a:r>
              <a:rPr lang="cs-CZ" dirty="0" smtClean="0">
                <a:hlinkClick r:id="rId8"/>
              </a:rPr>
              <a:t>www.nasponline.org/about_sp/whatis.aspx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Seifert, K. (2011). </a:t>
            </a:r>
            <a:r>
              <a:rPr lang="cs-CZ" dirty="0" err="1"/>
              <a:t>Educational</a:t>
            </a:r>
            <a:r>
              <a:rPr lang="cs-CZ" dirty="0"/>
              <a:t> Psychology. Houston, Texas: </a:t>
            </a:r>
            <a:r>
              <a:rPr lang="cs-CZ" dirty="0" err="1"/>
              <a:t>Connexions</a:t>
            </a:r>
            <a:r>
              <a:rPr lang="cs-CZ" dirty="0"/>
              <a:t>, </a:t>
            </a:r>
            <a:r>
              <a:rPr lang="cs-CZ" dirty="0" err="1"/>
              <a:t>Rice</a:t>
            </a:r>
            <a:r>
              <a:rPr lang="cs-CZ" dirty="0"/>
              <a:t> University. </a:t>
            </a:r>
            <a:r>
              <a:rPr lang="cs-CZ" dirty="0" err="1"/>
              <a:t>Retrieved</a:t>
            </a:r>
            <a:r>
              <a:rPr lang="cs-CZ" dirty="0"/>
              <a:t> on </a:t>
            </a:r>
            <a:r>
              <a:rPr lang="cs-CZ" dirty="0" smtClean="0"/>
              <a:t>20/11/2012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>
                <a:hlinkClick r:id="rId9"/>
              </a:rPr>
              <a:t>http://cnx.org/content/col11302/1.2</a:t>
            </a:r>
            <a:r>
              <a:rPr lang="cs-CZ" dirty="0" smtClean="0">
                <a:hlinkClick r:id="rId9"/>
              </a:rPr>
              <a:t>/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648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dirty="0" smtClean="0"/>
              <a:t>Poradenský systém v ČR je založen na </a:t>
            </a:r>
            <a:r>
              <a:rPr lang="cs-CZ" b="1" dirty="0" smtClean="0"/>
              <a:t>dvou pilířích</a:t>
            </a:r>
          </a:p>
          <a:p>
            <a:pPr marL="514350" indent="-514350">
              <a:buAutoNum type="arabicParenR"/>
            </a:pPr>
            <a:r>
              <a:rPr lang="cs-CZ" dirty="0" smtClean="0"/>
              <a:t>Činnost školních poradenských pracovníků na školách je někdy označována termínem </a:t>
            </a:r>
            <a:r>
              <a:rPr lang="cs-CZ" b="1" dirty="0" smtClean="0"/>
              <a:t>„školní poradenské pracoviště“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nejedná se však o samostatnou organizační formu nebo o jednotku v rámci školy, která má nebo by měla mít právní subjektivitu.</a:t>
            </a:r>
          </a:p>
          <a:p>
            <a:pPr lvl="1"/>
            <a:r>
              <a:rPr lang="cs-CZ" dirty="0" smtClean="0"/>
              <a:t>Školní poradenské pracoviště je v základní formě tvořeno činností </a:t>
            </a:r>
            <a:r>
              <a:rPr lang="cs-CZ" b="1" dirty="0" smtClean="0"/>
              <a:t>školního metodika prevence </a:t>
            </a:r>
            <a:r>
              <a:rPr lang="cs-CZ" dirty="0" smtClean="0"/>
              <a:t>a </a:t>
            </a:r>
            <a:r>
              <a:rPr lang="cs-CZ" b="1" dirty="0" smtClean="0"/>
              <a:t>výchovného poradce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V rozšířené verzi školního poradenského pracoviště je činnost metodika prevence a výchovného poradce, kterého musí mít každá škola, doplněna také činností </a:t>
            </a:r>
            <a:r>
              <a:rPr lang="cs-CZ" b="1" dirty="0" smtClean="0"/>
              <a:t>školního speciálního pedagoga </a:t>
            </a:r>
            <a:r>
              <a:rPr lang="cs-CZ" dirty="0" smtClean="0"/>
              <a:t>anebo </a:t>
            </a:r>
            <a:r>
              <a:rPr lang="cs-CZ" b="1" dirty="0" smtClean="0"/>
              <a:t>školního psychologa</a:t>
            </a:r>
            <a:r>
              <a:rPr lang="cs-CZ" dirty="0" smtClean="0"/>
              <a:t>. Některé školy dokonce zaměstnávají oba školní poradenské specialisty (školního psychologa a speciálního pedagoga), a to buď z vlastních zdrojů, nebo z různých grantů a dotací EU.</a:t>
            </a:r>
          </a:p>
          <a:p>
            <a:pPr marL="0" indent="0">
              <a:buNone/>
            </a:pPr>
            <a:r>
              <a:rPr lang="cs-CZ" dirty="0" smtClean="0"/>
              <a:t>2) Druhým pilířem poradenského systému ve školství jsou tzv. školská poradenská zařízení. Tvoří je pedagogicko-psychologické poradny a speciálně pedagogická centra. Tato zařízení zajišťují činnosti a služby pro děti, žáky, studenty a jejich zákonné zástupce, školy a školská zařízení.</a:t>
            </a:r>
          </a:p>
          <a:p>
            <a:pPr marL="0" indent="0">
              <a:buNone/>
            </a:pPr>
            <a:r>
              <a:rPr lang="cs-CZ" dirty="0" smtClean="0"/>
              <a:t>Řadíme sem poradny a centra:</a:t>
            </a:r>
          </a:p>
          <a:p>
            <a:pPr lvl="1"/>
            <a:r>
              <a:rPr lang="cs-CZ" dirty="0" smtClean="0"/>
              <a:t>speciálně pedagogické</a:t>
            </a:r>
          </a:p>
          <a:p>
            <a:pPr lvl="1"/>
            <a:r>
              <a:rPr lang="cs-CZ" dirty="0" smtClean="0"/>
              <a:t>pedagogicko-psychologické</a:t>
            </a:r>
          </a:p>
          <a:p>
            <a:pPr lvl="1"/>
            <a:r>
              <a:rPr lang="cs-CZ" dirty="0" smtClean="0"/>
              <a:t>preventivně-výchovné</a:t>
            </a:r>
          </a:p>
          <a:p>
            <a:pPr lvl="1"/>
            <a:r>
              <a:rPr lang="cs-CZ" dirty="0" smtClean="0"/>
              <a:t>informační</a:t>
            </a:r>
          </a:p>
          <a:p>
            <a:pPr lvl="1"/>
            <a:r>
              <a:rPr lang="cs-CZ" dirty="0" smtClean="0"/>
              <a:t>diagnostické</a:t>
            </a:r>
          </a:p>
          <a:p>
            <a:pPr lvl="1"/>
            <a:r>
              <a:rPr lang="cs-CZ" dirty="0" smtClean="0"/>
              <a:t>poradenské</a:t>
            </a:r>
          </a:p>
          <a:p>
            <a:pPr lvl="1"/>
            <a:r>
              <a:rPr lang="cs-CZ" dirty="0" smtClean="0"/>
              <a:t>metodické</a:t>
            </a:r>
          </a:p>
          <a:p>
            <a:pPr lvl="2"/>
            <a:r>
              <a:rPr lang="cs-CZ" dirty="0" smtClean="0"/>
              <a:t>napomáhají při volbě vhodných vzdělávacích postupů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Spolupracují s orgány sociálně právní ochrany, zdravotnickými zařízeními, soudy aj.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zdroj: MŠMT. Oblast poradenství. Dostupné z www </a:t>
            </a:r>
            <a:r>
              <a:rPr lang="cs-CZ" dirty="0" smtClean="0">
                <a:hlinkClick r:id="rId2"/>
              </a:rPr>
              <a:t>http://www.msmt.cz/socialni-programy/oblast-poradenstvi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629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Teoretický rámec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Vzdělávání jako nástroj </a:t>
            </a:r>
            <a:r>
              <a:rPr lang="cs-CZ" b="1" dirty="0" smtClean="0"/>
              <a:t>změny</a:t>
            </a:r>
          </a:p>
          <a:p>
            <a:pPr lvl="1"/>
            <a:r>
              <a:rPr lang="cs-CZ" dirty="0"/>
              <a:t>Koncept rovných příležitostí (</a:t>
            </a:r>
            <a:r>
              <a:rPr lang="cs-CZ" dirty="0" err="1"/>
              <a:t>equal</a:t>
            </a:r>
            <a:r>
              <a:rPr lang="cs-CZ" dirty="0"/>
              <a:t> 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opportunity</a:t>
            </a:r>
            <a:r>
              <a:rPr lang="cs-CZ" dirty="0"/>
              <a:t>) vychází ze snahy vyrovnávat podmínky pro vzdělávání (různé sociální složení třídy, různá kognitivní úroveň x stejní učitelé) a poskytovat stejnou péči.</a:t>
            </a:r>
          </a:p>
          <a:p>
            <a:pPr lvl="1"/>
            <a:r>
              <a:rPr lang="cs-CZ" dirty="0"/>
              <a:t>Současně se škola snaží dosahovat tzv. „funkčního minima“ žáků a vyrovnávat jejich dosahované výsledky.</a:t>
            </a:r>
          </a:p>
          <a:p>
            <a:pPr lvl="1"/>
            <a:r>
              <a:rPr lang="cs-CZ" dirty="0"/>
              <a:t>Klíčovou figurou v tomto procesu integrace je učitel.</a:t>
            </a:r>
          </a:p>
          <a:p>
            <a:pPr lvl="1"/>
            <a:r>
              <a:rPr lang="cs-CZ" dirty="0"/>
              <a:t>Plní roli zprostředkovatele v procesu učení, rozlišuje odlišnosti v průběhu vzdělávání u jednotlivých žáků při zachování kvality procesu vzdělávání.</a:t>
            </a:r>
          </a:p>
          <a:p>
            <a:pPr lvl="1"/>
            <a:r>
              <a:rPr lang="cs-CZ" dirty="0"/>
              <a:t>Umí pracovat se žáky se speciálními vzdělávacími potřebami.</a:t>
            </a:r>
          </a:p>
          <a:p>
            <a:pPr lvl="1"/>
            <a:r>
              <a:rPr lang="cs-CZ" dirty="0"/>
              <a:t>Umí komunikovat s rodiči těchto žáků.</a:t>
            </a:r>
          </a:p>
          <a:p>
            <a:pPr lvl="1"/>
            <a:r>
              <a:rPr lang="cs-CZ" dirty="0"/>
              <a:t>Umí pracovat s odbornými doporučeními pro práci se žákem, zavádí je do praxe - vytvoření IVP.</a:t>
            </a:r>
          </a:p>
          <a:p>
            <a:pPr lvl="1"/>
            <a:r>
              <a:rPr lang="cs-CZ" dirty="0"/>
              <a:t>Dokáže využívat podpůrné poradenské služby (asistenti, ŠP, ŠSP, PPP, SPC…).</a:t>
            </a:r>
          </a:p>
          <a:p>
            <a:pPr lvl="1"/>
            <a:r>
              <a:rPr lang="cs-CZ" dirty="0"/>
              <a:t>Zvládá práci s předsudky.</a:t>
            </a:r>
          </a:p>
          <a:p>
            <a:r>
              <a:rPr lang="cs-CZ" dirty="0" smtClean="0"/>
              <a:t>Zdroj Zapletalová, 2010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00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Poradenství a 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Otázka zadavatele</a:t>
            </a:r>
          </a:p>
          <a:p>
            <a:pPr lvl="1"/>
            <a:r>
              <a:rPr lang="cs-CZ" dirty="0" smtClean="0"/>
              <a:t>Učitel, rodič, pediatr, OPD…</a:t>
            </a:r>
          </a:p>
          <a:p>
            <a:pPr lvl="1"/>
            <a:r>
              <a:rPr lang="cs-CZ" dirty="0" smtClean="0"/>
              <a:t>Jedna z etických otázek</a:t>
            </a:r>
          </a:p>
          <a:p>
            <a:r>
              <a:rPr lang="cs-CZ" dirty="0" smtClean="0"/>
              <a:t>Informace o symptomech a jejich možných spouštěčích</a:t>
            </a:r>
          </a:p>
          <a:p>
            <a:r>
              <a:rPr lang="cs-CZ" dirty="0" smtClean="0"/>
              <a:t>Model žáka (představa o fungování žáka)</a:t>
            </a:r>
          </a:p>
          <a:p>
            <a:r>
              <a:rPr lang="cs-CZ" dirty="0" smtClean="0"/>
              <a:t>Nabídnutý problém a jeho vztah k reálným obtížím</a:t>
            </a:r>
          </a:p>
          <a:p>
            <a:r>
              <a:rPr lang="cs-CZ" dirty="0" smtClean="0"/>
              <a:t>Diagnostická otázka</a:t>
            </a:r>
          </a:p>
          <a:p>
            <a:r>
              <a:rPr lang="cs-CZ" dirty="0" smtClean="0"/>
              <a:t>Vlastní proces hodnocení</a:t>
            </a:r>
          </a:p>
          <a:p>
            <a:r>
              <a:rPr lang="cs-CZ" dirty="0" smtClean="0"/>
              <a:t>Závěry a doporučení (kdo je uživatelem)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265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Řada otázek a problémových okruhů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Podle věku a typu obtíží</a:t>
            </a:r>
          </a:p>
          <a:p>
            <a:pPr lvl="1"/>
            <a:r>
              <a:rPr lang="cs-CZ" dirty="0" smtClean="0"/>
              <a:t>Předškolní věk</a:t>
            </a:r>
          </a:p>
          <a:p>
            <a:pPr lvl="2"/>
            <a:r>
              <a:rPr lang="cs-CZ" dirty="0" smtClean="0"/>
              <a:t>Zdravotní (somatické, psychiatrické…)</a:t>
            </a:r>
          </a:p>
          <a:p>
            <a:pPr lvl="2"/>
            <a:r>
              <a:rPr lang="cs-CZ" dirty="0" smtClean="0"/>
              <a:t>ADD, ADHD</a:t>
            </a:r>
          </a:p>
          <a:p>
            <a:pPr lvl="1"/>
            <a:r>
              <a:rPr lang="cs-CZ" dirty="0" smtClean="0"/>
              <a:t>Vstup do školy</a:t>
            </a:r>
          </a:p>
          <a:p>
            <a:pPr lvl="2"/>
            <a:r>
              <a:rPr lang="cs-CZ" dirty="0" smtClean="0"/>
              <a:t>Připravenost na vstup do školy</a:t>
            </a:r>
          </a:p>
          <a:p>
            <a:pPr lvl="1"/>
            <a:r>
              <a:rPr lang="cs-CZ" dirty="0" smtClean="0"/>
              <a:t>První ročníky studia</a:t>
            </a:r>
          </a:p>
          <a:p>
            <a:pPr lvl="2"/>
            <a:r>
              <a:rPr lang="cs-CZ" dirty="0" smtClean="0"/>
              <a:t>SPU… </a:t>
            </a:r>
          </a:p>
          <a:p>
            <a:pPr lvl="1"/>
            <a:r>
              <a:rPr lang="cs-CZ" dirty="0" smtClean="0"/>
              <a:t>Základní škola</a:t>
            </a:r>
          </a:p>
          <a:p>
            <a:pPr lvl="2"/>
            <a:r>
              <a:rPr lang="cs-CZ" dirty="0" smtClean="0"/>
              <a:t>Individuální poradenství</a:t>
            </a:r>
          </a:p>
          <a:p>
            <a:pPr lvl="2"/>
            <a:r>
              <a:rPr lang="cs-CZ" dirty="0" smtClean="0"/>
              <a:t>Skupinové poradenství</a:t>
            </a:r>
          </a:p>
          <a:p>
            <a:pPr lvl="2"/>
            <a:r>
              <a:rPr lang="cs-CZ" dirty="0" smtClean="0"/>
              <a:t>Kariérní poradenství…</a:t>
            </a:r>
          </a:p>
          <a:p>
            <a:pPr lvl="1"/>
            <a:r>
              <a:rPr lang="cs-CZ" dirty="0" smtClean="0"/>
              <a:t>Střední škola</a:t>
            </a:r>
          </a:p>
          <a:p>
            <a:pPr lvl="2"/>
            <a:r>
              <a:rPr lang="cs-CZ" dirty="0"/>
              <a:t>Individuální poradenství</a:t>
            </a:r>
          </a:p>
          <a:p>
            <a:pPr lvl="2"/>
            <a:r>
              <a:rPr lang="cs-CZ" dirty="0"/>
              <a:t>Skupinové poradenství</a:t>
            </a:r>
          </a:p>
          <a:p>
            <a:pPr lvl="2"/>
            <a:r>
              <a:rPr lang="cs-CZ" dirty="0"/>
              <a:t>Kariérní poradenství…</a:t>
            </a:r>
          </a:p>
          <a:p>
            <a:pPr lvl="1"/>
            <a:r>
              <a:rPr lang="cs-CZ" dirty="0" smtClean="0"/>
              <a:t>Vysoká škola</a:t>
            </a:r>
          </a:p>
          <a:p>
            <a:pPr lvl="2"/>
            <a:r>
              <a:rPr lang="cs-CZ" dirty="0"/>
              <a:t>Individuální poradenství</a:t>
            </a:r>
          </a:p>
          <a:p>
            <a:pPr lvl="2"/>
            <a:r>
              <a:rPr lang="cs-CZ" dirty="0"/>
              <a:t>Skupinové poradenství</a:t>
            </a:r>
          </a:p>
          <a:p>
            <a:pPr lvl="2"/>
            <a:r>
              <a:rPr lang="cs-CZ" dirty="0"/>
              <a:t>Kariérní poradenství…</a:t>
            </a:r>
          </a:p>
          <a:p>
            <a:pPr marL="685800" lvl="2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Podle </a:t>
            </a:r>
            <a:r>
              <a:rPr lang="cs-CZ" dirty="0" err="1" smtClean="0"/>
              <a:t>zdavatele</a:t>
            </a:r>
            <a:endParaRPr lang="cs-CZ" dirty="0" smtClean="0"/>
          </a:p>
          <a:p>
            <a:pPr lvl="1"/>
            <a:r>
              <a:rPr lang="cs-CZ" dirty="0" smtClean="0"/>
              <a:t>Pedagogové</a:t>
            </a:r>
          </a:p>
          <a:p>
            <a:pPr lvl="2"/>
            <a:r>
              <a:rPr lang="cs-CZ" dirty="0" smtClean="0"/>
              <a:t>Didaktické testy</a:t>
            </a:r>
          </a:p>
          <a:p>
            <a:pPr lvl="2"/>
            <a:r>
              <a:rPr lang="cs-CZ" dirty="0" smtClean="0"/>
              <a:t>Testy schopností a studijních předpokladů</a:t>
            </a:r>
          </a:p>
          <a:p>
            <a:pPr lvl="1"/>
            <a:r>
              <a:rPr lang="cs-CZ" dirty="0" smtClean="0"/>
              <a:t>Psychologové</a:t>
            </a:r>
          </a:p>
          <a:p>
            <a:pPr lvl="2"/>
            <a:r>
              <a:rPr lang="cs-CZ" dirty="0" smtClean="0"/>
              <a:t>Psychologické testy</a:t>
            </a:r>
          </a:p>
          <a:p>
            <a:pPr lvl="2"/>
            <a:endParaRPr lang="cs-CZ" dirty="0"/>
          </a:p>
          <a:p>
            <a:pPr lvl="2"/>
            <a:r>
              <a:rPr lang="cs-CZ" dirty="0" smtClean="0"/>
              <a:t>(…)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37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HRABAL, Vladimír ml a Vladimír st HRABAL. </a:t>
            </a:r>
            <a:r>
              <a:rPr lang="cs-CZ" i="1" dirty="0"/>
              <a:t>Diagnostika :</a:t>
            </a:r>
            <a:r>
              <a:rPr lang="cs-CZ" i="1" dirty="0" err="1"/>
              <a:t>pedagogickopsychologická</a:t>
            </a:r>
            <a:r>
              <a:rPr lang="cs-CZ" i="1" dirty="0"/>
              <a:t> diagnostika žáka s úvodem do diagnostické aplikace statistiky</a:t>
            </a:r>
            <a:r>
              <a:rPr lang="cs-CZ" dirty="0"/>
              <a:t>. 2. vyd. Praha: Univerzita Karlova v Praze, nakladatelství Karolinum, 2002. 199 s. ISBN 80-246-0319-5</a:t>
            </a:r>
            <a:r>
              <a:rPr lang="cs-CZ" dirty="0" smtClean="0"/>
              <a:t>.</a:t>
            </a:r>
          </a:p>
          <a:p>
            <a:r>
              <a:rPr lang="cs-CZ" dirty="0"/>
              <a:t>Urbánek, Tomáš; </a:t>
            </a:r>
            <a:r>
              <a:rPr lang="cs-CZ" dirty="0" err="1"/>
              <a:t>Denglerová</a:t>
            </a:r>
            <a:r>
              <a:rPr lang="cs-CZ" dirty="0"/>
              <a:t>, Denisa; Širůček, </a:t>
            </a:r>
            <a:r>
              <a:rPr lang="cs-CZ" dirty="0" smtClean="0"/>
              <a:t>Jan. </a:t>
            </a:r>
            <a:r>
              <a:rPr lang="cs-CZ" i="1" dirty="0" smtClean="0"/>
              <a:t>Psychometrika</a:t>
            </a:r>
            <a:r>
              <a:rPr lang="cs-CZ" dirty="0" smtClean="0"/>
              <a:t>. Praha: Portál 2011.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0594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Vztah mezi pedagogickou a školní psychologií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Pedagogická </a:t>
            </a:r>
            <a:r>
              <a:rPr lang="cs-CZ" dirty="0"/>
              <a:t>psychologie – angl. </a:t>
            </a:r>
            <a:r>
              <a:rPr lang="cs-CZ" dirty="0" err="1"/>
              <a:t>Educational</a:t>
            </a:r>
            <a:r>
              <a:rPr lang="cs-CZ" dirty="0"/>
              <a:t> Psychology a školní psychologie – angl. </a:t>
            </a:r>
            <a:r>
              <a:rPr lang="cs-CZ" dirty="0" err="1"/>
              <a:t>School</a:t>
            </a:r>
            <a:r>
              <a:rPr lang="cs-CZ" dirty="0"/>
              <a:t> Psychology) </a:t>
            </a:r>
            <a:endParaRPr lang="cs-CZ" dirty="0" smtClean="0"/>
          </a:p>
          <a:p>
            <a:r>
              <a:rPr lang="cs-CZ" dirty="0" smtClean="0"/>
              <a:t>Pomezí </a:t>
            </a:r>
            <a:r>
              <a:rPr lang="cs-CZ" dirty="0"/>
              <a:t>dvou vědních oborů: </a:t>
            </a:r>
            <a:r>
              <a:rPr lang="cs-CZ" b="1" dirty="0"/>
              <a:t>pedagogiky a psychologie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Americká </a:t>
            </a:r>
            <a:r>
              <a:rPr lang="cs-CZ" dirty="0"/>
              <a:t>psychologická asociace (APA, 2012a) definuje v rámci rozdělení svých divizí </a:t>
            </a:r>
            <a:r>
              <a:rPr lang="cs-CZ" b="1" dirty="0"/>
              <a:t>pedagogickou psychologii </a:t>
            </a:r>
            <a:r>
              <a:rPr lang="cs-CZ" dirty="0"/>
              <a:t>jako </a:t>
            </a:r>
            <a:r>
              <a:rPr lang="cs-CZ" b="1" dirty="0"/>
              <a:t>výzkumný a aplikační obor </a:t>
            </a:r>
            <a:r>
              <a:rPr lang="cs-CZ" dirty="0"/>
              <a:t>zabývající se otázkami vzdělávání a výuky lidí všech věkových kategorií v závislosti na jejich psychologických </a:t>
            </a:r>
            <a:r>
              <a:rPr lang="cs-CZ" dirty="0" smtClean="0"/>
              <a:t>charakteristikách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108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Školní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je definována </a:t>
            </a:r>
            <a:r>
              <a:rPr lang="cs-CZ" dirty="0"/>
              <a:t>především svým </a:t>
            </a:r>
            <a:r>
              <a:rPr lang="cs-CZ" b="1" dirty="0"/>
              <a:t>užším spektrem zájmu </a:t>
            </a:r>
            <a:r>
              <a:rPr lang="cs-CZ" dirty="0"/>
              <a:t>soustředěným </a:t>
            </a:r>
            <a:r>
              <a:rPr lang="cs-CZ" b="1" dirty="0"/>
              <a:t>na školní prostředí, děti a rodiny</a:t>
            </a:r>
            <a:r>
              <a:rPr lang="cs-CZ" dirty="0"/>
              <a:t>, na aplikaci psychologických poznatků v těchto prostředích a na podporu vzniku vhodné legislativy pro daná školní prostředí a věkové skupiny (APA, 2012). </a:t>
            </a:r>
            <a:endParaRPr lang="cs-CZ" dirty="0" smtClean="0"/>
          </a:p>
          <a:p>
            <a:r>
              <a:rPr lang="cs-CZ" dirty="0" smtClean="0"/>
              <a:t>Americká </a:t>
            </a:r>
            <a:r>
              <a:rPr lang="cs-CZ" dirty="0"/>
              <a:t>asociace školních psychologů také zdůrazňuje </a:t>
            </a:r>
            <a:r>
              <a:rPr lang="cs-CZ" b="1" dirty="0"/>
              <a:t>primárně aplikační charakter</a:t>
            </a:r>
            <a:r>
              <a:rPr lang="cs-CZ" dirty="0"/>
              <a:t> školní psychologie, disciplíny, která pomáhá dětem a mládeži školně, emočně, sociálně a behaviorálně uspět. </a:t>
            </a:r>
            <a:endParaRPr lang="cs-CZ" dirty="0" smtClean="0"/>
          </a:p>
          <a:p>
            <a:r>
              <a:rPr lang="cs-CZ" dirty="0" smtClean="0"/>
              <a:t>Školní </a:t>
            </a:r>
            <a:r>
              <a:rPr lang="cs-CZ" dirty="0"/>
              <a:t>psychologové pomáhají vytvořit bezpečné, zdravé a pomáhající vzdělávací prostředí, které posiluje vazby mezi domovem, školou a komunitou (NASP, 2012</a:t>
            </a:r>
            <a:r>
              <a:rPr lang="cs-CZ" dirty="0" smtClean="0"/>
              <a:t>).</a:t>
            </a:r>
          </a:p>
          <a:p>
            <a:r>
              <a:rPr lang="cs-CZ" dirty="0" smtClean="0"/>
              <a:t>Školní </a:t>
            </a:r>
            <a:r>
              <a:rPr lang="cs-CZ" dirty="0"/>
              <a:t>psychologie je tedy aplikovaným oborem, který do praxe přejímá poznatky mimo jiné z </a:t>
            </a:r>
            <a:r>
              <a:rPr lang="cs-CZ" dirty="0" err="1"/>
              <a:t>pedagogicko</a:t>
            </a:r>
            <a:r>
              <a:rPr lang="cs-CZ" dirty="0"/>
              <a:t> – psychologického výzkumu. Současná pedagogická a školní psychologie pokrývá široké spektrum témat: např. sociální a osobnostní vývoj žáků, kognitivní, sociální a afektivní motivy a aspekty učení, prostředí vzdělávacího zařízení a třídy, metody hodnocení žáků, učební proces a strategie, speciální vzdělávací nároky a interpersonální rozdíly mezi žáky, zvládání školní zátěže aj. (Čáp, Mareš, 2001; </a:t>
            </a:r>
            <a:r>
              <a:rPr lang="cs-CZ" dirty="0" err="1"/>
              <a:t>Fontana</a:t>
            </a:r>
            <a:r>
              <a:rPr lang="cs-CZ" dirty="0"/>
              <a:t>, 2010; Seifert, 2011).</a:t>
            </a:r>
          </a:p>
        </p:txBody>
      </p:sp>
    </p:spTree>
    <p:extLst>
      <p:ext uri="{BB962C8B-B14F-4D97-AF65-F5344CB8AC3E}">
        <p14:creationId xmlns:p14="http://schemas.microsoft.com/office/powerpoint/2010/main" val="2646169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ŠP jako odborná kvalifikace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Školní psycholog </a:t>
            </a:r>
            <a:r>
              <a:rPr lang="cs-CZ" b="1" dirty="0" smtClean="0"/>
              <a:t>musí být absolventem akreditovaného magisterského </a:t>
            </a:r>
            <a:r>
              <a:rPr lang="cs-CZ" b="1" dirty="0"/>
              <a:t>studijního programu psychologie</a:t>
            </a:r>
            <a:r>
              <a:rPr lang="cs-CZ" dirty="0" smtClean="0"/>
              <a:t>,</a:t>
            </a:r>
          </a:p>
          <a:p>
            <a:r>
              <a:rPr lang="cs-CZ" dirty="0" smtClean="0"/>
              <a:t>Může </a:t>
            </a:r>
            <a:r>
              <a:rPr lang="cs-CZ" dirty="0"/>
              <a:t>absolvovat i rozšiřující (celoživotní) studium pro školní psychology (u nás akreditováno na </a:t>
            </a:r>
            <a:r>
              <a:rPr lang="cs-CZ" dirty="0" err="1"/>
              <a:t>PedF</a:t>
            </a:r>
            <a:r>
              <a:rPr lang="cs-CZ" dirty="0"/>
              <a:t> UK Praha a FF UP Olomouc). </a:t>
            </a:r>
            <a:endParaRPr lang="cs-CZ" dirty="0" smtClean="0"/>
          </a:p>
          <a:p>
            <a:r>
              <a:rPr lang="cs-CZ" dirty="0" smtClean="0"/>
              <a:t>Po </a:t>
            </a:r>
            <a:r>
              <a:rPr lang="cs-CZ" dirty="0"/>
              <a:t>ukončení studia působí školní psycholog jako psycholog ve školním zařízení, resp. především v základních, středních a speciálních školách</a:t>
            </a:r>
            <a:r>
              <a:rPr lang="cs-CZ" dirty="0" smtClean="0"/>
              <a:t>.</a:t>
            </a:r>
          </a:p>
          <a:p>
            <a:r>
              <a:rPr lang="cs-CZ" dirty="0" smtClean="0"/>
              <a:t>Jedna ze čtyř základních specializací v minimálních požadavcích na studium psychologie v EU („EROPSY“)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24399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114</TotalTime>
  <Words>1081</Words>
  <Application>Microsoft Office PowerPoint</Application>
  <PresentationFormat>Předvádění na obrazovce (4:3)</PresentationFormat>
  <Paragraphs>105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Medián</vt:lpstr>
      <vt:lpstr>Školní poradenství </vt:lpstr>
      <vt:lpstr>Oblast poradenství</vt:lpstr>
      <vt:lpstr>Teoretický rámec</vt:lpstr>
      <vt:lpstr>Poradenství a diagnostika</vt:lpstr>
      <vt:lpstr>Řada otázek a problémových okruhů</vt:lpstr>
      <vt:lpstr>Literatura</vt:lpstr>
      <vt:lpstr>Vztah mezi pedagogickou a školní psychologií</vt:lpstr>
      <vt:lpstr>Školní psychologie</vt:lpstr>
      <vt:lpstr>ŠP jako odborná kvalifikace</vt:lpstr>
      <vt:lpstr>ŠP literatura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poradenství</dc:title>
  <dc:creator>Jan Mareš</dc:creator>
  <cp:lastModifiedBy>Jan Mareš</cp:lastModifiedBy>
  <cp:revision>8</cp:revision>
  <dcterms:created xsi:type="dcterms:W3CDTF">2012-12-04T12:24:57Z</dcterms:created>
  <dcterms:modified xsi:type="dcterms:W3CDTF">2012-12-04T14:18:58Z</dcterms:modified>
</cp:coreProperties>
</file>