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www.jdonohue.com/parks/photo/mediumSize/Badland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43356" y="54868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/>
              <a:t>Fyzická geografie</a:t>
            </a:r>
            <a:endParaRPr lang="cs-CZ" sz="6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9772" y="170080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/>
              <a:t>Podzim 2012</a:t>
            </a:r>
          </a:p>
          <a:p>
            <a:pPr algn="ctr"/>
            <a:r>
              <a:rPr lang="cs-CZ" b="1" dirty="0" smtClean="0"/>
              <a:t>Z0026/4 – čtvrtek 15 – 15.50, Z4</a:t>
            </a:r>
          </a:p>
          <a:p>
            <a:pPr algn="ctr"/>
            <a:r>
              <a:rPr lang="cs-CZ" b="1" dirty="0" smtClean="0"/>
              <a:t>Z0026/6 – čtvrtek 16 – 16.50, Z3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41476" y="5652128"/>
            <a:ext cx="4608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Mgr. Ondřej </a:t>
            </a:r>
            <a:r>
              <a:rPr lang="cs-CZ" sz="2400" b="1" dirty="0" err="1" smtClean="0">
                <a:solidFill>
                  <a:schemeClr val="bg1"/>
                </a:solidFill>
              </a:rPr>
              <a:t>Kinc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2000" b="1" i="1" dirty="0" smtClean="0">
                <a:solidFill>
                  <a:schemeClr val="bg1"/>
                </a:solidFill>
              </a:rPr>
              <a:t>kinc@mail.muni.cz</a:t>
            </a:r>
            <a:endParaRPr lang="cs-CZ" sz="2000" b="1" i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667314" y="26395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7030A0"/>
                </a:solidFill>
              </a:rPr>
              <a:t>6</a:t>
            </a:r>
            <a:r>
              <a:rPr lang="cs-CZ" sz="2000" b="1" dirty="0" smtClean="0">
                <a:solidFill>
                  <a:srgbClr val="7030A0"/>
                </a:solidFill>
              </a:rPr>
              <a:t>. 12. </a:t>
            </a:r>
            <a:r>
              <a:rPr lang="cs-CZ" sz="2000" b="1" dirty="0" smtClean="0">
                <a:solidFill>
                  <a:srgbClr val="7030A0"/>
                </a:solidFill>
              </a:rPr>
              <a:t>2012</a:t>
            </a:r>
            <a:endParaRPr lang="cs-CZ" sz="2000" b="1" dirty="0">
              <a:solidFill>
                <a:srgbClr val="7030A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35" y="26395"/>
            <a:ext cx="644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Globální </a:t>
            </a:r>
            <a:r>
              <a:rPr lang="cs-CZ" sz="2000" b="1" dirty="0" smtClean="0">
                <a:solidFill>
                  <a:srgbClr val="7030A0"/>
                </a:solidFill>
              </a:rPr>
              <a:t>ekosystémy</a:t>
            </a:r>
            <a:endParaRPr lang="cs-CZ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Soubor:Moorbirke pioniergehöl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00877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2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effectLst/>
              </a:rPr>
              <a:t>Vegetační formace a životní formy rostlin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cs-CZ" sz="1900" dirty="0" err="1"/>
              <a:t>Raunkiaerův</a:t>
            </a:r>
            <a:r>
              <a:rPr lang="cs-CZ" sz="1900" dirty="0"/>
              <a:t> </a:t>
            </a:r>
            <a:r>
              <a:rPr lang="cs-CZ" sz="1900" i="1" dirty="0"/>
              <a:t>systém životních forem</a:t>
            </a:r>
            <a:r>
              <a:rPr lang="cs-CZ" sz="1900" dirty="0"/>
              <a:t>:</a:t>
            </a:r>
          </a:p>
          <a:p>
            <a:pPr lvl="1" algn="just"/>
            <a:r>
              <a:rPr lang="cs-CZ" sz="1900" b="1" dirty="0"/>
              <a:t>Fanerofyty</a:t>
            </a:r>
            <a:r>
              <a:rPr lang="cs-CZ" sz="1900" dirty="0"/>
              <a:t> - jsou rostliny jejichž obnovovací pupeny se nacházejí výše než 30 cm nad povrchem země</a:t>
            </a:r>
            <a:endParaRPr lang="cs-CZ" sz="1900" dirty="0"/>
          </a:p>
          <a:p>
            <a:pPr lvl="1" algn="just"/>
            <a:r>
              <a:rPr lang="cs-CZ" sz="1900" b="1" dirty="0" err="1" smtClean="0"/>
              <a:t>Chamaefyty</a:t>
            </a:r>
            <a:r>
              <a:rPr lang="cs-CZ" sz="1900" dirty="0"/>
              <a:t> - jsou rostliny jejichž obnovovací pupeny se nacházejí do 30 cm nad povrchem země</a:t>
            </a:r>
            <a:endParaRPr lang="cs-CZ" sz="1900" dirty="0"/>
          </a:p>
          <a:p>
            <a:pPr lvl="1" algn="just"/>
            <a:r>
              <a:rPr lang="cs-CZ" sz="1900" b="1" dirty="0" err="1" smtClean="0"/>
              <a:t>Hemikroptofyty</a:t>
            </a:r>
            <a:r>
              <a:rPr lang="cs-CZ" sz="1900" dirty="0"/>
              <a:t> - jsou vytrvalé až dvouleté rostliny s obnovovacími pupeny při povrchu země, kryté živými či odumřelými listy a jinými orgány</a:t>
            </a:r>
            <a:endParaRPr lang="cs-CZ" sz="1900" dirty="0"/>
          </a:p>
          <a:p>
            <a:pPr lvl="1" algn="just"/>
            <a:r>
              <a:rPr lang="cs-CZ" sz="1900" b="1" dirty="0"/>
              <a:t>Geofyty</a:t>
            </a:r>
            <a:r>
              <a:rPr lang="cs-CZ" sz="1900" dirty="0"/>
              <a:t> - rostl. s přezimujícími orgány v půdě (oddenky, hlízy, cibulky aj.)</a:t>
            </a:r>
            <a:endParaRPr lang="cs-CZ" sz="1900" dirty="0"/>
          </a:p>
          <a:p>
            <a:pPr lvl="1" algn="just"/>
            <a:r>
              <a:rPr lang="cs-CZ" sz="1900" b="1" dirty="0" err="1" smtClean="0"/>
              <a:t>Helofyty</a:t>
            </a:r>
            <a:r>
              <a:rPr lang="cs-CZ" sz="1900" dirty="0" smtClean="0"/>
              <a:t> </a:t>
            </a:r>
            <a:r>
              <a:rPr lang="cs-CZ" sz="1900" dirty="0"/>
              <a:t>- forma bažinných rostlin; kořeny jsou zakotveny v bahnitém dně </a:t>
            </a:r>
            <a:endParaRPr lang="cs-CZ" sz="1900" dirty="0" smtClean="0"/>
          </a:p>
          <a:p>
            <a:pPr lvl="1" algn="just"/>
            <a:r>
              <a:rPr lang="cs-CZ" sz="1900" b="1" dirty="0" smtClean="0"/>
              <a:t>Hydrofyty</a:t>
            </a:r>
            <a:r>
              <a:rPr lang="cs-CZ" sz="1900" dirty="0" smtClean="0"/>
              <a:t> </a:t>
            </a:r>
            <a:r>
              <a:rPr lang="cs-CZ" sz="1900" dirty="0"/>
              <a:t>- vodní kořenící rostliny – obnovovací orgány ve vodě nebo na dně</a:t>
            </a:r>
            <a:endParaRPr lang="cs-CZ" sz="1900" dirty="0"/>
          </a:p>
          <a:p>
            <a:pPr lvl="1" algn="just"/>
            <a:r>
              <a:rPr lang="cs-CZ" sz="1900" b="1" dirty="0" err="1" smtClean="0"/>
              <a:t>Therofyty</a:t>
            </a:r>
            <a:r>
              <a:rPr lang="cs-CZ" sz="1900" dirty="0"/>
              <a:t> - jsou jednoleté rostliny s krátkým životním cyklem v jediném vegetačním období</a:t>
            </a:r>
            <a:endParaRPr lang="cs-CZ" sz="1900" dirty="0"/>
          </a:p>
          <a:p>
            <a:pPr lvl="1" algn="just"/>
            <a:r>
              <a:rPr lang="cs-CZ" sz="1900" b="1" dirty="0" err="1" smtClean="0"/>
              <a:t>Epifity</a:t>
            </a:r>
            <a:r>
              <a:rPr lang="cs-CZ" sz="1900" dirty="0"/>
              <a:t> - rostliny rostoucí na fanerofytech</a:t>
            </a:r>
            <a:endParaRPr lang="cs-CZ" sz="1900" dirty="0"/>
          </a:p>
          <a:p>
            <a:pPr algn="just"/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41391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840759" cy="648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8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Deštný les nízkých </a:t>
            </a:r>
            <a:r>
              <a:rPr lang="cs-CZ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šířek _1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s-CZ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Klima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cs-CZ" dirty="0"/>
              <a:t> vlhké rovníkové klima, monzunové a pasátové pobřežní klima</a:t>
            </a:r>
          </a:p>
          <a:p>
            <a:pPr marL="0" indent="0" algn="just">
              <a:buNone/>
            </a:pPr>
            <a:r>
              <a:rPr lang="cs-CZ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Geografické rozšíření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cs-CZ" dirty="0"/>
          </a:p>
          <a:p>
            <a:pPr algn="just"/>
            <a:r>
              <a:rPr lang="cs-CZ" i="1" dirty="0"/>
              <a:t>rovníkové deštné lesy</a:t>
            </a:r>
            <a:endParaRPr lang="cs-CZ" dirty="0"/>
          </a:p>
          <a:p>
            <a:pPr lvl="1" algn="just"/>
            <a:r>
              <a:rPr lang="cs-CZ" dirty="0"/>
              <a:t>J Amerika: povodí Amazonky; Afrika: Konžská pánev a pobřeží Guinejského zálivu; Indomalajská oblast: Indonésie od Sumatry až po západní ostrovy Tichomoří </a:t>
            </a:r>
          </a:p>
          <a:p>
            <a:pPr algn="just"/>
            <a:r>
              <a:rPr lang="cs-CZ" i="1" dirty="0"/>
              <a:t>tropické deštné lesy</a:t>
            </a:r>
            <a:endParaRPr lang="cs-CZ" dirty="0"/>
          </a:p>
          <a:p>
            <a:pPr lvl="1" algn="just"/>
            <a:r>
              <a:rPr lang="cs-CZ" dirty="0"/>
              <a:t>Pasátové oblasti: Filipíny, V pobřeží střední Ameriky, Karibská oblast, V pobřeží Madagaskaru, SV pobřeží Austrálie, V pobřeží Brazílie</a:t>
            </a:r>
          </a:p>
          <a:p>
            <a:pPr algn="just"/>
            <a:r>
              <a:rPr lang="cs-CZ" dirty="0"/>
              <a:t>Monzunové oblasti: jihovýchodní Asie = Vietnam, Laos, JV Čína a Z pobřeží Indie a Myanmaru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6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Deštný les nízkých šířek </a:t>
            </a:r>
            <a:r>
              <a:rPr lang="cs-CZ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_2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Charakteristika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cs-CZ" dirty="0"/>
          </a:p>
          <a:p>
            <a:pPr lvl="0" algn="just"/>
            <a:r>
              <a:rPr lang="cs-CZ" dirty="0"/>
              <a:t>vnitřní struktura deštného lesa – tři patra </a:t>
            </a:r>
            <a:endParaRPr lang="cs-CZ" b="1" u="sng" dirty="0"/>
          </a:p>
          <a:p>
            <a:pPr algn="just"/>
            <a:r>
              <a:rPr lang="cs-CZ" i="1" dirty="0" err="1"/>
              <a:t>emergenty</a:t>
            </a:r>
            <a:r>
              <a:rPr lang="cs-CZ" i="1" dirty="0"/>
              <a:t>, chůdovité a deskovité kořeny</a:t>
            </a:r>
            <a:endParaRPr lang="cs-CZ" dirty="0"/>
          </a:p>
          <a:p>
            <a:pPr lvl="0" algn="just"/>
            <a:r>
              <a:rPr lang="cs-CZ" i="1" dirty="0"/>
              <a:t>liány</a:t>
            </a:r>
            <a:r>
              <a:rPr lang="cs-CZ" dirty="0"/>
              <a:t> </a:t>
            </a:r>
          </a:p>
          <a:p>
            <a:pPr lvl="0" algn="just"/>
            <a:r>
              <a:rPr lang="cs-CZ" i="1" dirty="0"/>
              <a:t>epifyty</a:t>
            </a:r>
            <a:endParaRPr lang="cs-CZ" dirty="0"/>
          </a:p>
          <a:p>
            <a:pPr lvl="0" algn="just"/>
            <a:r>
              <a:rPr lang="cs-CZ" dirty="0"/>
              <a:t>velká </a:t>
            </a:r>
            <a:r>
              <a:rPr lang="cs-CZ" i="1" dirty="0"/>
              <a:t>druhová diverzita</a:t>
            </a:r>
            <a:r>
              <a:rPr lang="cs-CZ" dirty="0"/>
              <a:t> → několika km</a:t>
            </a:r>
            <a:r>
              <a:rPr lang="cs-CZ" baseline="30000" dirty="0"/>
              <a:t>2</a:t>
            </a:r>
            <a:r>
              <a:rPr lang="cs-CZ" dirty="0"/>
              <a:t> = až 3000 druhů dřevin</a:t>
            </a:r>
          </a:p>
          <a:p>
            <a:pPr lvl="0" algn="just"/>
            <a:r>
              <a:rPr lang="cs-CZ" dirty="0"/>
              <a:t>silný zástin půdy a spodních pater lesa</a:t>
            </a:r>
          </a:p>
          <a:p>
            <a:pPr lvl="0" algn="just"/>
            <a:r>
              <a:rPr lang="cs-CZ" dirty="0"/>
              <a:t>obrovská produkce biomasy, rychlá mineralizace opadu a recyklace živin, nízký obsah organických látek v půdě</a:t>
            </a:r>
          </a:p>
          <a:p>
            <a:pPr lvl="0" algn="just"/>
            <a:r>
              <a:rPr lang="cs-CZ" i="1" dirty="0"/>
              <a:t>horský deštný les</a:t>
            </a:r>
            <a:r>
              <a:rPr lang="cs-CZ" dirty="0"/>
              <a:t> </a:t>
            </a:r>
          </a:p>
          <a:p>
            <a:pPr lvl="0" algn="just"/>
            <a:r>
              <a:rPr lang="cs-CZ" i="1" dirty="0"/>
              <a:t>vysokohorský mlžný les</a:t>
            </a:r>
            <a:endParaRPr lang="cs-CZ" dirty="0"/>
          </a:p>
          <a:p>
            <a:pPr lvl="0" algn="just"/>
            <a:r>
              <a:rPr lang="cs-CZ" dirty="0"/>
              <a:t>fauna: největší diverzita druhů v korunách stromů, málo velkých savců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19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://travel.mongabay.com/colombia/600/co03-9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5050047" cy="336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914441" cy="278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http://multitrade.com.pl/Info/lia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79541"/>
            <a:ext cx="2524243" cy="272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www.cryptomundo.com/wp-content/uploads/mountain-goril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894006"/>
            <a:ext cx="3857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6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Monzunový </a:t>
            </a:r>
            <a:r>
              <a:rPr lang="cs-CZ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Klima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cs-CZ" dirty="0"/>
              <a:t> střídavě vlhké a suché tropické klima (střídání delší deštivé sezóny se suchou a o něco chladnější sezónou)</a:t>
            </a:r>
          </a:p>
          <a:p>
            <a:pPr marL="0" indent="0" algn="just">
              <a:buNone/>
            </a:pPr>
            <a:r>
              <a:rPr lang="cs-CZ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Geografické rozšíření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cs-CZ" dirty="0"/>
              <a:t> asijské monzunové oblasti – Indie, Myanmar, Thajsko a Kambodža; střední část jižní Afriky; střední a jižní Amerika (lemují deštné lesy)</a:t>
            </a:r>
          </a:p>
          <a:p>
            <a:pPr marL="0" indent="0" algn="just">
              <a:buNone/>
            </a:pPr>
            <a:r>
              <a:rPr lang="cs-CZ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Charakteristika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cs-CZ" dirty="0"/>
              <a:t> </a:t>
            </a:r>
          </a:p>
          <a:p>
            <a:pPr lvl="0" algn="just"/>
            <a:r>
              <a:rPr lang="cs-CZ" dirty="0" smtClean="0"/>
              <a:t>stromy </a:t>
            </a:r>
            <a:r>
              <a:rPr lang="cs-CZ" dirty="0"/>
              <a:t>shazují listí během období sucha</a:t>
            </a:r>
          </a:p>
          <a:p>
            <a:pPr lvl="0" algn="just"/>
            <a:r>
              <a:rPr lang="cs-CZ" dirty="0"/>
              <a:t>nemají spojitý zápoj stromů → více prosvětlené, lépe vyvinutá spodní patra než v deštném lese</a:t>
            </a:r>
          </a:p>
          <a:p>
            <a:pPr lvl="0" algn="just"/>
            <a:r>
              <a:rPr lang="cs-CZ" dirty="0"/>
              <a:t>stromy nižší než v deštném lese; druhová rozmanitost rovněž menší (cca 30 – 40 druhů dřevin/ha)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36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http://www.sevcikphoto.com/images/monzunovy_les_Pan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15668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ruidova.mysteria.cz/STROMY/Pictures/image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37127"/>
            <a:ext cx="33909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esotravel.cz/files/exotika/asie/thajsko/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61" y="4437410"/>
            <a:ext cx="3528392" cy="216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22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Subtropický vždyzelený les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Klima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cs-CZ" dirty="0"/>
              <a:t>vlhké subtropické klima (mírná zima a dostatek srážek po celý rok)</a:t>
            </a:r>
          </a:p>
          <a:p>
            <a:pPr marL="0" indent="0" algn="just">
              <a:buNone/>
            </a:pPr>
            <a:r>
              <a:rPr lang="cs-CZ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Geografické rozšíření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cs-CZ" dirty="0"/>
              <a:t> JV Spojených států, J Čína, J Korea a J Japonsko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cs-CZ" dirty="0"/>
          </a:p>
          <a:p>
            <a:pPr marL="0" indent="0" algn="just">
              <a:buNone/>
            </a:pPr>
            <a:r>
              <a:rPr lang="cs-CZ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Charakteristika</a:t>
            </a:r>
            <a:r>
              <a:rPr lang="cs-CZ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cs-CZ" dirty="0"/>
          </a:p>
          <a:p>
            <a:pPr lvl="0" algn="just"/>
            <a:r>
              <a:rPr lang="cs-CZ" i="1" dirty="0"/>
              <a:t>Subtropický listnatý vždyzelený les</a:t>
            </a:r>
            <a:endParaRPr lang="cs-CZ" dirty="0"/>
          </a:p>
          <a:p>
            <a:pPr lvl="1" algn="just"/>
            <a:r>
              <a:rPr lang="cs-CZ" dirty="0"/>
              <a:t>některé stromy mají kožovité listy, les je rozvolněný → dobře vyvinutá spodní patra </a:t>
            </a:r>
          </a:p>
          <a:p>
            <a:pPr lvl="1" algn="just"/>
            <a:r>
              <a:rPr lang="cs-CZ" dirty="0"/>
              <a:t>druhová skladba: neopadavé duby, vavříny (</a:t>
            </a:r>
            <a:r>
              <a:rPr lang="cs-CZ" i="1" dirty="0"/>
              <a:t>vavřínové lesy</a:t>
            </a:r>
            <a:r>
              <a:rPr lang="cs-CZ" dirty="0"/>
              <a:t>) a magnólie; ve spodních patrech = stromovité kapradiny, malé palmy, bambus, hojné liány a epifyty</a:t>
            </a:r>
          </a:p>
          <a:p>
            <a:pPr lvl="1" algn="just"/>
            <a:r>
              <a:rPr lang="cs-CZ" dirty="0"/>
              <a:t>dlouho zemědělsky využívané oblasti – přírodní vegetace většinou chybí </a:t>
            </a:r>
          </a:p>
          <a:p>
            <a:pPr lvl="0" algn="just"/>
            <a:r>
              <a:rPr lang="cs-CZ" i="1" dirty="0"/>
              <a:t>Subtropický jehličnatý vždyzelený les</a:t>
            </a:r>
            <a:endParaRPr lang="cs-CZ" dirty="0"/>
          </a:p>
          <a:p>
            <a:pPr lvl="1" algn="just"/>
            <a:r>
              <a:rPr lang="cs-CZ" dirty="0"/>
              <a:t>výskyt pouze na JV Spojených států</a:t>
            </a:r>
          </a:p>
          <a:p>
            <a:pPr lvl="1" algn="just"/>
            <a:r>
              <a:rPr lang="cs-CZ" dirty="0"/>
              <a:t>písčité půdy + opakující se požáry</a:t>
            </a:r>
          </a:p>
          <a:p>
            <a:pPr lvl="1" algn="just"/>
            <a:r>
              <a:rPr lang="cs-CZ" dirty="0"/>
              <a:t>dominantním druhem dřevin = borovice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515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5"/>
            <a:ext cx="5299139" cy="287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ttp://www.profimedia.cz/fotografie/idylicka-vavrinove-lesy-hory-anaga-parque-de/profimedia-0056777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367808" cy="29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us.123rf.com/400wm/400/400/celsodiniz/celsodiniz0709/celsodiniz070900139/1621454-swamp-tree-on-everglad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90" y="4009171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73" y="471060"/>
            <a:ext cx="3003713" cy="317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05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0676" y="1412776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cs-CZ" sz="2400" b="1" dirty="0">
                <a:solidFill>
                  <a:srgbClr val="FF0000"/>
                </a:solidFill>
              </a:rPr>
              <a:t>biosféra = </a:t>
            </a:r>
            <a:endParaRPr lang="cs-CZ" sz="2400" b="1" dirty="0">
              <a:solidFill>
                <a:srgbClr val="FF0000"/>
              </a:solidFill>
            </a:endParaRPr>
          </a:p>
          <a:p>
            <a:pPr lvl="0"/>
            <a:r>
              <a:rPr lang="cs-CZ" sz="2400" b="1" dirty="0" smtClean="0">
                <a:solidFill>
                  <a:srgbClr val="FF0000"/>
                </a:solidFill>
              </a:rPr>
              <a:t>oživená </a:t>
            </a:r>
            <a:r>
              <a:rPr lang="cs-CZ" sz="2400" b="1" dirty="0">
                <a:solidFill>
                  <a:srgbClr val="FF0000"/>
                </a:solidFill>
              </a:rPr>
              <a:t>vrstva = 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lvl="0"/>
            <a:r>
              <a:rPr lang="cs-CZ" sz="2400" b="1" dirty="0" smtClean="0">
                <a:solidFill>
                  <a:srgbClr val="FF0000"/>
                </a:solidFill>
              </a:rPr>
              <a:t>biogeografie </a:t>
            </a:r>
            <a:r>
              <a:rPr lang="cs-CZ" sz="2400" b="1" dirty="0">
                <a:solidFill>
                  <a:srgbClr val="FF0000"/>
                </a:solidFill>
              </a:rPr>
              <a:t>= 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lvl="0"/>
            <a:r>
              <a:rPr lang="cs-CZ" sz="2400" b="1" dirty="0" smtClean="0">
                <a:solidFill>
                  <a:srgbClr val="FF0000"/>
                </a:solidFill>
              </a:rPr>
              <a:t>ekologie= </a:t>
            </a:r>
          </a:p>
          <a:p>
            <a:pPr lvl="0"/>
            <a:r>
              <a:rPr lang="cs-CZ" sz="2400" b="1" dirty="0" smtClean="0">
                <a:solidFill>
                  <a:srgbClr val="FF0000"/>
                </a:solidFill>
              </a:rPr>
              <a:t>ekosystém =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50676" y="11811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08400"/>
            <a:ext cx="40576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5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Listnatý les středních šířek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Klima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cs-CZ" dirty="0"/>
              <a:t> vlhké kontinentální klima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cs-CZ" dirty="0"/>
          </a:p>
          <a:p>
            <a:pPr marL="0" indent="0" algn="just">
              <a:buNone/>
            </a:pPr>
            <a:r>
              <a:rPr lang="cs-CZ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Geografické rozšíření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cs-CZ" dirty="0"/>
              <a:t> takřka výhradně na severní polokouli - V  část Severní Ameriky, Z Evropa, V Asie; malá oblast listnatého lesa rovněž v Patagonii</a:t>
            </a:r>
          </a:p>
          <a:p>
            <a:pPr marL="0" indent="0" algn="just">
              <a:buNone/>
            </a:pPr>
            <a:r>
              <a:rPr lang="cs-CZ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Charakteristika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cs-CZ" dirty="0"/>
          </a:p>
          <a:p>
            <a:pPr lvl="0" algn="just"/>
            <a:r>
              <a:rPr lang="cs-CZ" dirty="0" smtClean="0"/>
              <a:t>stromy </a:t>
            </a:r>
            <a:r>
              <a:rPr lang="cs-CZ" dirty="0"/>
              <a:t>kompletně shazují listí v zimě</a:t>
            </a:r>
          </a:p>
          <a:p>
            <a:pPr lvl="0" algn="just"/>
            <a:r>
              <a:rPr lang="cs-CZ" dirty="0"/>
              <a:t>silný zástin půdy → </a:t>
            </a:r>
            <a:r>
              <a:rPr lang="cs-CZ" dirty="0" err="1"/>
              <a:t>synuzie</a:t>
            </a:r>
            <a:r>
              <a:rPr lang="cs-CZ" dirty="0"/>
              <a:t> podrostu je poměrně slabě vyvinutá – </a:t>
            </a:r>
            <a:r>
              <a:rPr lang="cs-CZ" i="1" dirty="0"/>
              <a:t>jarní efeméry</a:t>
            </a:r>
            <a:endParaRPr lang="cs-CZ" dirty="0"/>
          </a:p>
          <a:p>
            <a:pPr lvl="0" algn="just"/>
            <a:r>
              <a:rPr lang="cs-CZ" dirty="0"/>
              <a:t>druhová skladba: dub, buk, bříza, ořešák, líska, javor, jilm a jasan; listnáče obvykle doprovázeny i některými jehličnany (jedle, smrk)</a:t>
            </a:r>
          </a:p>
          <a:p>
            <a:pPr lvl="0" algn="just"/>
            <a:r>
              <a:rPr lang="cs-CZ" b="1" dirty="0"/>
              <a:t>fauna: nejoživenější je přízemní vrstva (příznivé vláhové a teplotní podmínky) – největší počet jedinců i druhů = hrabaví živočichové, větší býložraví savci, predátoři, hojná ptačí fauna, málo je omnivorů (medvěd) </a:t>
            </a:r>
            <a:endParaRPr lang="cs-CZ" b="1" u="sng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23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Jehličnatý les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Klima</a:t>
            </a:r>
            <a:r>
              <a:rPr lang="cs-CZ" sz="1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cs-CZ" sz="1600" dirty="0"/>
              <a:t> klima boreálního lesa</a:t>
            </a:r>
          </a:p>
          <a:p>
            <a:pPr marL="0" indent="0" algn="just">
              <a:buNone/>
            </a:pPr>
            <a:r>
              <a:rPr lang="cs-CZ" sz="1600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Geografické rozšíření</a:t>
            </a:r>
            <a:r>
              <a:rPr lang="cs-CZ" sz="1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cs-CZ" sz="1600" dirty="0"/>
              <a:t> oblasti vysokých zeměpisných šířek – široký cirkumpolární pás v Eurasii a  Severní Americe; nejdále k jihu sestupuje v horských oblastech –  v Evropě se jehličnaté lesy vyskytují ve všech pohořích, v Severní Americe sestupují k jihu podél Kordiller</a:t>
            </a:r>
          </a:p>
          <a:p>
            <a:pPr marL="0" indent="0" algn="just">
              <a:buNone/>
            </a:pPr>
            <a:r>
              <a:rPr lang="cs-CZ" sz="1600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Charakteristika</a:t>
            </a:r>
            <a:r>
              <a:rPr lang="cs-CZ" sz="1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endParaRPr lang="cs-CZ" sz="1600" dirty="0"/>
          </a:p>
          <a:p>
            <a:pPr lvl="0" algn="just"/>
            <a:r>
              <a:rPr lang="cs-CZ" sz="1600" dirty="0" smtClean="0"/>
              <a:t>malá </a:t>
            </a:r>
            <a:r>
              <a:rPr lang="cs-CZ" sz="1600" dirty="0"/>
              <a:t>druhová diverzita dřevin – velké plochy se skládají pouze z jednoho nebo dvou druhů stromů</a:t>
            </a:r>
          </a:p>
          <a:p>
            <a:pPr lvl="0" algn="just"/>
            <a:r>
              <a:rPr lang="cs-CZ" sz="1600" dirty="0"/>
              <a:t>boreální lesy Severní Ameriky, Evropy a západní Sibiře jsou tvořeny převážně smrkem a jedlí, ve středu severní Sibiře a ve východní Sibiři modřínem</a:t>
            </a:r>
          </a:p>
          <a:p>
            <a:pPr lvl="0" algn="just"/>
            <a:r>
              <a:rPr lang="cs-CZ" sz="1600" i="1" dirty="0"/>
              <a:t>tmavá (smrková) </a:t>
            </a:r>
            <a:r>
              <a:rPr lang="cs-CZ" sz="1600" i="1" dirty="0" smtClean="0"/>
              <a:t>tajga</a:t>
            </a:r>
            <a:r>
              <a:rPr lang="cs-CZ" sz="1600" dirty="0"/>
              <a:t> </a:t>
            </a:r>
            <a:r>
              <a:rPr lang="cs-CZ" sz="1600" dirty="0" smtClean="0"/>
              <a:t>/ </a:t>
            </a:r>
            <a:r>
              <a:rPr lang="cs-CZ" sz="1600" i="1" dirty="0" smtClean="0"/>
              <a:t>modřínová tajga / borová tajga</a:t>
            </a:r>
            <a:r>
              <a:rPr lang="cs-CZ" sz="1600" dirty="0" smtClean="0"/>
              <a:t>/ </a:t>
            </a:r>
            <a:r>
              <a:rPr lang="cs-CZ" sz="1600" i="1" dirty="0" smtClean="0"/>
              <a:t>horská </a:t>
            </a:r>
            <a:r>
              <a:rPr lang="cs-CZ" sz="1600" i="1" dirty="0"/>
              <a:t>tajga</a:t>
            </a:r>
            <a:endParaRPr lang="cs-CZ" sz="1600" dirty="0"/>
          </a:p>
          <a:p>
            <a:pPr lvl="0" algn="just"/>
            <a:r>
              <a:rPr lang="cs-CZ" sz="1600" dirty="0"/>
              <a:t>na severu přechod do </a:t>
            </a:r>
            <a:r>
              <a:rPr lang="cs-CZ" sz="1600" i="1" dirty="0" err="1"/>
              <a:t>lesotundry</a:t>
            </a:r>
            <a:endParaRPr lang="cs-CZ" sz="1600" dirty="0"/>
          </a:p>
          <a:p>
            <a:pPr lvl="0" algn="just"/>
            <a:r>
              <a:rPr lang="cs-CZ" sz="1600" i="1" dirty="0"/>
              <a:t>pobřežní jehličnatý les</a:t>
            </a:r>
            <a:r>
              <a:rPr lang="cs-CZ" sz="1600" dirty="0"/>
              <a:t>: vyskytuje se pouze podél Z pobřeží Severní Ameriky v úzkém pásu od severní Kalifornie po jih Aljašky; klima se vyznačuje silnými orograficky zesílenými srážkami a mírnými teplotami → existence nejhustších jehličnatých lesů na světě  s  největšími stromy světa </a:t>
            </a:r>
          </a:p>
          <a:p>
            <a:pPr lvl="0" algn="just"/>
            <a:r>
              <a:rPr lang="cs-CZ" sz="1600" dirty="0"/>
              <a:t>fauna: podobní zástupci živočišného světa v  Severní Americe i v Eurasii –medvěd hnědý, vlk, liška, kuna, norek, rosomák, los, jelen, bobr, v zimě sobi, celá řada ptačích druhů: tetřev hlušec, tetřívek obecný, ořešník kropenatý, jeřábek lesní, v létě tažné druhy</a:t>
            </a:r>
          </a:p>
          <a:p>
            <a:pPr algn="just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9893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://www.gymkh.cz/storage/slavicek/voda/taj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724425" cy="308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nd05.jxs.cz/749/715/a68afcae09_85102296_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56" y="284674"/>
            <a:ext cx="3991744" cy="299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kuczyn.com/figurant/rosoma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4139952" cy="276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vydry.org/UserFiles/vydry/l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4513734" cy="300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51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Sklerofytní les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Klima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cs-CZ" dirty="0"/>
              <a:t> středomořské klima</a:t>
            </a:r>
          </a:p>
          <a:p>
            <a:pPr marL="0" indent="0" algn="just">
              <a:buNone/>
            </a:pPr>
            <a:r>
              <a:rPr lang="cs-CZ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Geografické rozšíření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cs-CZ" dirty="0"/>
              <a:t> Středomoří, Kalifornie, Chile, Kapská oblast v jižní Africe, Austrálie </a:t>
            </a:r>
          </a:p>
          <a:p>
            <a:pPr marL="0" indent="0" algn="just">
              <a:buNone/>
            </a:pPr>
            <a:r>
              <a:rPr lang="cs-CZ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Charakteristika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endParaRPr lang="cs-CZ" dirty="0"/>
          </a:p>
          <a:p>
            <a:pPr lvl="0" algn="just"/>
            <a:r>
              <a:rPr lang="cs-CZ" dirty="0" smtClean="0"/>
              <a:t>rozlišují </a:t>
            </a:r>
            <a:r>
              <a:rPr lang="cs-CZ" dirty="0"/>
              <a:t>se tři vegetační formace </a:t>
            </a:r>
            <a:r>
              <a:rPr lang="cs-CZ" dirty="0" err="1"/>
              <a:t>slerofytního</a:t>
            </a:r>
            <a:r>
              <a:rPr lang="cs-CZ" dirty="0"/>
              <a:t> lesa:</a:t>
            </a:r>
          </a:p>
          <a:p>
            <a:pPr lvl="1" algn="just"/>
            <a:r>
              <a:rPr lang="cs-CZ" i="1" dirty="0" err="1"/>
              <a:t>sklerofytní</a:t>
            </a:r>
            <a:r>
              <a:rPr lang="cs-CZ" i="1" dirty="0"/>
              <a:t> les</a:t>
            </a:r>
            <a:r>
              <a:rPr lang="cs-CZ" dirty="0"/>
              <a:t> – se zapojenou klenbou stromů</a:t>
            </a:r>
          </a:p>
          <a:p>
            <a:pPr lvl="1" algn="just"/>
            <a:r>
              <a:rPr lang="cs-CZ" i="1" dirty="0" err="1"/>
              <a:t>sklerofytní</a:t>
            </a:r>
            <a:r>
              <a:rPr lang="cs-CZ" i="1" dirty="0"/>
              <a:t> řídkolesí</a:t>
            </a:r>
            <a:r>
              <a:rPr lang="cs-CZ" dirty="0"/>
              <a:t> – stromy pokrývají pouze 25 – 60% plochy</a:t>
            </a:r>
          </a:p>
          <a:p>
            <a:pPr lvl="1" algn="just"/>
            <a:r>
              <a:rPr lang="cs-CZ" i="1" dirty="0" err="1"/>
              <a:t>sklerofytní</a:t>
            </a:r>
            <a:r>
              <a:rPr lang="cs-CZ" i="1" dirty="0"/>
              <a:t> křoviny</a:t>
            </a:r>
            <a:r>
              <a:rPr lang="cs-CZ" dirty="0"/>
              <a:t> – křoviny pokrývají zhruba 1/2 povrchu </a:t>
            </a:r>
          </a:p>
          <a:p>
            <a:pPr lvl="0" algn="just"/>
            <a:r>
              <a:rPr lang="cs-CZ" dirty="0"/>
              <a:t>stromy a keře jsou adaptovány na letní horka malými, tvrdými, kožovitými, tlustými listy bránícími ztrátě vody transpirací</a:t>
            </a:r>
          </a:p>
          <a:p>
            <a:pPr lvl="0" algn="just"/>
            <a:r>
              <a:rPr lang="cs-CZ" dirty="0"/>
              <a:t>Středomoří</a:t>
            </a:r>
            <a:r>
              <a:rPr lang="cs-CZ" dirty="0" smtClean="0"/>
              <a:t>: korkový </a:t>
            </a:r>
            <a:r>
              <a:rPr lang="cs-CZ" dirty="0"/>
              <a:t>dub, dub cesmínový, borovice, olivy; dnes většinou náhradní křovinaté formace = </a:t>
            </a:r>
            <a:r>
              <a:rPr lang="cs-CZ" i="1" dirty="0"/>
              <a:t>macchie</a:t>
            </a:r>
            <a:endParaRPr lang="cs-CZ" dirty="0"/>
          </a:p>
          <a:p>
            <a:pPr lvl="0" algn="just"/>
            <a:r>
              <a:rPr lang="cs-CZ" dirty="0"/>
              <a:t>Kalifornie: pobřežní horské hřbety – různé druhy dubů; jižněji se vyskytují přirozené </a:t>
            </a:r>
            <a:r>
              <a:rPr lang="cs-CZ" dirty="0" err="1"/>
              <a:t>sklerofytní</a:t>
            </a:r>
            <a:r>
              <a:rPr lang="cs-CZ" dirty="0"/>
              <a:t> křoviny = </a:t>
            </a:r>
            <a:r>
              <a:rPr lang="cs-CZ" i="1" dirty="0"/>
              <a:t>chaparral</a:t>
            </a:r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5935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" y="260648"/>
            <a:ext cx="4229497" cy="309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http://www.californiachaparral.com/images/555_PS-Chamise-RS-chapar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7" y="3501008"/>
            <a:ext cx="4854327" cy="31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botany.cz/foto/quercuscocherb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003" y="195648"/>
            <a:ext cx="4300563" cy="322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botany.cz/foto/oleaeuropherb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706" y="3570171"/>
            <a:ext cx="4133106" cy="308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606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Biom </a:t>
            </a:r>
            <a:r>
              <a:rPr lang="cs-CZ" dirty="0" smtClean="0">
                <a:effectLst/>
              </a:rPr>
              <a:t>savana_1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cs-CZ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Klima: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dirty="0"/>
              <a:t>tropické střídavě vlhké a suché klima; ostře vyhraněné období dešťů a sucha</a:t>
            </a:r>
          </a:p>
          <a:p>
            <a:pPr marL="0" indent="0" algn="just">
              <a:buNone/>
            </a:pPr>
            <a:r>
              <a:rPr lang="cs-CZ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Geografické rozšíření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cs-CZ" dirty="0"/>
              <a:t> často podél oblastí rovníkového deštného lesa; Afrika, Jižní Amerika, v menší míře Indický subkontinent a Z část Madagaskaru</a:t>
            </a:r>
          </a:p>
          <a:p>
            <a:pPr marL="0" indent="0" algn="just">
              <a:buNone/>
            </a:pPr>
            <a:r>
              <a:rPr lang="cs-CZ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Charakteristika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cs-CZ" dirty="0"/>
              <a:t> </a:t>
            </a:r>
          </a:p>
          <a:p>
            <a:pPr lvl="0" algn="just"/>
            <a:r>
              <a:rPr lang="cs-CZ" dirty="0" smtClean="0"/>
              <a:t>podstatu </a:t>
            </a:r>
            <a:r>
              <a:rPr lang="cs-CZ" dirty="0"/>
              <a:t>savany tvoří rostlinné skupiny s odlišnými ekologickými nároky – dřeviny a traviny</a:t>
            </a:r>
          </a:p>
          <a:p>
            <a:pPr lvl="0" algn="just"/>
            <a:r>
              <a:rPr lang="cs-CZ" dirty="0"/>
              <a:t>přírodní savany – pouze určité klimatické a edafické podmínky (1. půda: kamenitá nebo extrémně chudá na živiny, 2. klima: pouze 300 – 600 mm srážek, 3. stagnující podzemní nebo povrchová voda) – jinak se jedná o antropogenně podmíněnou savanu</a:t>
            </a:r>
          </a:p>
          <a:p>
            <a:pPr lvl="0" algn="just"/>
            <a:r>
              <a:rPr lang="cs-CZ" dirty="0"/>
              <a:t>důležitý faktor ekologie savany = požáry → zvýhodnění trav na úkor dřevin</a:t>
            </a:r>
          </a:p>
          <a:p>
            <a:pPr algn="just"/>
            <a:r>
              <a:rPr lang="cs-CZ" i="1" dirty="0"/>
              <a:t>galeriové lesy</a:t>
            </a:r>
            <a:r>
              <a:rPr lang="cs-CZ" dirty="0"/>
              <a:t> = lesy vázané na vyšší hladinu podzemní vody podél vodních toků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353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Biom </a:t>
            </a:r>
            <a:r>
              <a:rPr lang="cs-CZ" dirty="0" smtClean="0">
                <a:effectLst/>
              </a:rPr>
              <a:t>savana_2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algn="just">
              <a:buNone/>
            </a:pPr>
            <a:r>
              <a:rPr lang="cs-CZ" b="1" dirty="0"/>
              <a:t>Afrika</a:t>
            </a:r>
            <a:endParaRPr lang="cs-CZ" dirty="0"/>
          </a:p>
          <a:p>
            <a:pPr algn="just"/>
            <a:r>
              <a:rPr lang="cs-CZ" i="1" dirty="0"/>
              <a:t>Vlhká savana</a:t>
            </a:r>
            <a:r>
              <a:rPr lang="cs-CZ" dirty="0"/>
              <a:t> (člověkem podmíněná – mýcení + vypalování lesa)</a:t>
            </a:r>
          </a:p>
          <a:p>
            <a:pPr algn="just"/>
            <a:r>
              <a:rPr lang="cs-CZ" i="1" dirty="0"/>
              <a:t>Savanové řídkolesí</a:t>
            </a:r>
            <a:r>
              <a:rPr lang="cs-CZ" dirty="0"/>
              <a:t> </a:t>
            </a:r>
            <a:r>
              <a:rPr lang="cs-CZ" i="1" dirty="0"/>
              <a:t>(suchá savana)</a:t>
            </a:r>
            <a:r>
              <a:rPr lang="cs-CZ" dirty="0"/>
              <a:t> </a:t>
            </a:r>
          </a:p>
          <a:p>
            <a:pPr algn="just"/>
            <a:r>
              <a:rPr lang="cs-CZ" i="1" dirty="0"/>
              <a:t>Trnitá </a:t>
            </a:r>
            <a:r>
              <a:rPr lang="cs-CZ" i="1" dirty="0" smtClean="0"/>
              <a:t>savana</a:t>
            </a:r>
          </a:p>
          <a:p>
            <a:pPr algn="just"/>
            <a:endParaRPr lang="cs-CZ" dirty="0"/>
          </a:p>
          <a:p>
            <a:pPr marL="0" lvl="0" indent="0" algn="just">
              <a:buNone/>
            </a:pPr>
            <a:r>
              <a:rPr lang="cs-CZ" b="1" dirty="0"/>
              <a:t>Jižní Amerika</a:t>
            </a:r>
            <a:endParaRPr lang="cs-CZ" dirty="0"/>
          </a:p>
          <a:p>
            <a:pPr algn="just"/>
            <a:r>
              <a:rPr lang="cs-CZ" i="1" dirty="0"/>
              <a:t>Zaplavovaná savana (pantanal)</a:t>
            </a:r>
            <a:endParaRPr lang="cs-CZ" dirty="0"/>
          </a:p>
          <a:p>
            <a:pPr algn="just"/>
            <a:r>
              <a:rPr lang="cs-CZ" i="1" dirty="0"/>
              <a:t>Llanos</a:t>
            </a:r>
            <a:endParaRPr lang="cs-CZ" dirty="0"/>
          </a:p>
          <a:p>
            <a:pPr algn="just"/>
            <a:r>
              <a:rPr lang="cs-CZ" i="1" dirty="0"/>
              <a:t>Campos</a:t>
            </a:r>
            <a:r>
              <a:rPr lang="cs-CZ" dirty="0"/>
              <a:t> </a:t>
            </a:r>
          </a:p>
          <a:p>
            <a:pPr lvl="0" algn="just"/>
            <a:r>
              <a:rPr lang="cs-CZ" dirty="0"/>
              <a:t>fauna: vzhledem k deštným lesům podstatně větší druhová diverzita (hlavně savci); optimální podmínky pro život </a:t>
            </a:r>
            <a:r>
              <a:rPr lang="cs-CZ" dirty="0" err="1"/>
              <a:t>herbivorů</a:t>
            </a:r>
            <a:r>
              <a:rPr lang="cs-CZ" dirty="0"/>
              <a:t> (schopnost rychlého běhu), predátoři, mravenci a termiti, plazi (ještěrky a hadi </a:t>
            </a:r>
            <a:r>
              <a:rPr lang="en-US" dirty="0"/>
              <a:t>[</a:t>
            </a:r>
            <a:r>
              <a:rPr lang="en-US" dirty="0" err="1"/>
              <a:t>jedovat</a:t>
            </a:r>
            <a:r>
              <a:rPr lang="cs-CZ" dirty="0"/>
              <a:t>í</a:t>
            </a:r>
            <a:r>
              <a:rPr lang="en-US" dirty="0"/>
              <a:t>]</a:t>
            </a:r>
            <a:r>
              <a:rPr lang="cs-CZ" dirty="0"/>
              <a:t>), ptáci (běžci a kurovití, letci: supi a orli)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638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http://www.adozioniloreto.org/foto/savana2me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0" y="125255"/>
            <a:ext cx="4344417" cy="325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upload.wikimedia.org/wikipedia/commons/thumb/9/92/Los_Llanos_Colombia_by_David.png/300px-Los_Llanos_Colombia_by_Dav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6250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upload.wikimedia.org/wikipedia/commons/thumb/e/e7/Pantanal2.jpg/250px-Pantana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09" y="3641518"/>
            <a:ext cx="4019118" cy="300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upload.wikimedia.org/wikipedia/commons/thumb/e/eb/Two_cheetahs_together.jpg/275px-Two_cheetahs_togeth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25" y="3709513"/>
            <a:ext cx="4221046" cy="28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25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Biom </a:t>
            </a:r>
            <a:r>
              <a:rPr lang="cs-CZ" dirty="0" smtClean="0">
                <a:effectLst/>
              </a:rPr>
              <a:t>step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cs-CZ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Klima: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dirty="0"/>
              <a:t>suché kontinentální klima, vlhké subtropické klima (Jižní Amerika)</a:t>
            </a:r>
          </a:p>
          <a:p>
            <a:pPr marL="0" indent="0" algn="just">
              <a:buNone/>
            </a:pPr>
            <a:r>
              <a:rPr lang="cs-CZ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Geografické rozšíření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cs-CZ" dirty="0"/>
              <a:t> Eurasie, Severní Amerika, Jižní Amerika (Uruguay, Argentina), jižní Afrika (Vysoký </a:t>
            </a:r>
            <a:r>
              <a:rPr lang="cs-CZ" dirty="0" err="1"/>
              <a:t>Veld</a:t>
            </a:r>
            <a:r>
              <a:rPr lang="cs-CZ" dirty="0"/>
              <a:t>)</a:t>
            </a:r>
          </a:p>
          <a:p>
            <a:pPr marL="0" indent="0" algn="just">
              <a:buNone/>
            </a:pPr>
            <a:r>
              <a:rPr lang="cs-CZ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Charakteristika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cs-CZ" dirty="0"/>
          </a:p>
          <a:p>
            <a:pPr lvl="0" algn="just"/>
            <a:r>
              <a:rPr lang="cs-CZ" dirty="0" smtClean="0"/>
              <a:t>půdy </a:t>
            </a:r>
            <a:r>
              <a:rPr lang="cs-CZ" dirty="0"/>
              <a:t>= hluboké, humózní a velmi úrodné → stepi přeměněny na ornou půdu, světové obilnice</a:t>
            </a:r>
          </a:p>
          <a:p>
            <a:pPr lvl="0" algn="just"/>
            <a:r>
              <a:rPr lang="cs-CZ" dirty="0"/>
              <a:t>v rámci stepí se rozlišují dvě hlavní vegetační formace:</a:t>
            </a:r>
          </a:p>
          <a:p>
            <a:pPr lvl="1" algn="just"/>
            <a:r>
              <a:rPr lang="cs-CZ" i="1" dirty="0"/>
              <a:t>dlouho-stébelnaté stepi</a:t>
            </a:r>
            <a:endParaRPr lang="cs-CZ" dirty="0"/>
          </a:p>
          <a:p>
            <a:pPr lvl="1" algn="just"/>
            <a:r>
              <a:rPr lang="cs-CZ" i="1" dirty="0"/>
              <a:t>krátko-stébelnaté stepi</a:t>
            </a:r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0537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http://upload.wikimedia.org/wikipedia/commons/thumb/5/57/Cumulus_Clouds_over_Yellow_Prairie2.jpg/300px-Cumulus_Clouds_over_Yellow_Prairi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9" y="152984"/>
            <a:ext cx="5016104" cy="332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cechy.net/foto/foto_clanek.html?im=1097090518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83" y="680248"/>
            <a:ext cx="3877001" cy="290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2.arnes.si/%7Eosljbs2s/evropa/madzarska/slike/pusta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9" y="3554760"/>
            <a:ext cx="501912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images.nationalgeographic.com/wpf/media-live/photos/000/123/cache/american-bison_12348_600x4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49" y="3777005"/>
            <a:ext cx="3904251" cy="292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33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u="sng" dirty="0" err="1"/>
              <a:t>akvatické</a:t>
            </a:r>
            <a:r>
              <a:rPr lang="cs-CZ" u="sng" dirty="0"/>
              <a:t> ekosystémy</a:t>
            </a:r>
            <a:r>
              <a:rPr lang="cs-CZ" dirty="0"/>
              <a:t>: </a:t>
            </a:r>
            <a:endParaRPr lang="cs-CZ" dirty="0" smtClean="0"/>
          </a:p>
          <a:p>
            <a:pPr lvl="1" algn="just"/>
            <a:r>
              <a:rPr lang="cs-CZ" u="sng" dirty="0" smtClean="0"/>
              <a:t>marinní</a:t>
            </a:r>
            <a:r>
              <a:rPr lang="cs-CZ" u="sng" dirty="0"/>
              <a:t>: </a:t>
            </a:r>
            <a:r>
              <a:rPr lang="cs-CZ" dirty="0"/>
              <a:t>a. otevřený oceán, b. brakické vody, c. korálové útesy.</a:t>
            </a:r>
          </a:p>
          <a:p>
            <a:pPr lvl="1" algn="just"/>
            <a:r>
              <a:rPr lang="cs-CZ" u="sng" dirty="0"/>
              <a:t>sladkovodní: </a:t>
            </a:r>
            <a:r>
              <a:rPr lang="cs-CZ" dirty="0"/>
              <a:t>a. jezera a rybníky, b. vodní toky, c. různé typy mokřadů (např. rašeliniště a slatiniště).</a:t>
            </a:r>
          </a:p>
          <a:p>
            <a:pPr algn="just"/>
            <a:r>
              <a:rPr lang="cs-CZ" u="sng" dirty="0"/>
              <a:t>terestrické ekosystémy</a:t>
            </a:r>
            <a:r>
              <a:rPr lang="cs-CZ" dirty="0"/>
              <a:t>: </a:t>
            </a:r>
            <a:r>
              <a:rPr lang="cs-CZ" b="1" dirty="0" smtClean="0">
                <a:solidFill>
                  <a:srgbClr val="FF0000"/>
                </a:solidFill>
              </a:rPr>
              <a:t>biomy ??</a:t>
            </a:r>
            <a:endParaRPr lang="cs-CZ" b="1" dirty="0">
              <a:solidFill>
                <a:srgbClr val="FF0000"/>
              </a:solidFill>
            </a:endParaRPr>
          </a:p>
          <a:p>
            <a:pPr lvl="1" algn="just"/>
            <a:r>
              <a:rPr lang="cs-CZ" dirty="0" smtClean="0"/>
              <a:t>les</a:t>
            </a:r>
            <a:endParaRPr lang="cs-CZ" dirty="0"/>
          </a:p>
          <a:p>
            <a:pPr lvl="1" algn="just"/>
            <a:r>
              <a:rPr lang="cs-CZ" dirty="0"/>
              <a:t>step</a:t>
            </a:r>
          </a:p>
          <a:p>
            <a:pPr lvl="1" algn="just"/>
            <a:r>
              <a:rPr lang="cs-CZ" dirty="0"/>
              <a:t>savana</a:t>
            </a:r>
          </a:p>
          <a:p>
            <a:pPr lvl="1" algn="just"/>
            <a:r>
              <a:rPr lang="cs-CZ" dirty="0"/>
              <a:t>poušť</a:t>
            </a:r>
          </a:p>
          <a:p>
            <a:pPr lvl="1" algn="just"/>
            <a:r>
              <a:rPr lang="cs-CZ" dirty="0" smtClean="0"/>
              <a:t>tundra </a:t>
            </a:r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88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Biom poušť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cs-CZ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Klima:</a:t>
            </a:r>
            <a:r>
              <a:rPr lang="cs-CZ" dirty="0"/>
              <a:t> suché tropické a subtropické klima, mírné kontinentální klima (střední Asie)</a:t>
            </a:r>
          </a:p>
          <a:p>
            <a:pPr marL="0" indent="0" algn="just">
              <a:buNone/>
            </a:pPr>
            <a:r>
              <a:rPr lang="cs-CZ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Geografické rozšíření</a:t>
            </a:r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cs-CZ" dirty="0"/>
              <a:t> pás pouští S Afriky a JZ Asie, střední Asie, jižní Afrika, Severní Amerika, Jižní Amerika, Austrálie</a:t>
            </a:r>
          </a:p>
          <a:p>
            <a:pPr marL="0" indent="0" algn="just">
              <a:buNone/>
            </a:pPr>
            <a:r>
              <a:rPr lang="cs-CZ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Charakteristika</a:t>
            </a:r>
            <a:r>
              <a:rPr lang="cs-CZ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cs-CZ" dirty="0"/>
          </a:p>
          <a:p>
            <a:pPr lvl="0" algn="just"/>
            <a:r>
              <a:rPr lang="cs-CZ" dirty="0"/>
              <a:t>vysoké letní teploty, velké výkyvy teplot (až 50°C během jednoho dne), silná insolace a malá vlhkost vzduchu</a:t>
            </a:r>
          </a:p>
          <a:p>
            <a:pPr lvl="0" algn="just"/>
            <a:r>
              <a:rPr lang="cs-CZ" dirty="0"/>
              <a:t>rostlinstvo zahrnuje dvě skupiny:</a:t>
            </a:r>
          </a:p>
          <a:p>
            <a:pPr lvl="1" algn="just"/>
            <a:r>
              <a:rPr lang="cs-CZ" dirty="0"/>
              <a:t>efemerní druhy (</a:t>
            </a:r>
            <a:r>
              <a:rPr lang="cs-CZ" dirty="0" err="1"/>
              <a:t>therofyty</a:t>
            </a:r>
            <a:r>
              <a:rPr lang="cs-CZ" dirty="0"/>
              <a:t>, geofyty)</a:t>
            </a:r>
          </a:p>
          <a:p>
            <a:pPr lvl="1" algn="just"/>
            <a:r>
              <a:rPr lang="cs-CZ" dirty="0"/>
              <a:t>xerofyty (sukulenty + </a:t>
            </a:r>
            <a:r>
              <a:rPr lang="cs-CZ" dirty="0" err="1"/>
              <a:t>sklerofyty</a:t>
            </a:r>
            <a:r>
              <a:rPr lang="cs-CZ" dirty="0"/>
              <a:t>)</a:t>
            </a:r>
          </a:p>
          <a:p>
            <a:pPr algn="just"/>
            <a:r>
              <a:rPr lang="cs-CZ" dirty="0"/>
              <a:t>rostliny adaptované na vysoké koncentrace solí v půdě = halofyty</a:t>
            </a:r>
          </a:p>
          <a:p>
            <a:pPr lvl="0" algn="just"/>
            <a:r>
              <a:rPr lang="cs-CZ" dirty="0"/>
              <a:t>dílčí vegetační formace: </a:t>
            </a:r>
          </a:p>
          <a:p>
            <a:pPr lvl="1" algn="just"/>
            <a:r>
              <a:rPr lang="cs-CZ" i="1" dirty="0"/>
              <a:t>polopoušť</a:t>
            </a:r>
            <a:endParaRPr lang="cs-CZ" dirty="0"/>
          </a:p>
          <a:p>
            <a:pPr lvl="1" algn="just"/>
            <a:r>
              <a:rPr lang="cs-CZ" i="1" dirty="0"/>
              <a:t>trnitá polopoušť</a:t>
            </a:r>
            <a:endParaRPr lang="cs-CZ" dirty="0"/>
          </a:p>
          <a:p>
            <a:pPr lvl="1" algn="just"/>
            <a:r>
              <a:rPr lang="cs-CZ" i="1" dirty="0"/>
              <a:t>suchá poušť</a:t>
            </a:r>
            <a:endParaRPr lang="cs-CZ" dirty="0"/>
          </a:p>
          <a:p>
            <a:pPr lvl="0" algn="just"/>
            <a:r>
              <a:rPr lang="cs-CZ" dirty="0"/>
              <a:t>fauna: hmyz + různé druhy hmyzožravých netopýrů a ptáků, hlodavci, plazi (ještěrky)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996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http://files.eries.webnode.cz/200000057-c31a4c3661/poust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703911" cy="35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ok2zdl.wz.cz/gallery/1191109994_p10500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33056"/>
            <a:ext cx="4987355" cy="28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birdwatcher.cz/maroko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160" y="689972"/>
            <a:ext cx="3664115" cy="244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butbn.cas.cz/ladakh/fotky/flora/veget/stepi_polopous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4" y="4196103"/>
            <a:ext cx="3415593" cy="228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09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Biom tundra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400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Klima</a:t>
            </a:r>
            <a:r>
              <a:rPr lang="cs-CZ" sz="1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cs-CZ" sz="1400" dirty="0"/>
              <a:t>oblasti tundrového klimatu.</a:t>
            </a:r>
          </a:p>
          <a:p>
            <a:pPr marL="0" indent="0" algn="just">
              <a:buNone/>
            </a:pPr>
            <a:r>
              <a:rPr lang="cs-CZ" sz="1400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Geografické rozšíření</a:t>
            </a:r>
            <a:r>
              <a:rPr lang="cs-CZ" sz="1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cs-CZ" sz="1400" dirty="0"/>
              <a:t>převážně na severní polokouli</a:t>
            </a:r>
            <a:r>
              <a:rPr lang="cs-CZ" sz="1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1400" dirty="0"/>
              <a:t>na sever od polární stromové hranice</a:t>
            </a:r>
          </a:p>
          <a:p>
            <a:pPr marL="0" indent="0" algn="just">
              <a:buNone/>
            </a:pPr>
            <a:r>
              <a:rPr lang="cs-CZ" sz="1400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Charakteristika</a:t>
            </a:r>
            <a:r>
              <a:rPr lang="cs-CZ" sz="1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cs-CZ" sz="1400" dirty="0"/>
          </a:p>
          <a:p>
            <a:pPr lvl="0" algn="just"/>
            <a:r>
              <a:rPr lang="cs-CZ" sz="1400" dirty="0"/>
              <a:t>chladné klima – nejteplejší měsíc nemá průměrnou teplotu vyšší než 10°C,  krátké vegetační období (2 – 3 měsíce), v létě dlouhá fotoperioda → podporuje </a:t>
            </a:r>
            <a:r>
              <a:rPr lang="cs-CZ" sz="1400" dirty="0" err="1"/>
              <a:t>fosyntetickou</a:t>
            </a:r>
            <a:r>
              <a:rPr lang="cs-CZ" sz="1400" dirty="0"/>
              <a:t> aktivitu </a:t>
            </a:r>
          </a:p>
          <a:p>
            <a:pPr lvl="0" algn="just"/>
            <a:r>
              <a:rPr lang="cs-CZ" sz="1400" dirty="0"/>
              <a:t>trvale zmrzlá půda (permafrost) – v létě taje svrchní vrstva, hlubší partie půdy zůstávají zmrzlé, takže tavná voda se nemůže vsáknout → krajina má v létě bažinatý ráz </a:t>
            </a:r>
          </a:p>
          <a:p>
            <a:pPr lvl="0" algn="just"/>
            <a:r>
              <a:rPr lang="cs-CZ" sz="1400" dirty="0"/>
              <a:t>hromadění surové organické hmoty</a:t>
            </a:r>
          </a:p>
          <a:p>
            <a:pPr lvl="0" algn="just"/>
            <a:r>
              <a:rPr lang="cs-CZ" sz="1400" dirty="0"/>
              <a:t>silné působení mrazu na půdu + silné zimní větry → zakrslé dřeviny (vrby a břízy) </a:t>
            </a:r>
          </a:p>
          <a:p>
            <a:pPr lvl="0" algn="just"/>
            <a:r>
              <a:rPr lang="cs-CZ" sz="1400" dirty="0"/>
              <a:t>vegetační formace tundry:</a:t>
            </a:r>
          </a:p>
          <a:p>
            <a:pPr lvl="1" algn="just"/>
            <a:r>
              <a:rPr lang="cs-CZ" sz="1400" i="1" dirty="0"/>
              <a:t>arktická tundra (keříčková, mechová a lišejníková tundra)</a:t>
            </a:r>
            <a:endParaRPr lang="cs-CZ" sz="1400" dirty="0"/>
          </a:p>
          <a:p>
            <a:pPr lvl="1" algn="just"/>
            <a:r>
              <a:rPr lang="cs-CZ" sz="1400" i="1" dirty="0"/>
              <a:t>horská tundra</a:t>
            </a:r>
            <a:endParaRPr lang="cs-CZ" sz="1400" dirty="0"/>
          </a:p>
          <a:p>
            <a:pPr lvl="1" algn="just"/>
            <a:r>
              <a:rPr lang="cs-CZ" sz="1400" i="1" dirty="0" err="1"/>
              <a:t>lesotundra</a:t>
            </a:r>
            <a:endParaRPr lang="cs-CZ" sz="1400" dirty="0"/>
          </a:p>
          <a:p>
            <a:pPr lvl="0" algn="just"/>
            <a:r>
              <a:rPr lang="cs-CZ" sz="1400" dirty="0"/>
              <a:t>fauna: diverzita druhů malá, ale velký počet jedinců v populaci; sob, pižmoň severní, zajíc bělák, polární liška (</a:t>
            </a:r>
            <a:r>
              <a:rPr lang="cs-CZ" sz="1400" dirty="0" err="1"/>
              <a:t>pesec</a:t>
            </a:r>
            <a:r>
              <a:rPr lang="cs-CZ" sz="1400" dirty="0"/>
              <a:t>), hranostaj, vlk, lední medvěd, ptáci: sovice sněžná, bělokur sněžný a rousný; adaptace tundry = ptáci i savci získávají v zimě bílé zbarvení; bodavý hmyz (komáři a muchničky)</a:t>
            </a:r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54191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8" name="Picture 4" descr="http://www.marietta.edu/%7Ebiol/biomes/images/tundra/alaskapipeli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9"/>
            <a:ext cx="435446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bio.miami.edu/dana/pix/tundr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86" y="3429000"/>
            <a:ext cx="4951295" cy="333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cs.petclub.eu/graphics/articles/137/images/full/5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0951"/>
            <a:ext cx="4048522" cy="279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www.kamcatka2005.cz/galerie/1001horska_tund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84449"/>
            <a:ext cx="3763192" cy="28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4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Toky látek a energie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zdroj </a:t>
            </a:r>
            <a:r>
              <a:rPr lang="cs-CZ" dirty="0"/>
              <a:t>energie pro </a:t>
            </a:r>
            <a:r>
              <a:rPr lang="cs-CZ" dirty="0" smtClean="0"/>
              <a:t>biosféru = </a:t>
            </a:r>
            <a:r>
              <a:rPr lang="cs-CZ" b="1" dirty="0" smtClean="0">
                <a:solidFill>
                  <a:srgbClr val="FF0000"/>
                </a:solidFill>
              </a:rPr>
              <a:t>??</a:t>
            </a:r>
          </a:p>
          <a:p>
            <a:pPr algn="just"/>
            <a:r>
              <a:rPr lang="cs-CZ" b="1" dirty="0" err="1" smtClean="0">
                <a:solidFill>
                  <a:srgbClr val="FF0000"/>
                </a:solidFill>
              </a:rPr>
              <a:t>Herbivoři</a:t>
            </a:r>
            <a:r>
              <a:rPr lang="cs-CZ" b="1" dirty="0" smtClean="0">
                <a:solidFill>
                  <a:srgbClr val="FF0000"/>
                </a:solidFill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</a:rPr>
              <a:t>karnivoři</a:t>
            </a:r>
            <a:r>
              <a:rPr lang="cs-CZ" b="1" dirty="0" smtClean="0">
                <a:solidFill>
                  <a:srgbClr val="FF0000"/>
                </a:solidFill>
              </a:rPr>
              <a:t>, omnivoři, </a:t>
            </a:r>
            <a:r>
              <a:rPr lang="cs-CZ" b="1" dirty="0" err="1">
                <a:solidFill>
                  <a:srgbClr val="FF0000"/>
                </a:solidFill>
              </a:rPr>
              <a:t>dekompozitoři</a:t>
            </a:r>
            <a:endParaRPr lang="cs-CZ" b="1" dirty="0" smtClean="0">
              <a:solidFill>
                <a:srgbClr val="FF0000"/>
              </a:solidFill>
            </a:endParaRPr>
          </a:p>
          <a:p>
            <a:pPr algn="just"/>
            <a:r>
              <a:rPr lang="cs-CZ" b="1" dirty="0" smtClean="0">
                <a:solidFill>
                  <a:schemeClr val="tx1"/>
                </a:solidFill>
              </a:rPr>
              <a:t>Potravní řetězec -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přenos </a:t>
            </a:r>
            <a:r>
              <a:rPr lang="cs-CZ" dirty="0"/>
              <a:t>energie ekosystémem přes posloupnost několika kroků či úrovní – primární producenti (zelené rostliny); konzumenti prvního, druhého a třetího řádu; </a:t>
            </a:r>
            <a:r>
              <a:rPr lang="cs-CZ" dirty="0" err="1"/>
              <a:t>dekompozitoři</a:t>
            </a:r>
            <a:endParaRPr lang="cs-CZ" b="1" dirty="0" smtClean="0">
              <a:solidFill>
                <a:srgbClr val="FF0000"/>
              </a:solidFill>
            </a:endParaRPr>
          </a:p>
          <a:p>
            <a:pPr algn="just"/>
            <a:endParaRPr lang="cs-CZ" b="1" dirty="0"/>
          </a:p>
          <a:p>
            <a:pPr algn="just"/>
            <a:endParaRPr lang="cs-CZ" dirty="0"/>
          </a:p>
        </p:txBody>
      </p:sp>
      <p:pic>
        <p:nvPicPr>
          <p:cNvPr id="2050" name="Picture 2" descr="http://www.sheppardsoftware.com/content/animals/kidscorner/images/foodchain/simplecha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54" y="5315765"/>
            <a:ext cx="3888432" cy="15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Biomasa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cs-CZ" b="1" i="1" dirty="0">
                <a:solidFill>
                  <a:srgbClr val="FF0000"/>
                </a:solidFill>
              </a:rPr>
              <a:t>biomasa</a:t>
            </a:r>
            <a:r>
              <a:rPr lang="cs-CZ" b="1" dirty="0">
                <a:solidFill>
                  <a:srgbClr val="FF0000"/>
                </a:solidFill>
              </a:rPr>
              <a:t> = </a:t>
            </a:r>
            <a:endParaRPr lang="cs-CZ" b="1" dirty="0" smtClean="0">
              <a:solidFill>
                <a:srgbClr val="FF0000"/>
              </a:solidFill>
            </a:endParaRPr>
          </a:p>
          <a:p>
            <a:pPr lvl="0" algn="just"/>
            <a:r>
              <a:rPr lang="cs-CZ" b="1" i="1" dirty="0" smtClean="0">
                <a:solidFill>
                  <a:srgbClr val="FF0000"/>
                </a:solidFill>
              </a:rPr>
              <a:t>čistá </a:t>
            </a:r>
            <a:r>
              <a:rPr lang="cs-CZ" b="1" i="1" dirty="0">
                <a:solidFill>
                  <a:srgbClr val="FF0000"/>
                </a:solidFill>
              </a:rPr>
              <a:t>primární produkce </a:t>
            </a:r>
            <a:r>
              <a:rPr lang="cs-CZ" b="1" dirty="0">
                <a:solidFill>
                  <a:srgbClr val="FF0000"/>
                </a:solidFill>
              </a:rPr>
              <a:t>= </a:t>
            </a:r>
            <a:endParaRPr lang="cs-CZ" b="1" dirty="0" smtClean="0">
              <a:solidFill>
                <a:srgbClr val="FF0000"/>
              </a:solidFill>
            </a:endParaRPr>
          </a:p>
          <a:p>
            <a:pPr lvl="0" algn="just"/>
            <a:r>
              <a:rPr lang="cs-CZ" dirty="0" smtClean="0"/>
              <a:t>faktory </a:t>
            </a:r>
            <a:r>
              <a:rPr lang="cs-CZ" dirty="0"/>
              <a:t>ovlivňující čistou primární produkci:</a:t>
            </a:r>
          </a:p>
          <a:p>
            <a:pPr lvl="1" algn="just"/>
            <a:r>
              <a:rPr lang="cs-CZ" dirty="0"/>
              <a:t>sluneční záření: a. intenzita, b. délka slunečního svitu (délka dne)</a:t>
            </a:r>
          </a:p>
          <a:p>
            <a:pPr lvl="1" algn="just"/>
            <a:r>
              <a:rPr lang="cs-CZ" dirty="0"/>
              <a:t>teplota (teplota vzduchu a půdy)</a:t>
            </a:r>
          </a:p>
          <a:p>
            <a:pPr lvl="1" algn="just"/>
            <a:r>
              <a:rPr lang="cs-CZ" dirty="0"/>
              <a:t>dostupnost vody</a:t>
            </a:r>
          </a:p>
          <a:p>
            <a:pPr algn="just"/>
            <a:endParaRPr lang="cs-CZ" dirty="0" smtClean="0"/>
          </a:p>
          <a:p>
            <a:pPr algn="just"/>
            <a:endParaRPr lang="cs-CZ" dirty="0"/>
          </a:p>
          <a:p>
            <a:pPr algn="just"/>
            <a:endParaRPr lang="cs-CZ" dirty="0" smtClean="0"/>
          </a:p>
          <a:p>
            <a:pPr algn="just"/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29200"/>
            <a:ext cx="58959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8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b="1" dirty="0">
                <a:solidFill>
                  <a:srgbClr val="FF0000"/>
                </a:solidFill>
              </a:rPr>
              <a:t>xerofyty </a:t>
            </a:r>
            <a:r>
              <a:rPr lang="cs-CZ" b="1" dirty="0" smtClean="0">
                <a:solidFill>
                  <a:srgbClr val="FF0000"/>
                </a:solidFill>
              </a:rPr>
              <a:t>=</a:t>
            </a:r>
            <a:endParaRPr lang="cs-CZ" b="1" dirty="0">
              <a:solidFill>
                <a:srgbClr val="FF0000"/>
              </a:solidFill>
            </a:endParaRPr>
          </a:p>
          <a:p>
            <a:pPr lvl="0"/>
            <a:r>
              <a:rPr lang="cs-CZ" dirty="0"/>
              <a:t>oblasti výskytu xerofytů:</a:t>
            </a:r>
          </a:p>
          <a:p>
            <a:pPr lvl="1"/>
            <a:r>
              <a:rPr lang="cs-CZ" dirty="0"/>
              <a:t>místa s rychlým odtokem vody (např. skalní výchozy, …)</a:t>
            </a:r>
          </a:p>
          <a:p>
            <a:pPr lvl="1"/>
            <a:r>
              <a:rPr lang="cs-CZ" dirty="0"/>
              <a:t>pouště</a:t>
            </a:r>
          </a:p>
          <a:p>
            <a:pPr lvl="1"/>
            <a:r>
              <a:rPr lang="cs-CZ" dirty="0"/>
              <a:t>oblasti s výrazně suchou sezónou</a:t>
            </a:r>
          </a:p>
          <a:p>
            <a:pPr lvl="0"/>
            <a:r>
              <a:rPr lang="cs-CZ" dirty="0"/>
              <a:t>adaptace xerofytů na sucho:</a:t>
            </a:r>
          </a:p>
          <a:p>
            <a:pPr lvl="1"/>
            <a:r>
              <a:rPr lang="cs-CZ" dirty="0" smtClean="0"/>
              <a:t>brání </a:t>
            </a:r>
            <a:r>
              <a:rPr lang="cs-CZ" dirty="0"/>
              <a:t>ztrátě vody z těla</a:t>
            </a:r>
          </a:p>
          <a:p>
            <a:pPr lvl="1"/>
            <a:r>
              <a:rPr lang="cs-CZ" dirty="0" smtClean="0"/>
              <a:t>vylepšená </a:t>
            </a:r>
            <a:r>
              <a:rPr lang="cs-CZ" dirty="0"/>
              <a:t>schopnost vodu získat</a:t>
            </a:r>
          </a:p>
          <a:p>
            <a:pPr lvl="1"/>
            <a:r>
              <a:rPr lang="cs-CZ" dirty="0" smtClean="0"/>
              <a:t> </a:t>
            </a:r>
            <a:r>
              <a:rPr lang="cs-CZ" dirty="0"/>
              <a:t>krátký životní cyklus</a:t>
            </a:r>
          </a:p>
          <a:p>
            <a:pPr lvl="0"/>
            <a:r>
              <a:rPr lang="cs-CZ" b="1" dirty="0" err="1">
                <a:solidFill>
                  <a:srgbClr val="FF0000"/>
                </a:solidFill>
              </a:rPr>
              <a:t>sklerofyty</a:t>
            </a:r>
            <a:r>
              <a:rPr lang="cs-CZ" b="1" dirty="0">
                <a:solidFill>
                  <a:srgbClr val="FF0000"/>
                </a:solidFill>
              </a:rPr>
              <a:t> = 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4098" name="Picture 2" descr="http://upload.wikimedia.org/wikipedia/commons/thumb/9/98/Euphorbia-virosa.jpg/280px-Euphorbia-viro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5047"/>
            <a:ext cx="2090936" cy="232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kibitz.estranky.cz/img/mid/716/netresk-skal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96" y="4225291"/>
            <a:ext cx="3373388" cy="263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3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dirty="0"/>
              <a:t>teplota jako přímý (optimální teplota, teplotní limity) a nepřímý faktor</a:t>
            </a:r>
          </a:p>
          <a:p>
            <a:pPr lvl="0" algn="just"/>
            <a:r>
              <a:rPr lang="cs-CZ" dirty="0"/>
              <a:t>chladnější klima → méně druhů organismů</a:t>
            </a:r>
          </a:p>
          <a:p>
            <a:pPr lvl="0" algn="just"/>
            <a:r>
              <a:rPr lang="cs-CZ" dirty="0"/>
              <a:t>studeno-krevní a teplo-krevní živočichové</a:t>
            </a:r>
          </a:p>
          <a:p>
            <a:pPr lvl="0" algn="just"/>
            <a:r>
              <a:rPr lang="cs-CZ" dirty="0"/>
              <a:t>rozdílné adaptace studenokrevných a teplokrevných živočichů na chlad a horko</a:t>
            </a:r>
          </a:p>
          <a:p>
            <a:pPr lvl="0" algn="just"/>
            <a:r>
              <a:rPr lang="cs-CZ" dirty="0" smtClean="0"/>
              <a:t>hibernace</a:t>
            </a:r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6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Ostatní klimatické faktory</a:t>
            </a:r>
            <a:endParaRPr lang="cs-CZ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sz="2800" b="1" i="1" dirty="0"/>
              <a:t>světlo</a:t>
            </a:r>
            <a:endParaRPr lang="cs-CZ" sz="2800" dirty="0"/>
          </a:p>
          <a:p>
            <a:pPr lvl="1"/>
            <a:r>
              <a:rPr lang="cs-CZ" sz="2400" b="1" i="1" dirty="0">
                <a:solidFill>
                  <a:srgbClr val="FF0000"/>
                </a:solidFill>
              </a:rPr>
              <a:t>jarní efeméry</a:t>
            </a:r>
            <a:r>
              <a:rPr lang="cs-CZ" sz="2400" b="1" dirty="0">
                <a:solidFill>
                  <a:srgbClr val="FF0000"/>
                </a:solidFill>
              </a:rPr>
              <a:t> =  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lvl="1"/>
            <a:r>
              <a:rPr lang="cs-CZ" sz="2400" b="1" i="1" dirty="0" smtClean="0">
                <a:solidFill>
                  <a:srgbClr val="FF0000"/>
                </a:solidFill>
              </a:rPr>
              <a:t>fotoperioda </a:t>
            </a:r>
            <a:r>
              <a:rPr lang="cs-CZ" sz="2400" b="1" dirty="0">
                <a:solidFill>
                  <a:srgbClr val="FF0000"/>
                </a:solidFill>
              </a:rPr>
              <a:t>= 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800" b="1" i="1" dirty="0" smtClean="0"/>
              <a:t>vítr</a:t>
            </a:r>
            <a:endParaRPr lang="cs-CZ" sz="2800" dirty="0"/>
          </a:p>
          <a:p>
            <a:pPr lvl="1"/>
            <a:r>
              <a:rPr lang="cs-CZ" sz="2400" b="1" i="1" dirty="0">
                <a:solidFill>
                  <a:srgbClr val="FF0000"/>
                </a:solidFill>
              </a:rPr>
              <a:t>vlajkové stromy</a:t>
            </a:r>
            <a:endParaRPr lang="cs-CZ" sz="2400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5122" name="Picture 2" descr="http://www.priroda.cz/clanky/foto/sneze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717" y="1268760"/>
            <a:ext cx="3311691" cy="24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erver.gzastavka.cz/%7Emzobliva/biologie/jater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507" y="3831893"/>
            <a:ext cx="3310770" cy="285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bbc.co.uk/blogs/scotlandlearning/flag_tree-thumb-600x4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76035"/>
            <a:ext cx="3600400" cy="26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Ekologická sukcese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cs-CZ" dirty="0"/>
              <a:t>ekologická sukcese = proces vývoje ekosystému (vývojová řada) při kterém jedno společenstvo rostlin a živočichů nahrazuje druhé a který směřuje ke stabilnímu konečnému stavu</a:t>
            </a:r>
          </a:p>
          <a:p>
            <a:pPr lvl="0" algn="just"/>
            <a:r>
              <a:rPr lang="cs-CZ" b="1" dirty="0">
                <a:solidFill>
                  <a:srgbClr val="FF0000"/>
                </a:solidFill>
              </a:rPr>
              <a:t>klimax = </a:t>
            </a:r>
            <a:endParaRPr lang="cs-CZ" b="1" dirty="0" smtClean="0">
              <a:solidFill>
                <a:srgbClr val="FF0000"/>
              </a:solidFill>
            </a:endParaRPr>
          </a:p>
          <a:p>
            <a:pPr lvl="0" algn="just"/>
            <a:r>
              <a:rPr lang="cs-CZ" dirty="0" smtClean="0"/>
              <a:t>disturbance </a:t>
            </a:r>
            <a:r>
              <a:rPr lang="cs-CZ" dirty="0"/>
              <a:t>= narušování </a:t>
            </a:r>
            <a:r>
              <a:rPr lang="cs-CZ" dirty="0" smtClean="0"/>
              <a:t>ekosystému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cs-CZ" dirty="0" smtClean="0"/>
              <a:t>přirozené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cs-CZ" dirty="0" smtClean="0"/>
              <a:t>antropogenní  </a:t>
            </a:r>
            <a:endParaRPr lang="cs-CZ" dirty="0"/>
          </a:p>
          <a:p>
            <a:pPr lvl="0" algn="just"/>
            <a:r>
              <a:rPr lang="cs-CZ" b="1" dirty="0">
                <a:solidFill>
                  <a:srgbClr val="FF0000"/>
                </a:solidFill>
              </a:rPr>
              <a:t>primární a sekundární sukcese </a:t>
            </a:r>
            <a:endParaRPr lang="cs-CZ" b="1" dirty="0">
              <a:solidFill>
                <a:srgbClr val="FF0000"/>
              </a:solidFill>
            </a:endParaRPr>
          </a:p>
          <a:p>
            <a:pPr lvl="0" algn="just"/>
            <a:r>
              <a:rPr lang="cs-CZ" b="1" dirty="0" smtClean="0">
                <a:solidFill>
                  <a:srgbClr val="FF0000"/>
                </a:solidFill>
              </a:rPr>
              <a:t>pionýrské </a:t>
            </a:r>
            <a:r>
              <a:rPr lang="cs-CZ" b="1" dirty="0">
                <a:solidFill>
                  <a:srgbClr val="FF0000"/>
                </a:solidFill>
              </a:rPr>
              <a:t>rostliny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9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japonského obrazu</Template>
  <TotalTime>675</TotalTime>
  <Words>1008</Words>
  <Application>Microsoft Office PowerPoint</Application>
  <PresentationFormat>Předvádění na obrazovce (4:3)</PresentationFormat>
  <Paragraphs>203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YamatoPainting</vt:lpstr>
      <vt:lpstr>Prezentace aplikace PowerPoint</vt:lpstr>
      <vt:lpstr>Úvod</vt:lpstr>
      <vt:lpstr>Ekosystémy</vt:lpstr>
      <vt:lpstr>Toky látek a energie</vt:lpstr>
      <vt:lpstr>Biomasa</vt:lpstr>
      <vt:lpstr>Voda</vt:lpstr>
      <vt:lpstr>Teplota</vt:lpstr>
      <vt:lpstr>Ostatní klimatické faktory</vt:lpstr>
      <vt:lpstr>Ekologická sukcese</vt:lpstr>
      <vt:lpstr>Prezentace aplikace PowerPoint</vt:lpstr>
      <vt:lpstr>Vegetační formace a životní formy rostlin</vt:lpstr>
      <vt:lpstr>Prezentace aplikace PowerPoint</vt:lpstr>
      <vt:lpstr>Deštný les nízkých šířek _1</vt:lpstr>
      <vt:lpstr>Deštný les nízkých šířek _2</vt:lpstr>
      <vt:lpstr>Prezentace aplikace PowerPoint</vt:lpstr>
      <vt:lpstr>Monzunový les</vt:lpstr>
      <vt:lpstr>Prezentace aplikace PowerPoint</vt:lpstr>
      <vt:lpstr>Subtropický vždyzelený les </vt:lpstr>
      <vt:lpstr>Prezentace aplikace PowerPoint</vt:lpstr>
      <vt:lpstr>Listnatý les středních šířek</vt:lpstr>
      <vt:lpstr>Jehličnatý les </vt:lpstr>
      <vt:lpstr>Prezentace aplikace PowerPoint</vt:lpstr>
      <vt:lpstr>Sklerofytní les </vt:lpstr>
      <vt:lpstr>Prezentace aplikace PowerPoint</vt:lpstr>
      <vt:lpstr>Biom savana_1</vt:lpstr>
      <vt:lpstr>Biom savana_2</vt:lpstr>
      <vt:lpstr>Prezentace aplikace PowerPoint</vt:lpstr>
      <vt:lpstr>Biom step</vt:lpstr>
      <vt:lpstr>Prezentace aplikace PowerPoint</vt:lpstr>
      <vt:lpstr>Biom poušť</vt:lpstr>
      <vt:lpstr>Prezentace aplikace PowerPoint</vt:lpstr>
      <vt:lpstr>Biom tundra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Onda</dc:creator>
  <cp:lastModifiedBy>Onda</cp:lastModifiedBy>
  <cp:revision>72</cp:revision>
  <dcterms:created xsi:type="dcterms:W3CDTF">2012-09-27T11:14:46Z</dcterms:created>
  <dcterms:modified xsi:type="dcterms:W3CDTF">2012-12-01T20:16:24Z</dcterms:modified>
</cp:coreProperties>
</file>