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7314" y="26395"/>
            <a:ext cx="147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29. 11. 2012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35" y="26395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Globální půdy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://moodle.deblinsko.org/pluginfile.php/428/mod_page/content/8/pudni%20sloz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31749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57" y="3645024"/>
            <a:ext cx="3867007" cy="306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7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Barva </a:t>
            </a:r>
            <a:r>
              <a:rPr lang="cs-CZ" dirty="0" smtClean="0">
                <a:effectLst/>
              </a:rPr>
              <a:t>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vzniká: </a:t>
            </a:r>
            <a:endParaRPr lang="cs-CZ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zděděním </a:t>
            </a:r>
            <a:r>
              <a:rPr lang="cs-CZ" dirty="0"/>
              <a:t>od matečné </a:t>
            </a:r>
            <a:r>
              <a:rPr lang="cs-CZ" dirty="0" smtClean="0"/>
              <a:t>horniny 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jako </a:t>
            </a:r>
            <a:r>
              <a:rPr lang="cs-CZ" dirty="0"/>
              <a:t>výsledek půdotvorných procesů</a:t>
            </a:r>
          </a:p>
          <a:p>
            <a:pPr algn="just"/>
            <a:r>
              <a:rPr lang="cs-CZ" i="1" dirty="0"/>
              <a:t>Organické látky</a:t>
            </a:r>
            <a:r>
              <a:rPr lang="cs-CZ" dirty="0"/>
              <a:t>: šedá, hnědočerná nebo černá barva</a:t>
            </a:r>
          </a:p>
          <a:p>
            <a:pPr algn="just"/>
            <a:r>
              <a:rPr lang="cs-CZ" i="1" dirty="0"/>
              <a:t>Sloučeniny </a:t>
            </a:r>
            <a:r>
              <a:rPr lang="cs-CZ" i="1" dirty="0" err="1"/>
              <a:t>Fe</a:t>
            </a:r>
            <a:r>
              <a:rPr lang="cs-CZ" i="1" dirty="0"/>
              <a:t> a </a:t>
            </a:r>
            <a:r>
              <a:rPr lang="cs-CZ" i="1" dirty="0" err="1"/>
              <a:t>Mn</a:t>
            </a:r>
            <a:r>
              <a:rPr lang="cs-CZ" dirty="0"/>
              <a:t>: oxidované – červená, červenohnědá nebo hnědá; redukované – zelená, modrá, žlutá</a:t>
            </a:r>
          </a:p>
          <a:p>
            <a:pPr algn="just"/>
            <a:r>
              <a:rPr lang="cs-CZ" dirty="0"/>
              <a:t>světlé barevné tóny vznikají vyplavením barevným minerálů a humusu vodou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6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4/BrownSoil.jpg/220px-BrownS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" y="332656"/>
            <a:ext cx="2095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1/12/Braunerde_Conv.jpg/220px-Braunerde_Con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306"/>
            <a:ext cx="2095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9/92/Podzol.jpg/170px-Podz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07" y="476672"/>
            <a:ext cx="2335247" cy="33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9/94/Black_dirt_in_Black_Dirt_Region.jpg/300px-Black_dirt_in_Black_Dirt_Reg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2276"/>
            <a:ext cx="4464496" cy="24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3/3d/Terra_Rossa_so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92" y="587450"/>
            <a:ext cx="1247868" cy="24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edologie.wz.cz/images/DSC_0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36" y="4116087"/>
            <a:ext cx="3601465" cy="24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Zrnitost (textura)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 smtClean="0"/>
              <a:t>zrnitostní </a:t>
            </a:r>
            <a:r>
              <a:rPr lang="cs-CZ" dirty="0"/>
              <a:t>frakce </a:t>
            </a:r>
          </a:p>
          <a:p>
            <a:pPr algn="just"/>
            <a:r>
              <a:rPr lang="cs-CZ" dirty="0"/>
              <a:t>jíl, prach a písek = </a:t>
            </a:r>
            <a:r>
              <a:rPr lang="cs-CZ" i="1" dirty="0"/>
              <a:t>jemnozem</a:t>
            </a:r>
            <a:r>
              <a:rPr lang="cs-CZ" dirty="0"/>
              <a:t>; hrubší částice = </a:t>
            </a:r>
            <a:r>
              <a:rPr lang="cs-CZ" i="1" dirty="0"/>
              <a:t>skelet</a:t>
            </a:r>
            <a:r>
              <a:rPr lang="cs-CZ" dirty="0"/>
              <a:t> </a:t>
            </a:r>
          </a:p>
          <a:p>
            <a:pPr lvl="0" algn="just"/>
            <a:r>
              <a:rPr lang="cs-CZ" dirty="0" smtClean="0"/>
              <a:t>hranice </a:t>
            </a:r>
            <a:r>
              <a:rPr lang="cs-CZ" dirty="0"/>
              <a:t>zrnitostních frakcí: </a:t>
            </a:r>
          </a:p>
          <a:p>
            <a:pPr marL="400050" lvl="1" indent="0" algn="just">
              <a:buNone/>
            </a:pPr>
            <a:r>
              <a:rPr lang="cs-CZ" dirty="0"/>
              <a:t>jíl </a:t>
            </a:r>
            <a:r>
              <a:rPr lang="cs-CZ" i="1" dirty="0"/>
              <a:t> </a:t>
            </a:r>
            <a:r>
              <a:rPr lang="en-US" dirty="0"/>
              <a:t>&lt;0,002 mm</a:t>
            </a:r>
            <a:endParaRPr lang="cs-CZ" dirty="0"/>
          </a:p>
          <a:p>
            <a:pPr marL="400050" lvl="1" indent="0" algn="just">
              <a:buNone/>
            </a:pPr>
            <a:r>
              <a:rPr lang="en-US" dirty="0" err="1"/>
              <a:t>prach</a:t>
            </a:r>
            <a:r>
              <a:rPr lang="en-US" dirty="0"/>
              <a:t> 0,002 – 0,02 mm </a:t>
            </a:r>
            <a:endParaRPr lang="cs-CZ" dirty="0"/>
          </a:p>
          <a:p>
            <a:pPr marL="400050" lvl="1" indent="0" algn="just">
              <a:buNone/>
            </a:pPr>
            <a:r>
              <a:rPr lang="cs-CZ" dirty="0"/>
              <a:t>písek 0,02 – 2,0 </a:t>
            </a:r>
            <a:r>
              <a:rPr lang="cs-CZ" dirty="0" smtClean="0"/>
              <a:t>mm</a:t>
            </a:r>
          </a:p>
          <a:p>
            <a:pPr marL="0" indent="0" algn="just">
              <a:buNone/>
            </a:pPr>
            <a:r>
              <a:rPr lang="cs-CZ" b="1" u="sng" dirty="0" smtClean="0"/>
              <a:t>VLIV NA: 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vsak </a:t>
            </a:r>
            <a:r>
              <a:rPr lang="cs-CZ" dirty="0"/>
              <a:t>vody (</a:t>
            </a:r>
            <a:r>
              <a:rPr lang="cs-CZ" dirty="0" smtClean="0"/>
              <a:t>infiltraci)</a:t>
            </a:r>
            <a:endParaRPr lang="cs-CZ" sz="1600" dirty="0"/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schopnost </a:t>
            </a:r>
            <a:r>
              <a:rPr lang="cs-CZ" dirty="0"/>
              <a:t>vázat  živiny a vodu</a:t>
            </a:r>
            <a:endParaRPr lang="cs-CZ" sz="1600" dirty="0"/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/>
              <a:t>provzdušnění</a:t>
            </a:r>
            <a:endParaRPr lang="cs-CZ" sz="1600" dirty="0"/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/>
              <a:t>obrobitelnost = množství práce které je nutné vynaložit na zpracování (orbu) půdy</a:t>
            </a:r>
            <a:endParaRPr lang="cs-CZ" sz="1600" dirty="0"/>
          </a:p>
          <a:p>
            <a:pPr marL="400050" lvl="1" indent="0" algn="just">
              <a:buNone/>
            </a:pPr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2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Půdní druh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16" y="1484784"/>
            <a:ext cx="654867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0831"/>
            <a:ext cx="8629491" cy="144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Půdní </a:t>
            </a:r>
            <a:r>
              <a:rPr lang="cs-CZ" dirty="0" smtClean="0">
                <a:effectLst/>
              </a:rPr>
              <a:t>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půda :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….., </a:t>
            </a:r>
            <a:r>
              <a:rPr lang="cs-CZ" b="1" dirty="0">
                <a:solidFill>
                  <a:srgbClr val="FF0000"/>
                </a:solidFill>
              </a:rPr>
              <a:t>…..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b="1" dirty="0">
                <a:solidFill>
                  <a:srgbClr val="FF0000"/>
                </a:solidFill>
              </a:rPr>
              <a:t>…..</a:t>
            </a:r>
            <a:r>
              <a:rPr lang="cs-CZ" dirty="0" smtClean="0"/>
              <a:t> </a:t>
            </a:r>
            <a:r>
              <a:rPr lang="cs-CZ" dirty="0"/>
              <a:t>– v našich podmínkách nejčastěji slabě kyselá až kyselá</a:t>
            </a:r>
          </a:p>
          <a:p>
            <a:pPr lvl="0"/>
            <a:r>
              <a:rPr lang="cs-CZ" dirty="0" smtClean="0"/>
              <a:t>půdy </a:t>
            </a:r>
            <a:r>
              <a:rPr lang="cs-CZ" dirty="0"/>
              <a:t>silně kyselé – oblasti chladného humidního klimatu </a:t>
            </a:r>
          </a:p>
          <a:p>
            <a:r>
              <a:rPr lang="cs-CZ" dirty="0"/>
              <a:t>půdy alkalické – </a:t>
            </a:r>
            <a:r>
              <a:rPr lang="cs-CZ" b="1" dirty="0" smtClean="0">
                <a:solidFill>
                  <a:srgbClr val="FF0000"/>
                </a:solidFill>
              </a:rPr>
              <a:t>……. </a:t>
            </a:r>
            <a:r>
              <a:rPr lang="cs-CZ" dirty="0" smtClean="0"/>
              <a:t>oblasti </a:t>
            </a:r>
            <a:endParaRPr lang="cs-CZ" dirty="0"/>
          </a:p>
          <a:p>
            <a:pPr lvl="0"/>
            <a:r>
              <a:rPr lang="cs-CZ" dirty="0"/>
              <a:t>neutrální a zásaditá reakce = přítomnost CaCO</a:t>
            </a:r>
            <a:r>
              <a:rPr lang="cs-CZ" baseline="-25000" dirty="0"/>
              <a:t>3</a:t>
            </a:r>
            <a:r>
              <a:rPr lang="cs-CZ" dirty="0"/>
              <a:t> v půdě; silně zásaditá reakce - (pH &gt;8,5) = zvýšené množství Na </a:t>
            </a:r>
          </a:p>
          <a:p>
            <a:pPr lvl="0"/>
            <a:r>
              <a:rPr lang="cs-CZ" dirty="0"/>
              <a:t>kyselost půdy se snižuje vápněním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5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6" y="1492226"/>
            <a:ext cx="8760321" cy="35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8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Struktura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půda se obvykle skládá z </a:t>
            </a:r>
            <a:r>
              <a:rPr lang="cs-CZ" i="1" dirty="0"/>
              <a:t>agregátů </a:t>
            </a:r>
            <a:endParaRPr lang="cs-CZ" dirty="0"/>
          </a:p>
          <a:p>
            <a:pPr lvl="0"/>
            <a:r>
              <a:rPr lang="cs-CZ" dirty="0"/>
              <a:t>vznik </a:t>
            </a:r>
            <a:r>
              <a:rPr lang="cs-CZ" dirty="0" err="1"/>
              <a:t>agragátů</a:t>
            </a:r>
            <a:r>
              <a:rPr lang="cs-CZ" dirty="0"/>
              <a:t> cementačním účinkem půdních koloidů (jílové minerály, oxidy a hydroxidy </a:t>
            </a:r>
            <a:r>
              <a:rPr lang="cs-CZ" dirty="0" err="1"/>
              <a:t>Fe</a:t>
            </a:r>
            <a:r>
              <a:rPr lang="cs-CZ" dirty="0"/>
              <a:t> a Al, </a:t>
            </a:r>
            <a:r>
              <a:rPr lang="cs-CZ" u="sng" dirty="0"/>
              <a:t>humus</a:t>
            </a:r>
            <a:r>
              <a:rPr lang="cs-CZ" dirty="0"/>
              <a:t> a </a:t>
            </a:r>
            <a:r>
              <a:rPr lang="cs-CZ" u="sng" dirty="0"/>
              <a:t>Ca)</a:t>
            </a:r>
            <a:r>
              <a:rPr lang="cs-CZ" dirty="0"/>
              <a:t> </a:t>
            </a:r>
          </a:p>
          <a:p>
            <a:endParaRPr lang="cs-CZ" dirty="0"/>
          </a:p>
          <a:p>
            <a:pPr lvl="0"/>
            <a:r>
              <a:rPr lang="cs-CZ" dirty="0"/>
              <a:t>typy půdních struktur: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sypká (elementární)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koherentní 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/>
              <a:t>agregátová</a:t>
            </a:r>
          </a:p>
          <a:p>
            <a:pPr marL="914400" lvl="1" indent="-514350">
              <a:buFont typeface="+mj-lt"/>
              <a:buAutoNum type="arabicPeriod"/>
            </a:pPr>
            <a:r>
              <a:rPr lang="cs-CZ" dirty="0" err="1"/>
              <a:t>segregátová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74" y="3140968"/>
            <a:ext cx="4019397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Půdní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zdroje vody: srážky, kondenzace vodní páry, boční přítok, kapilární zdvih</a:t>
            </a:r>
          </a:p>
          <a:p>
            <a:pPr lvl="0" algn="just"/>
            <a:r>
              <a:rPr lang="cs-CZ" dirty="0"/>
              <a:t>ztráty vody: evaporace, transpirace, boční odtok, odtok do </a:t>
            </a:r>
            <a:r>
              <a:rPr lang="cs-CZ" dirty="0" smtClean="0"/>
              <a:t>spodiny</a:t>
            </a:r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/>
          </a:p>
          <a:p>
            <a:pPr lvl="0" algn="just"/>
            <a:r>
              <a:rPr lang="cs-CZ" i="1" dirty="0"/>
              <a:t>plná vodní kapacita </a:t>
            </a:r>
            <a:r>
              <a:rPr lang="cs-CZ" dirty="0" smtClean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?????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i="1" dirty="0"/>
              <a:t>bod vadnutí </a:t>
            </a:r>
            <a:r>
              <a:rPr lang="cs-CZ" dirty="0"/>
              <a:t>=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?????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i="1" dirty="0"/>
              <a:t>dostupná vodní kapacita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????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75417"/>
            <a:ext cx="2676690" cy="175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26" y="4755803"/>
            <a:ext cx="2290063" cy="210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3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Pedogeneze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i="1" dirty="0"/>
              <a:t>půdní horizonty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????????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i="1" dirty="0"/>
              <a:t>půdní profil</a:t>
            </a:r>
            <a:r>
              <a:rPr lang="cs-CZ" dirty="0"/>
              <a:t> = </a:t>
            </a:r>
            <a:r>
              <a:rPr lang="cs-CZ" b="1" dirty="0" smtClean="0">
                <a:solidFill>
                  <a:srgbClr val="FF0000"/>
                </a:solidFill>
              </a:rPr>
              <a:t>???????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dirty="0"/>
              <a:t>půdního horizonty se odlišují svými vlastnostmi: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cs-CZ" dirty="0"/>
              <a:t>barva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cs-CZ" dirty="0"/>
              <a:t>mocnost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cs-CZ" dirty="0"/>
              <a:t>textura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cs-CZ" dirty="0"/>
              <a:t>struktura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cs-CZ" dirty="0"/>
              <a:t>obsah humusu</a:t>
            </a:r>
          </a:p>
          <a:p>
            <a:pPr lvl="0" algn="just"/>
            <a:r>
              <a:rPr lang="cs-CZ" dirty="0"/>
              <a:t>základní dělení půdních horizontů: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/>
              <a:t>organické horizonty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/>
              <a:t>minerální horizonty</a:t>
            </a:r>
          </a:p>
        </p:txBody>
      </p:sp>
    </p:spTree>
    <p:extLst>
      <p:ext uri="{BB962C8B-B14F-4D97-AF65-F5344CB8AC3E}">
        <p14:creationId xmlns:p14="http://schemas.microsoft.com/office/powerpoint/2010/main" val="22699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676" y="1412776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cs-CZ" sz="2300" i="1" dirty="0"/>
              <a:t>půda </a:t>
            </a:r>
            <a:r>
              <a:rPr lang="cs-CZ" sz="2300" dirty="0"/>
              <a:t>=  </a:t>
            </a:r>
            <a:r>
              <a:rPr lang="cs-CZ" sz="2300" b="1" dirty="0" smtClean="0">
                <a:solidFill>
                  <a:srgbClr val="FF0000"/>
                </a:solidFill>
              </a:rPr>
              <a:t>?????</a:t>
            </a:r>
            <a:endParaRPr lang="cs-CZ" sz="2300" b="1" dirty="0">
              <a:solidFill>
                <a:srgbClr val="FF0000"/>
              </a:solidFill>
            </a:endParaRPr>
          </a:p>
          <a:p>
            <a:pPr algn="just"/>
            <a:r>
              <a:rPr lang="cs-CZ" sz="2300" b="1" dirty="0"/>
              <a:t>půda</a:t>
            </a:r>
            <a:r>
              <a:rPr lang="cs-CZ" sz="2300" dirty="0"/>
              <a:t> je vodou, vzduchem a organismy prostoupená svrchní vrstva zemské kůry, která se vyvíjí pod vlivem vnějších faktorů a času a je produktem přeměn mineralogických a organických substancí, morfologicky organizovaná a poskytující přírodní prostředí rostlinám, živočichům a člověku</a:t>
            </a:r>
          </a:p>
          <a:p>
            <a:pPr lvl="0" algn="just"/>
            <a:r>
              <a:rPr lang="cs-CZ" sz="2300" i="1" dirty="0"/>
              <a:t>pedologie =</a:t>
            </a:r>
            <a:r>
              <a:rPr lang="cs-CZ" sz="2300" dirty="0"/>
              <a:t> je věda, která si klade za cíl, objasnit genezi (vznik) půd, charakterizovat jejich vlastnosti, stanovit klasifikační systém, zpracovat rozšíření půdních jednotek na zemském povrchu a určit možnosti hospodářského využití půd</a:t>
            </a:r>
          </a:p>
          <a:p>
            <a:pPr lvl="0" algn="just"/>
            <a:r>
              <a:rPr lang="cs-CZ" sz="2300" dirty="0"/>
              <a:t>předmětem pedologie je </a:t>
            </a:r>
            <a:r>
              <a:rPr lang="cs-CZ" sz="2300" u="sng" dirty="0"/>
              <a:t>půda</a:t>
            </a:r>
            <a:r>
              <a:rPr lang="cs-CZ" sz="2300" dirty="0"/>
              <a:t>, resp. </a:t>
            </a:r>
            <a:r>
              <a:rPr lang="cs-CZ" sz="2300" u="sng" dirty="0" err="1"/>
              <a:t>pedosféra</a:t>
            </a:r>
            <a:endParaRPr lang="cs-CZ" sz="2300" dirty="0"/>
          </a:p>
          <a:p>
            <a:pPr lvl="0" algn="just"/>
            <a:r>
              <a:rPr lang="cs-CZ" sz="2300" i="1" dirty="0" err="1"/>
              <a:t>pedosféra</a:t>
            </a:r>
            <a:r>
              <a:rPr lang="cs-CZ" sz="2300" i="1" dirty="0"/>
              <a:t> = </a:t>
            </a:r>
            <a:r>
              <a:rPr lang="cs-CZ" sz="2300" dirty="0"/>
              <a:t>soubor všech půd Země, který se vyvinul na styku litosféry, atmosféry, hydrosféry a biosféry (půda je hraniční fenomén).</a:t>
            </a:r>
          </a:p>
          <a:p>
            <a:pPr marL="0" indent="0" algn="just">
              <a:buNone/>
            </a:pPr>
            <a:endParaRPr lang="cs-CZ" sz="23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0676" y="11811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5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Organické horizonty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0" smtClean="0"/>
              <a:t>svrchní </a:t>
            </a:r>
            <a:r>
              <a:rPr lang="cs-CZ" dirty="0"/>
              <a:t>organický horizont </a:t>
            </a:r>
            <a:r>
              <a:rPr lang="cs-CZ" b="1" dirty="0" err="1"/>
              <a:t>O</a:t>
            </a:r>
            <a:r>
              <a:rPr lang="cs-CZ" b="1" baseline="-25000" dirty="0" err="1"/>
              <a:t>i</a:t>
            </a:r>
            <a:r>
              <a:rPr lang="cs-CZ" dirty="0"/>
              <a:t> = dosud nerozložený opad</a:t>
            </a:r>
          </a:p>
          <a:p>
            <a:pPr lvl="0" algn="just"/>
            <a:r>
              <a:rPr lang="cs-CZ" dirty="0"/>
              <a:t>spodní organický horizont </a:t>
            </a:r>
            <a:r>
              <a:rPr lang="cs-CZ" b="1" dirty="0" err="1"/>
              <a:t>O</a:t>
            </a:r>
            <a:r>
              <a:rPr lang="cs-CZ" b="1" baseline="-25000" dirty="0" err="1"/>
              <a:t>a</a:t>
            </a:r>
            <a:r>
              <a:rPr lang="cs-CZ" dirty="0"/>
              <a:t> = rozložená organická hmota, pouhým okem nerozeznáme původní strukturu rostlinných zbytků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Minerální </a:t>
            </a:r>
            <a:r>
              <a:rPr lang="cs-CZ" dirty="0" smtClean="0"/>
              <a:t>horizonty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cs-CZ" dirty="0" smtClean="0"/>
              <a:t>A </a:t>
            </a:r>
            <a:r>
              <a:rPr lang="cs-CZ" dirty="0"/>
              <a:t>horizont = nejsvrchnější minerální horizont bohatý na humus; humus je promísený a vázaný na minerální podíl půdy</a:t>
            </a:r>
          </a:p>
          <a:p>
            <a:pPr lvl="0" algn="just"/>
            <a:r>
              <a:rPr lang="cs-CZ" dirty="0"/>
              <a:t>E horizont = ochuzovaný o nejrůznější látky prosakující srážkovou vodou; mezi odnášené látky patří:</a:t>
            </a:r>
          </a:p>
          <a:p>
            <a:pPr lvl="2" algn="just"/>
            <a:r>
              <a:rPr lang="cs-CZ" dirty="0"/>
              <a:t>humus</a:t>
            </a:r>
          </a:p>
          <a:p>
            <a:pPr lvl="2" algn="just"/>
            <a:r>
              <a:rPr lang="cs-CZ" dirty="0"/>
              <a:t>jíl</a:t>
            </a:r>
          </a:p>
          <a:p>
            <a:pPr lvl="2" algn="just"/>
            <a:r>
              <a:rPr lang="cs-CZ" dirty="0"/>
              <a:t>oxidy </a:t>
            </a:r>
            <a:r>
              <a:rPr lang="cs-CZ" dirty="0" err="1"/>
              <a:t>Fe</a:t>
            </a:r>
            <a:r>
              <a:rPr lang="cs-CZ" dirty="0"/>
              <a:t> a Al</a:t>
            </a:r>
          </a:p>
          <a:p>
            <a:pPr lvl="1" algn="just"/>
            <a:r>
              <a:rPr lang="cs-CZ" dirty="0"/>
              <a:t>ochuzování o různé látky způsobuje jeho světlou, vybělenou barvu</a:t>
            </a:r>
          </a:p>
          <a:p>
            <a:pPr lvl="0" algn="just"/>
            <a:r>
              <a:rPr lang="cs-CZ" dirty="0"/>
              <a:t>B horizont = obohacený o látky vymyté z horizontu E</a:t>
            </a:r>
          </a:p>
          <a:p>
            <a:pPr algn="just"/>
            <a:r>
              <a:rPr lang="cs-CZ" dirty="0"/>
              <a:t>C horizont = matečná hornina; substrát ze kterého vzniká minerální podíl půdy (nejčastěji zvětralina)</a:t>
            </a:r>
          </a:p>
        </p:txBody>
      </p:sp>
    </p:spTree>
    <p:extLst>
      <p:ext uri="{BB962C8B-B14F-4D97-AF65-F5344CB8AC3E}">
        <p14:creationId xmlns:p14="http://schemas.microsoft.com/office/powerpoint/2010/main" val="7880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Půdotvorné procesy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/>
              <a:t>základní skupiny půdotvorných procesů: </a:t>
            </a: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…….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…….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…….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…….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cs-CZ" u="sng" dirty="0"/>
              <a:t>Akumulační procesy</a:t>
            </a:r>
          </a:p>
          <a:p>
            <a:pPr lvl="0" algn="just"/>
            <a:r>
              <a:rPr lang="cs-CZ" dirty="0"/>
              <a:t>obohacování půdy o nový </a:t>
            </a:r>
            <a:r>
              <a:rPr lang="cs-CZ" u="sng" dirty="0"/>
              <a:t>minerální</a:t>
            </a:r>
            <a:r>
              <a:rPr lang="cs-CZ" dirty="0"/>
              <a:t> nebo </a:t>
            </a:r>
            <a:r>
              <a:rPr lang="cs-CZ" u="sng" dirty="0"/>
              <a:t>organický</a:t>
            </a:r>
            <a:r>
              <a:rPr lang="cs-CZ" dirty="0"/>
              <a:t> materiál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u="sng" dirty="0"/>
              <a:t>Erozní procesy</a:t>
            </a:r>
          </a:p>
          <a:p>
            <a:pPr lvl="0" algn="just"/>
            <a:r>
              <a:rPr lang="cs-CZ" dirty="0"/>
              <a:t>destrukce svrchních částí půdy erozí – vodní, větrnou či ledovcovou</a:t>
            </a:r>
          </a:p>
          <a:p>
            <a:pPr algn="just"/>
            <a:r>
              <a:rPr lang="cs-CZ" i="1" dirty="0"/>
              <a:t>vyluhování </a:t>
            </a:r>
            <a:r>
              <a:rPr lang="cs-CZ" dirty="0"/>
              <a:t>– odnos chemických sloučenin mimo půdní těleso </a:t>
            </a:r>
          </a:p>
        </p:txBody>
      </p:sp>
    </p:spTree>
    <p:extLst>
      <p:ext uri="{BB962C8B-B14F-4D97-AF65-F5344CB8AC3E}">
        <p14:creationId xmlns:p14="http://schemas.microsoft.com/office/powerpoint/2010/main" val="16100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Translokační procesy</a:t>
            </a:r>
          </a:p>
          <a:p>
            <a:pPr lvl="0"/>
            <a:r>
              <a:rPr lang="cs-CZ" dirty="0"/>
              <a:t>přesouvání látek v rámci půdy z jednoho horizontu do druhého</a:t>
            </a:r>
          </a:p>
          <a:p>
            <a:pPr lvl="0"/>
            <a:r>
              <a:rPr lang="cs-CZ" dirty="0"/>
              <a:t>společně působící translokační procesy: 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err="1" smtClean="0"/>
              <a:t>eluviace</a:t>
            </a:r>
            <a:endParaRPr lang="cs-CZ" dirty="0" smtClean="0"/>
          </a:p>
          <a:p>
            <a:pPr marL="914400" lvl="1" indent="-514350">
              <a:buFont typeface="+mj-lt"/>
              <a:buAutoNum type="arabicPeriod"/>
            </a:pPr>
            <a:r>
              <a:rPr lang="cs-CZ" dirty="0" smtClean="0"/>
              <a:t>iluviace</a:t>
            </a:r>
            <a:endParaRPr lang="cs-CZ" dirty="0"/>
          </a:p>
          <a:p>
            <a:r>
              <a:rPr lang="cs-CZ" dirty="0" err="1"/>
              <a:t>eluviace</a:t>
            </a:r>
            <a:r>
              <a:rPr lang="cs-CZ" dirty="0"/>
              <a:t> = </a:t>
            </a:r>
            <a:r>
              <a:rPr lang="cs-CZ" b="1" dirty="0" smtClean="0">
                <a:solidFill>
                  <a:srgbClr val="FF0000"/>
                </a:solidFill>
              </a:rPr>
              <a:t>???</a:t>
            </a:r>
          </a:p>
          <a:p>
            <a:r>
              <a:rPr lang="cs-CZ" dirty="0" smtClean="0"/>
              <a:t>iluviace </a:t>
            </a:r>
            <a:r>
              <a:rPr lang="cs-CZ" dirty="0"/>
              <a:t>= </a:t>
            </a:r>
            <a:r>
              <a:rPr lang="cs-CZ" b="1" dirty="0" smtClean="0">
                <a:solidFill>
                  <a:srgbClr val="FF0000"/>
                </a:solidFill>
              </a:rPr>
              <a:t>???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i="1" dirty="0"/>
              <a:t>dekalcifikace</a:t>
            </a:r>
            <a:r>
              <a:rPr lang="cs-CZ" dirty="0"/>
              <a:t>  – odnos Ca, probíhá v oblastech s  humidním klimatem s přebytkem srážkové vody</a:t>
            </a:r>
          </a:p>
          <a:p>
            <a:pPr lvl="0"/>
            <a:r>
              <a:rPr lang="cs-CZ" i="1" dirty="0"/>
              <a:t>kalcifikace</a:t>
            </a:r>
            <a:r>
              <a:rPr lang="cs-CZ" dirty="0"/>
              <a:t> – hromadění Ca v B horizontu; suché oblasti</a:t>
            </a:r>
          </a:p>
          <a:p>
            <a:pPr lvl="0"/>
            <a:r>
              <a:rPr lang="cs-CZ" i="1" dirty="0"/>
              <a:t>salinizace – </a:t>
            </a:r>
            <a:r>
              <a:rPr lang="cs-CZ" b="1" dirty="0" smtClean="0">
                <a:solidFill>
                  <a:srgbClr val="FF0000"/>
                </a:solidFill>
              </a:rPr>
              <a:t>????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1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just">
              <a:buNone/>
            </a:pPr>
            <a:r>
              <a:rPr lang="cs-CZ" u="sng" dirty="0"/>
              <a:t>Transformační procesy</a:t>
            </a:r>
          </a:p>
          <a:p>
            <a:pPr lvl="0" algn="just"/>
            <a:r>
              <a:rPr lang="cs-CZ" dirty="0"/>
              <a:t>zvětrávání – primární minerály se mění na sekundární</a:t>
            </a:r>
          </a:p>
          <a:p>
            <a:pPr lvl="0" algn="just"/>
            <a:r>
              <a:rPr lang="cs-CZ" i="1" dirty="0"/>
              <a:t>humifikace</a:t>
            </a:r>
            <a:r>
              <a:rPr lang="cs-CZ" dirty="0"/>
              <a:t> – přeměny a hromadění organické hmoty v půdě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9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Půdní horizonty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 </a:t>
            </a:r>
            <a:r>
              <a:rPr lang="cs-CZ" b="1" dirty="0" smtClean="0">
                <a:solidFill>
                  <a:srgbClr val="FF0000"/>
                </a:solidFill>
              </a:rPr>
              <a:t>horizont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 </a:t>
            </a:r>
            <a:r>
              <a:rPr lang="cs-CZ" b="1" dirty="0">
                <a:solidFill>
                  <a:srgbClr val="FF0000"/>
                </a:solidFill>
              </a:rPr>
              <a:t>horizont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A </a:t>
            </a:r>
            <a:r>
              <a:rPr lang="cs-CZ" b="1" dirty="0">
                <a:solidFill>
                  <a:srgbClr val="FF0000"/>
                </a:solidFill>
              </a:rPr>
              <a:t>horizont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E </a:t>
            </a:r>
            <a:r>
              <a:rPr lang="cs-CZ" b="1" dirty="0">
                <a:solidFill>
                  <a:srgbClr val="FF0000"/>
                </a:solidFill>
              </a:rPr>
              <a:t>horizont 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B horizont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C horizont</a:t>
            </a:r>
          </a:p>
          <a:p>
            <a:r>
              <a:rPr lang="cs-CZ" b="1" dirty="0">
                <a:solidFill>
                  <a:srgbClr val="FF0000"/>
                </a:solidFill>
              </a:rPr>
              <a:t>R </a:t>
            </a:r>
            <a:r>
              <a:rPr lang="cs-CZ" b="1" dirty="0" smtClean="0">
                <a:solidFill>
                  <a:srgbClr val="FF0000"/>
                </a:solidFill>
              </a:rPr>
              <a:t>vrstva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1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Půdní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SAMOSTUDIUM </a:t>
            </a:r>
          </a:p>
          <a:p>
            <a:r>
              <a:rPr lang="cs-CZ" dirty="0" smtClean="0"/>
              <a:t>hlavně znát: </a:t>
            </a:r>
            <a:r>
              <a:rPr lang="cs-CZ" b="1" dirty="0" smtClean="0"/>
              <a:t>charakteristika + rozšíření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5711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lvl="0" algn="just"/>
            <a:r>
              <a:rPr lang="cs-CZ" dirty="0"/>
              <a:t>půda vzniká působením </a:t>
            </a:r>
            <a:r>
              <a:rPr lang="cs-CZ" b="1" dirty="0"/>
              <a:t>půdotvorných faktorů</a:t>
            </a:r>
            <a:r>
              <a:rPr lang="cs-CZ" dirty="0"/>
              <a:t>, které podmiňují </a:t>
            </a:r>
            <a:r>
              <a:rPr lang="cs-CZ" b="1" dirty="0"/>
              <a:t>půdotvorné procesy</a:t>
            </a:r>
            <a:endParaRPr lang="cs-CZ" dirty="0"/>
          </a:p>
          <a:p>
            <a:pPr marL="0" lvl="0" indent="0" algn="just">
              <a:buNone/>
            </a:pPr>
            <a:endParaRPr lang="cs-CZ" i="1" dirty="0" smtClean="0"/>
          </a:p>
          <a:p>
            <a:pPr marL="0" lvl="0" indent="0" algn="just">
              <a:buNone/>
            </a:pPr>
            <a:r>
              <a:rPr lang="cs-CZ" i="1" dirty="0" smtClean="0"/>
              <a:t>půdotvorné </a:t>
            </a:r>
            <a:r>
              <a:rPr lang="cs-CZ" i="1" dirty="0"/>
              <a:t>faktory:</a:t>
            </a:r>
            <a:endParaRPr lang="cs-CZ" dirty="0"/>
          </a:p>
          <a:p>
            <a:pPr marL="514350" lvl="0" indent="-514350" algn="just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……..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endParaRPr lang="cs-CZ" b="1" dirty="0">
              <a:solidFill>
                <a:srgbClr val="FF000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endParaRPr lang="cs-CZ" b="1" dirty="0">
              <a:solidFill>
                <a:srgbClr val="FF000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endParaRPr lang="cs-CZ" b="1" dirty="0">
              <a:solidFill>
                <a:srgbClr val="FF0000"/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……..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3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/>
              </a:rPr>
              <a:t>Matečná hornina 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skalní horniny + jejich zvětraliny (regolit)</a:t>
            </a:r>
          </a:p>
          <a:p>
            <a:pPr algn="just"/>
            <a:r>
              <a:rPr lang="cs-CZ" dirty="0"/>
              <a:t>sypké sedimenty (např. říční nebo mořské písky)</a:t>
            </a:r>
          </a:p>
          <a:p>
            <a:pPr algn="just"/>
            <a:r>
              <a:rPr lang="cs-CZ" dirty="0"/>
              <a:t>starší půdy </a:t>
            </a:r>
          </a:p>
          <a:p>
            <a:pPr algn="just"/>
            <a:r>
              <a:rPr lang="cs-CZ" i="1" dirty="0"/>
              <a:t>pasivní půdotvorný faktor - </a:t>
            </a:r>
            <a:r>
              <a:rPr lang="cs-CZ" dirty="0"/>
              <a:t>na daném místě se v průběhu času nemění a bez působení ostatních (aktivních) faktorů se z ní nemůže vyvinout půda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K</a:t>
            </a:r>
            <a:r>
              <a:rPr lang="cs-CZ" dirty="0" smtClean="0">
                <a:effectLst/>
              </a:rPr>
              <a:t>lima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přímé působení: </a:t>
            </a:r>
            <a:endParaRPr lang="cs-CZ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srážky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teplota</a:t>
            </a:r>
            <a:endParaRPr lang="cs-CZ" dirty="0"/>
          </a:p>
          <a:p>
            <a:pPr algn="just"/>
            <a:r>
              <a:rPr lang="cs-CZ" dirty="0"/>
              <a:t>nepřímé působení: prostřednictvím vegetace</a:t>
            </a:r>
          </a:p>
          <a:p>
            <a:pPr algn="just"/>
            <a:r>
              <a:rPr lang="cs-CZ" i="1" dirty="0"/>
              <a:t>Srážky</a:t>
            </a:r>
            <a:r>
              <a:rPr lang="cs-CZ" dirty="0"/>
              <a:t> – intenzita promývání půdy → obsah živin</a:t>
            </a:r>
          </a:p>
          <a:p>
            <a:pPr algn="just"/>
            <a:r>
              <a:rPr lang="cs-CZ" i="1" dirty="0"/>
              <a:t>Teplota</a:t>
            </a:r>
            <a:r>
              <a:rPr lang="cs-CZ" dirty="0"/>
              <a:t> – rychlost rozkladu rostlinného opadu a odumřelých kořenů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8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Organizmy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intenzita biologické aktivity závisí na: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dirty="0"/>
              <a:t>úživnost matečné horniny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cs-CZ" dirty="0"/>
              <a:t>klima </a:t>
            </a:r>
          </a:p>
          <a:p>
            <a:pPr algn="just"/>
            <a:r>
              <a:rPr lang="cs-CZ" dirty="0"/>
              <a:t>důležitý faktor - bez činnosti organizmů by půdy nemohli vůbec vzniknout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6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/>
              </a:rPr>
              <a:t>Reliéf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 vývoj půd má největší </a:t>
            </a:r>
            <a:r>
              <a:rPr lang="cs-CZ" dirty="0" smtClean="0"/>
              <a:t>význam: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výšková poloha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svažitost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expozice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terénní </a:t>
            </a:r>
            <a:r>
              <a:rPr lang="cs-CZ" dirty="0"/>
              <a:t>deprese</a:t>
            </a:r>
          </a:p>
          <a:p>
            <a:pPr algn="just"/>
            <a:r>
              <a:rPr lang="cs-CZ" dirty="0"/>
              <a:t>reliéf ovlivňuje provlhčení půdy a její teplotu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8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Č</a:t>
            </a:r>
            <a:r>
              <a:rPr lang="cs-CZ" dirty="0" smtClean="0">
                <a:effectLst/>
              </a:rPr>
              <a:t>as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různé fyzikální, chemické a biologické procesy vyžadují ke svému uplatnění určité časové rozpětí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84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/>
              </a:rPr>
              <a:t>Složení a vlastnosti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dirty="0"/>
              <a:t>půda je disperzní systém pevné + kapalné + plynné fáze </a:t>
            </a:r>
          </a:p>
          <a:p>
            <a:pPr algn="just"/>
            <a:r>
              <a:rPr lang="cs-CZ" dirty="0"/>
              <a:t>procentuální zastoupení jednotlivých fází: pevná 50%, kapalná 20 – 30%, plynná 25 – 30%</a:t>
            </a:r>
          </a:p>
          <a:p>
            <a:pPr algn="just"/>
            <a:r>
              <a:rPr lang="cs-CZ" dirty="0"/>
              <a:t>pevná fáze obsahuje dvě složky: </a:t>
            </a:r>
            <a:endParaRPr lang="cs-CZ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minerální </a:t>
            </a:r>
            <a:r>
              <a:rPr lang="cs-CZ" dirty="0"/>
              <a:t>podíl, </a:t>
            </a:r>
            <a:endParaRPr lang="cs-CZ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organický </a:t>
            </a:r>
            <a:r>
              <a:rPr lang="cs-CZ" dirty="0"/>
              <a:t>podíl </a:t>
            </a:r>
            <a:r>
              <a:rPr lang="cs-CZ" dirty="0" smtClean="0"/>
              <a:t> </a:t>
            </a:r>
          </a:p>
          <a:p>
            <a:pPr algn="just"/>
            <a:r>
              <a:rPr lang="cs-CZ" dirty="0" smtClean="0"/>
              <a:t>minerální </a:t>
            </a:r>
            <a:r>
              <a:rPr lang="cs-CZ" dirty="0"/>
              <a:t>podíl silně převažuje nad organickým (45% - 5%)</a:t>
            </a:r>
          </a:p>
          <a:p>
            <a:pPr algn="just"/>
            <a:r>
              <a:rPr lang="cs-CZ" dirty="0"/>
              <a:t>organický podíl obsahuje dvě složky: </a:t>
            </a:r>
            <a:endParaRPr lang="cs-CZ" dirty="0" smtClean="0"/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živá </a:t>
            </a:r>
            <a:r>
              <a:rPr lang="cs-CZ" dirty="0"/>
              <a:t>organická hmota (</a:t>
            </a:r>
            <a:r>
              <a:rPr lang="cs-CZ" i="1" dirty="0" err="1"/>
              <a:t>edafon</a:t>
            </a:r>
            <a:r>
              <a:rPr lang="cs-CZ" dirty="0" smtClean="0"/>
              <a:t>) 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cs-CZ" dirty="0" smtClean="0"/>
              <a:t>odumřelá </a:t>
            </a:r>
            <a:r>
              <a:rPr lang="cs-CZ" dirty="0"/>
              <a:t>organická hmota (</a:t>
            </a:r>
            <a:r>
              <a:rPr lang="cs-CZ" i="1" dirty="0"/>
              <a:t>humus</a:t>
            </a:r>
            <a:r>
              <a:rPr lang="cs-CZ" dirty="0"/>
              <a:t>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8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610</TotalTime>
  <Words>743</Words>
  <Application>Microsoft Office PowerPoint</Application>
  <PresentationFormat>Předvádění na obrazovce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YamatoPainting</vt:lpstr>
      <vt:lpstr>Prezentace aplikace PowerPoint</vt:lpstr>
      <vt:lpstr>Úvod</vt:lpstr>
      <vt:lpstr>Prezentace aplikace PowerPoint</vt:lpstr>
      <vt:lpstr>Matečná hornina </vt:lpstr>
      <vt:lpstr>Klima</vt:lpstr>
      <vt:lpstr>Organizmy</vt:lpstr>
      <vt:lpstr>Reliéf</vt:lpstr>
      <vt:lpstr>Čas</vt:lpstr>
      <vt:lpstr>Složení a vlastnosti půdy</vt:lpstr>
      <vt:lpstr>Prezentace aplikace PowerPoint</vt:lpstr>
      <vt:lpstr>Barva půdy</vt:lpstr>
      <vt:lpstr>Prezentace aplikace PowerPoint</vt:lpstr>
      <vt:lpstr>Zrnitost (textura)</vt:lpstr>
      <vt:lpstr>Půdní druh</vt:lpstr>
      <vt:lpstr>Půdní reakce</vt:lpstr>
      <vt:lpstr>Prezentace aplikace PowerPoint</vt:lpstr>
      <vt:lpstr>Struktura půdy</vt:lpstr>
      <vt:lpstr>Půdní voda</vt:lpstr>
      <vt:lpstr>Pedogeneze</vt:lpstr>
      <vt:lpstr>Organické horizonty</vt:lpstr>
      <vt:lpstr>Minerální horizonty</vt:lpstr>
      <vt:lpstr>Půdotvorné procesy</vt:lpstr>
      <vt:lpstr>Prezentace aplikace PowerPoint</vt:lpstr>
      <vt:lpstr>Prezentace aplikace PowerPoint</vt:lpstr>
      <vt:lpstr>Prezentace aplikace PowerPoint</vt:lpstr>
      <vt:lpstr>Půdní horizonty</vt:lpstr>
      <vt:lpstr>Půdní typy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62</cp:revision>
  <dcterms:created xsi:type="dcterms:W3CDTF">2012-09-27T11:14:46Z</dcterms:created>
  <dcterms:modified xsi:type="dcterms:W3CDTF">2012-12-01T18:45:40Z</dcterms:modified>
</cp:coreProperties>
</file>