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928662" y="1928803"/>
            <a:ext cx="7172348" cy="1470025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2858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cs-CZ" altLang="ja-JP" smtClean="0"/>
              <a:t>Kliknutím lze upravit styl předlohy.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21.11.2012</a:t>
            </a:fld>
            <a:endParaRPr lang="cs-CZ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71514" y="274638"/>
            <a:ext cx="7829576" cy="1011222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71514" y="1285860"/>
            <a:ext cx="7829576" cy="4357718"/>
          </a:xfrm>
        </p:spPr>
        <p:txBody>
          <a:bodyPr vert="eaVert"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21.11.2012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43702" y="285730"/>
            <a:ext cx="1785950" cy="5565797"/>
          </a:xfrm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42910" y="274640"/>
            <a:ext cx="5834090" cy="5583253"/>
          </a:xfrm>
        </p:spPr>
        <p:txBody>
          <a:bodyPr vert="eaVert"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652450" y="6356350"/>
            <a:ext cx="2133600" cy="365125"/>
          </a:xfrm>
        </p:spPr>
        <p:txBody>
          <a:bodyPr/>
          <a:lstStyle/>
          <a:p>
            <a:fld id="{2B295A91-4315-4A4B-B06F-F4FFB0567964}" type="datetimeFigureOut">
              <a:rPr lang="cs-CZ" smtClean="0"/>
              <a:t>21.11.2012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6286512" y="6356350"/>
            <a:ext cx="2133600" cy="365125"/>
          </a:xfrm>
        </p:spPr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cs-CZ" altLang="ja-JP" smtClean="0"/>
              <a:t>Kliknutím lze upravit styl předlohy.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21.11.2012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21.11.2012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000100" y="4714884"/>
            <a:ext cx="7215239" cy="8620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000101" y="2857496"/>
            <a:ext cx="7215238" cy="17859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95A91-4315-4A4B-B06F-F4FFB0567964}" type="datetimeFigureOut">
              <a:rPr lang="cs-CZ" smtClean="0"/>
              <a:t>21.11.2012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21.11.2012</a:t>
            </a:fld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21.11.2012</a:t>
            </a:fld>
            <a:endParaRPr lang="cs-CZ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671646" y="4572008"/>
            <a:ext cx="6400816" cy="928686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21.11.2012</a:t>
            </a:fld>
            <a:endParaRPr lang="cs-CZ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21.11.2012</a:t>
            </a:fld>
            <a:endParaRPr lang="cs-CZ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575050" y="1428737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21.11.2012</a:t>
            </a:fld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792288" y="5014914"/>
            <a:ext cx="5486400" cy="4143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正方形/長方形 2"/>
          <p:cNvSpPr>
            <a:spLocks noGrp="1"/>
          </p:cNvSpPr>
          <p:nvPr>
            <p:ph type="pic" idx="1"/>
          </p:nvPr>
        </p:nvSpPr>
        <p:spPr>
          <a:xfrm>
            <a:off x="1792288" y="742960"/>
            <a:ext cx="54864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</a:ln>
          <a:effectLst>
            <a:outerShdw blurRad="76200" dist="50800" dir="13500000" algn="tl" rotWithShape="0">
              <a:schemeClr val="bg1">
                <a:alpha val="80000"/>
              </a:scheme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cs-CZ" altLang="ja-JP" smtClean="0"/>
              <a:t>Kliknutím na ikonu přidáte obrázek.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792288" y="548165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21.11.2012</a:t>
            </a:fld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B295A91-4315-4A4B-B06F-F4FFB0567964}" type="datetimeFigureOut">
              <a:rPr lang="cs-CZ" smtClean="0"/>
              <a:t>21.11.2012</a:t>
            </a:fld>
            <a:endParaRPr lang="cs-CZ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ln w="12700">
            <a:solidFill>
              <a:schemeClr val="tx1">
                <a:tint val="95000"/>
              </a:schemeClr>
            </a:solidFill>
          </a:ln>
          <a:gradFill>
            <a:gsLst>
              <a:gs pos="0">
                <a:schemeClr val="tx1">
                  <a:tint val="65000"/>
                </a:schemeClr>
              </a:gs>
              <a:gs pos="49900">
                <a:schemeClr val="tx1">
                  <a:tint val="95000"/>
                </a:schemeClr>
              </a:gs>
              <a:gs pos="50000">
                <a:schemeClr val="tx1"/>
              </a:gs>
              <a:gs pos="100000">
                <a:schemeClr val="tx1">
                  <a:tint val="95000"/>
                </a:schemeClr>
              </a:gs>
            </a:gsLst>
            <a:lin ang="5400000" scaled="1"/>
          </a:gradFill>
          <a:effectLst>
            <a:outerShdw blurRad="127000" algn="tl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tx1"/>
        </a:buClr>
        <a:buFont typeface="Wingdings"/>
        <a:buChar char="n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shade val="75000"/>
          </a:schemeClr>
        </a:buClr>
        <a:buSzPct val="85000"/>
        <a:buFont typeface="Wingdings"/>
        <a:buChar char="n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50000"/>
          </a:schemeClr>
        </a:buClr>
        <a:buSzPct val="75000"/>
        <a:buFont typeface="Wingdings"/>
        <a:buChar char="n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6">
            <a:shade val="50000"/>
          </a:schemeClr>
        </a:buClr>
        <a:buSzPct val="75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3">
            <a:shade val="50000"/>
          </a:schemeClr>
        </a:buClr>
        <a:buSzPct val="70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2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5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1"/>
        </a:buClr>
        <a:buSzPct val="5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http://www.jdonohue.com/parks/photo/mediumSize/Badlands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43356" y="548680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/>
              <a:t>Fyzická geografie</a:t>
            </a:r>
            <a:endParaRPr lang="cs-CZ" sz="60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19772" y="1700808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i="1" dirty="0" smtClean="0"/>
              <a:t>Podzim 2012</a:t>
            </a:r>
          </a:p>
          <a:p>
            <a:pPr algn="ctr"/>
            <a:r>
              <a:rPr lang="cs-CZ" b="1" dirty="0" smtClean="0"/>
              <a:t>Z0026/4 – čtvrtek 15 – 15.50, Z4</a:t>
            </a:r>
          </a:p>
          <a:p>
            <a:pPr algn="ctr"/>
            <a:r>
              <a:rPr lang="cs-CZ" b="1" dirty="0" smtClean="0"/>
              <a:t>Z0026/6 – čtvrtek 16 – 16.50, Z3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2541476" y="5652128"/>
            <a:ext cx="46085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</a:rPr>
              <a:t>Mgr. Ondřej </a:t>
            </a:r>
            <a:r>
              <a:rPr lang="cs-CZ" sz="2400" b="1" dirty="0" err="1" smtClean="0">
                <a:solidFill>
                  <a:schemeClr val="bg1"/>
                </a:solidFill>
              </a:rPr>
              <a:t>Kinc</a:t>
            </a:r>
            <a:endParaRPr lang="cs-CZ" sz="2400" b="1" dirty="0" smtClean="0">
              <a:solidFill>
                <a:schemeClr val="bg1"/>
              </a:solidFill>
            </a:endParaRPr>
          </a:p>
          <a:p>
            <a:pPr algn="ctr"/>
            <a:endParaRPr lang="cs-CZ" sz="2400" b="1" dirty="0" smtClean="0">
              <a:solidFill>
                <a:schemeClr val="bg1"/>
              </a:solidFill>
            </a:endParaRPr>
          </a:p>
          <a:p>
            <a:pPr algn="ctr"/>
            <a:r>
              <a:rPr lang="cs-CZ" sz="2000" b="1" i="1" dirty="0" smtClean="0">
                <a:solidFill>
                  <a:schemeClr val="bg1"/>
                </a:solidFill>
              </a:rPr>
              <a:t>kinc@mail.muni.cz</a:t>
            </a:r>
            <a:endParaRPr lang="cs-CZ" sz="2000" b="1" i="1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667314" y="26395"/>
            <a:ext cx="1476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7030A0"/>
                </a:solidFill>
              </a:rPr>
              <a:t>22. 11. 2012</a:t>
            </a:r>
            <a:endParaRPr lang="cs-CZ" sz="2000" b="1" dirty="0">
              <a:solidFill>
                <a:srgbClr val="7030A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735" y="26395"/>
            <a:ext cx="6444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7030A0"/>
                </a:solidFill>
              </a:rPr>
              <a:t>Strukturní tvary reliéfu</a:t>
            </a:r>
            <a:endParaRPr lang="cs-CZ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63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096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://geologie.vsb.cz/geomorfologie/Prednasky/9_obrazky/9_5_tok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62" y="3832870"/>
            <a:ext cx="4536166" cy="297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78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/>
              </a:rPr>
              <a:t>Reliéf na zvrásněných horninách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u="sng" dirty="0"/>
              <a:t>Příklady strukturních tvarů</a:t>
            </a:r>
            <a:r>
              <a:rPr lang="cs-CZ" u="sng" dirty="0" smtClean="0"/>
              <a:t>:</a:t>
            </a:r>
            <a:endParaRPr lang="cs-CZ" u="sng" dirty="0"/>
          </a:p>
          <a:p>
            <a:r>
              <a:rPr lang="cs-CZ" dirty="0" smtClean="0"/>
              <a:t>pánve</a:t>
            </a:r>
            <a:endParaRPr lang="cs-CZ" dirty="0"/>
          </a:p>
          <a:p>
            <a:r>
              <a:rPr lang="cs-CZ" dirty="0" smtClean="0"/>
              <a:t>klenby</a:t>
            </a:r>
            <a:endParaRPr lang="cs-CZ" dirty="0"/>
          </a:p>
          <a:p>
            <a:r>
              <a:rPr lang="cs-CZ" dirty="0" smtClean="0"/>
              <a:t>vrásová </a:t>
            </a:r>
            <a:r>
              <a:rPr lang="cs-CZ" dirty="0"/>
              <a:t>pohoří:</a:t>
            </a:r>
          </a:p>
          <a:p>
            <a:pPr lvl="1"/>
            <a:r>
              <a:rPr lang="cs-CZ" dirty="0" smtClean="0"/>
              <a:t>jednoduchá</a:t>
            </a:r>
            <a:endParaRPr lang="cs-CZ" dirty="0"/>
          </a:p>
          <a:p>
            <a:pPr lvl="1"/>
            <a:r>
              <a:rPr lang="cs-CZ" dirty="0" smtClean="0"/>
              <a:t>složitá </a:t>
            </a:r>
            <a:r>
              <a:rPr lang="cs-CZ" dirty="0"/>
              <a:t>(brachy–antiklinální, –synklinální stavba)</a:t>
            </a:r>
          </a:p>
          <a:p>
            <a:r>
              <a:rPr lang="cs-CZ" dirty="0" smtClean="0"/>
              <a:t>příkrovová </a:t>
            </a:r>
            <a:r>
              <a:rPr lang="cs-CZ" dirty="0"/>
              <a:t>pohoří</a:t>
            </a:r>
          </a:p>
          <a:p>
            <a:r>
              <a:rPr lang="cs-CZ" dirty="0" err="1" smtClean="0"/>
              <a:t>vrásno</a:t>
            </a:r>
            <a:r>
              <a:rPr lang="cs-CZ" dirty="0" smtClean="0"/>
              <a:t>-zlomová </a:t>
            </a:r>
            <a:r>
              <a:rPr lang="cs-CZ" dirty="0"/>
              <a:t>pohoří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620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Klenby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klenby </a:t>
            </a:r>
            <a:r>
              <a:rPr lang="cs-CZ" dirty="0"/>
              <a:t>s jádrem z vyvřelých hornin</a:t>
            </a:r>
          </a:p>
          <a:p>
            <a:pPr algn="just"/>
            <a:r>
              <a:rPr lang="cs-CZ" dirty="0" smtClean="0"/>
              <a:t>klenby </a:t>
            </a:r>
            <a:r>
              <a:rPr lang="cs-CZ" dirty="0"/>
              <a:t>tvořené vyklenutými usazenými horninami</a:t>
            </a:r>
          </a:p>
          <a:p>
            <a:pPr algn="just"/>
            <a:r>
              <a:rPr lang="cs-CZ" dirty="0" smtClean="0"/>
              <a:t>solné </a:t>
            </a:r>
            <a:r>
              <a:rPr lang="cs-CZ" dirty="0"/>
              <a:t>klenby</a:t>
            </a:r>
          </a:p>
          <a:p>
            <a:pPr algn="just"/>
            <a:r>
              <a:rPr lang="cs-CZ" dirty="0" smtClean="0"/>
              <a:t>exfoliační </a:t>
            </a:r>
            <a:r>
              <a:rPr lang="cs-CZ" dirty="0"/>
              <a:t>klenby</a:t>
            </a:r>
          </a:p>
          <a:p>
            <a:pPr algn="just"/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466590"/>
            <a:ext cx="5364088" cy="2355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99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geologie.vsb.cz/geomorfologie/Prednasky/4_obrazky/4_24_d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4" y="3322812"/>
            <a:ext cx="4916818" cy="328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geologie.vsb.cz/geomorfologie/Prednasky/4_obrazky/4_23_dom_pane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92" y="314822"/>
            <a:ext cx="844741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geography.upol.cz/soubory/studium/e-ucebnice/Smolova-2010/lexikon/strukturni/zvrasneny/klenba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45639"/>
            <a:ext cx="3833192" cy="29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3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Vrásová pohoří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cs-CZ" i="1" dirty="0"/>
              <a:t>jednoduchá</a:t>
            </a:r>
            <a:r>
              <a:rPr lang="cs-CZ" dirty="0"/>
              <a:t> a složitá </a:t>
            </a:r>
            <a:r>
              <a:rPr lang="cs-CZ" i="1" dirty="0"/>
              <a:t>vrásová pohoří</a:t>
            </a:r>
            <a:r>
              <a:rPr lang="cs-CZ" dirty="0"/>
              <a:t> – jednoduchá vrásová pohoří mají přímé osy vrás; složitá vrásová pohoří mají osy vrás zvlněné ve vertikálním směru, což vede k </a:t>
            </a:r>
            <a:r>
              <a:rPr lang="cs-CZ" dirty="0" err="1"/>
              <a:t>brachyantiklinální</a:t>
            </a:r>
            <a:r>
              <a:rPr lang="cs-CZ" dirty="0"/>
              <a:t> a brachysynklinální stavbě </a:t>
            </a:r>
          </a:p>
          <a:p>
            <a:pPr lvl="0" algn="just"/>
            <a:r>
              <a:rPr lang="cs-CZ" i="1" dirty="0"/>
              <a:t>příkrovová pohoří</a:t>
            </a:r>
            <a:endParaRPr lang="cs-CZ" dirty="0"/>
          </a:p>
          <a:p>
            <a:pPr lvl="0" algn="just"/>
            <a:r>
              <a:rPr lang="cs-CZ" i="1" dirty="0"/>
              <a:t>průlomové údolí</a:t>
            </a:r>
            <a:r>
              <a:rPr lang="cs-CZ" dirty="0"/>
              <a:t> = údolí spojující dvě sníženiny přes pásmo vyššího terénu (např. údolí spojující dvě synklinální sníženiny přes antiklinální vyvýšeninu)</a:t>
            </a:r>
          </a:p>
          <a:p>
            <a:pPr lvl="0" algn="just"/>
            <a:r>
              <a:rPr lang="cs-CZ" i="1" dirty="0"/>
              <a:t>inverze reliéfu </a:t>
            </a:r>
            <a:r>
              <a:rPr lang="cs-CZ" dirty="0"/>
              <a:t>= </a:t>
            </a:r>
            <a:r>
              <a:rPr lang="cs-CZ" b="1" dirty="0" smtClean="0">
                <a:solidFill>
                  <a:srgbClr val="FF0000"/>
                </a:solidFill>
              </a:rPr>
              <a:t>?????</a:t>
            </a:r>
            <a:endParaRPr lang="cs-CZ" b="1" dirty="0">
              <a:solidFill>
                <a:srgbClr val="FF0000"/>
              </a:solidFill>
            </a:endParaRP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489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4474855" cy="612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http://geologie.vsb.cz/loziska/exkurze/web%20Slovensko2007/fotografie/sul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388" y="2205336"/>
            <a:ext cx="3994506" cy="236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83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1266" name="Picture 2" descr="http://upload.wikimedia.org/wikipedia/commons/thumb/5/52/Dunajec_from_Trzy_Korony.jpg/300px-Dunajec_from_Trzy_Koro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4" y="20960"/>
            <a:ext cx="4559796" cy="341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usti-nad-labem.cz/files/hrad_Strekov_12_ret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91499"/>
            <a:ext cx="4362227" cy="336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Soubor:Zemská brána - Divoká Orlice z most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84" y="3586390"/>
            <a:ext cx="4235624" cy="317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www.tinsmith1.estranky.cz/img/picture/16/04%5B1%5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204" y="217080"/>
            <a:ext cx="4250854" cy="319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8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/>
              </a:rPr>
              <a:t>Reliéf na rozlámaných horninách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i="1" dirty="0"/>
              <a:t>zlomový svah</a:t>
            </a:r>
            <a:r>
              <a:rPr lang="cs-CZ" dirty="0"/>
              <a:t> = konstruovaný tvar vzniklý přímo pohyby ker zemské kůry po zlomech</a:t>
            </a:r>
          </a:p>
          <a:p>
            <a:pPr lvl="0"/>
            <a:r>
              <a:rPr lang="cs-CZ" i="1" dirty="0" smtClean="0"/>
              <a:t>svah </a:t>
            </a:r>
            <a:r>
              <a:rPr lang="cs-CZ" i="1" dirty="0"/>
              <a:t>na zlomové čáře </a:t>
            </a:r>
            <a:r>
              <a:rPr lang="cs-CZ" dirty="0"/>
              <a:t>= svah vzniklý na zlomové ploše, oddělující dvě kry s rozdílnou geomorfologickou hodnotou hornin; svah vznikl jako výsledek rychlejšího odnosu méně odolných hornin</a:t>
            </a:r>
          </a:p>
          <a:p>
            <a:pPr lvl="0"/>
            <a:r>
              <a:rPr lang="cs-CZ" i="1" dirty="0"/>
              <a:t>složený zlomový svah </a:t>
            </a:r>
            <a:r>
              <a:rPr lang="cs-CZ" dirty="0"/>
              <a:t>= svah vzniklý částečně pohybem ker po zlomech a částečně obnažením zlomové plochy selektivním odnosem</a:t>
            </a:r>
          </a:p>
          <a:p>
            <a:pPr lvl="0"/>
            <a:r>
              <a:rPr lang="cs-CZ" b="1" dirty="0"/>
              <a:t>faceta </a:t>
            </a:r>
            <a:r>
              <a:rPr lang="cs-CZ" dirty="0"/>
              <a:t>= </a:t>
            </a:r>
            <a:r>
              <a:rPr lang="cs-CZ" b="1" dirty="0" smtClean="0">
                <a:solidFill>
                  <a:srgbClr val="FF0000"/>
                </a:solidFill>
              </a:rPr>
              <a:t>???</a:t>
            </a:r>
            <a:endParaRPr lang="cs-CZ" b="1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575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 descr="http://www.prbaba.sk/images/geologia/facety-prirodna-rezervacia-bab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8765"/>
            <a:ext cx="6139192" cy="365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geologie.vsb.cz/geomorfologie/Prednasky/4_obrazky/4_28_zlom_lin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14006"/>
            <a:ext cx="4511452" cy="266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339" y="3943046"/>
            <a:ext cx="2860439" cy="284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27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Hlavní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rysy svahů vázaných na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zlomy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velký </a:t>
            </a:r>
            <a:r>
              <a:rPr lang="cs-CZ" dirty="0"/>
              <a:t>sklon </a:t>
            </a:r>
          </a:p>
          <a:p>
            <a:r>
              <a:rPr lang="cs-CZ" dirty="0" smtClean="0"/>
              <a:t>přímý </a:t>
            </a:r>
            <a:r>
              <a:rPr lang="cs-CZ" dirty="0"/>
              <a:t>průběh</a:t>
            </a:r>
          </a:p>
          <a:p>
            <a:r>
              <a:rPr lang="cs-CZ" dirty="0" smtClean="0"/>
              <a:t>nezávislost </a:t>
            </a:r>
            <a:r>
              <a:rPr lang="cs-CZ" dirty="0"/>
              <a:t>svahu na geomorfologické hodnotě hornin </a:t>
            </a:r>
          </a:p>
          <a:p>
            <a:r>
              <a:rPr lang="cs-CZ" dirty="0" smtClean="0"/>
              <a:t>hluboce </a:t>
            </a:r>
            <a:r>
              <a:rPr lang="cs-CZ" dirty="0"/>
              <a:t>zaříznutá údolí tvaru V porušující svah</a:t>
            </a:r>
          </a:p>
          <a:p>
            <a:r>
              <a:rPr lang="cs-CZ" dirty="0" smtClean="0"/>
              <a:t>časté </a:t>
            </a:r>
            <a:r>
              <a:rPr lang="cs-CZ" dirty="0"/>
              <a:t>prameny při úpatí</a:t>
            </a:r>
          </a:p>
          <a:p>
            <a:r>
              <a:rPr lang="cs-CZ" dirty="0" smtClean="0"/>
              <a:t>vznik </a:t>
            </a:r>
            <a:r>
              <a:rPr lang="cs-CZ" dirty="0"/>
              <a:t>hrazených jezer</a:t>
            </a:r>
          </a:p>
          <a:p>
            <a:r>
              <a:rPr lang="cs-CZ" dirty="0" smtClean="0"/>
              <a:t>seismická </a:t>
            </a:r>
            <a:r>
              <a:rPr lang="cs-CZ" dirty="0"/>
              <a:t>aktivita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254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57403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cs-CZ" i="1" dirty="0"/>
              <a:t>strukturní kontrola reliéfu</a:t>
            </a:r>
            <a:r>
              <a:rPr lang="cs-CZ" dirty="0"/>
              <a:t> = </a:t>
            </a:r>
            <a:r>
              <a:rPr lang="cs-CZ" b="1" dirty="0" smtClean="0">
                <a:solidFill>
                  <a:srgbClr val="FF0000"/>
                </a:solidFill>
              </a:rPr>
              <a:t>???????????</a:t>
            </a:r>
          </a:p>
          <a:p>
            <a:pPr lvl="0" algn="just"/>
            <a:r>
              <a:rPr lang="cs-CZ" b="1" i="1" dirty="0" smtClean="0"/>
              <a:t>geomorfologická </a:t>
            </a:r>
            <a:r>
              <a:rPr lang="cs-CZ" b="1" i="1" dirty="0"/>
              <a:t>hodnota hornin </a:t>
            </a:r>
            <a:r>
              <a:rPr lang="cs-CZ" dirty="0"/>
              <a:t>– jednotlivé druhy hornin reagují různě na působení exogenních geomorfologických činitelů</a:t>
            </a:r>
          </a:p>
          <a:p>
            <a:pPr lvl="0" algn="just"/>
            <a:r>
              <a:rPr lang="cs-CZ" dirty="0"/>
              <a:t>geomorfologická hodnota horniny určuje stupeň její odolnosti vůči zvětrávání a odnosu; je to veličina relativní (zejména je závislá na klimatu)</a:t>
            </a:r>
          </a:p>
          <a:p>
            <a:pPr lvl="0" algn="just"/>
            <a:r>
              <a:rPr lang="cs-CZ" dirty="0"/>
              <a:t>geomorfologická hodnota horniny je rovněž ovlivněna jejím rozpukáním, propustností pro vodu a rozpustností</a:t>
            </a:r>
          </a:p>
          <a:p>
            <a:pPr lvl="0" algn="just"/>
            <a:r>
              <a:rPr lang="cs-CZ" dirty="0"/>
              <a:t>horniny s velkou geomorfologickou hodnotou tvoří </a:t>
            </a:r>
            <a:r>
              <a:rPr lang="cs-CZ" b="1" dirty="0" smtClean="0">
                <a:solidFill>
                  <a:srgbClr val="FF0000"/>
                </a:solidFill>
              </a:rPr>
              <a:t>…………………</a:t>
            </a:r>
            <a:r>
              <a:rPr lang="cs-CZ" dirty="0" smtClean="0"/>
              <a:t>., </a:t>
            </a:r>
            <a:r>
              <a:rPr lang="cs-CZ" dirty="0"/>
              <a:t>horniny s malou geomorfologickou hodnotou </a:t>
            </a:r>
            <a:r>
              <a:rPr lang="cs-CZ" b="1" dirty="0" smtClean="0">
                <a:solidFill>
                  <a:srgbClr val="FF0000"/>
                </a:solidFill>
              </a:rPr>
              <a:t>…………….</a:t>
            </a:r>
            <a:endParaRPr lang="cs-CZ" b="1" dirty="0">
              <a:solidFill>
                <a:srgbClr val="FF0000"/>
              </a:solidFill>
            </a:endParaRPr>
          </a:p>
          <a:p>
            <a:pPr algn="just"/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b="1" dirty="0">
                <a:effectLst/>
              </a:rPr>
              <a:t> Strukturní kontrola reliéfu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03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Tvary na ostatních geologických strukturách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cs-CZ" u="sng" dirty="0"/>
              <a:t>Obnažené </a:t>
            </a:r>
            <a:r>
              <a:rPr lang="cs-CZ" u="sng" dirty="0" err="1"/>
              <a:t>batolity</a:t>
            </a:r>
            <a:endParaRPr lang="cs-CZ" dirty="0"/>
          </a:p>
          <a:p>
            <a:pPr lvl="0" algn="just"/>
            <a:r>
              <a:rPr lang="cs-CZ" dirty="0" err="1"/>
              <a:t>batolity</a:t>
            </a:r>
            <a:r>
              <a:rPr lang="cs-CZ" b="1" dirty="0"/>
              <a:t> </a:t>
            </a:r>
            <a:r>
              <a:rPr lang="cs-CZ" dirty="0"/>
              <a:t>obnažené erozně-denudačními pochody vystupují na zemskému povrchu jako vyvýšeniny (členité vrchoviny), což je dáno velkou odolností vyvřelin</a:t>
            </a:r>
          </a:p>
          <a:p>
            <a:pPr lvl="0" algn="just"/>
            <a:r>
              <a:rPr lang="cs-CZ" i="1" dirty="0" err="1"/>
              <a:t>monadnock</a:t>
            </a:r>
            <a:r>
              <a:rPr lang="cs-CZ" b="1" dirty="0"/>
              <a:t> </a:t>
            </a:r>
            <a:r>
              <a:rPr lang="cs-CZ" dirty="0"/>
              <a:t>= vyvýšenina budovaná extrémně odolnou horninou, která vyčnívá nad okolní zarovnaný povrch</a:t>
            </a:r>
          </a:p>
          <a:p>
            <a:pPr lvl="0" algn="just"/>
            <a:r>
              <a:rPr lang="cs-CZ" i="1" dirty="0" err="1" smtClean="0"/>
              <a:t>odlehlík</a:t>
            </a:r>
            <a:r>
              <a:rPr lang="cs-CZ" dirty="0" smtClean="0"/>
              <a:t> </a:t>
            </a:r>
            <a:r>
              <a:rPr lang="cs-CZ" dirty="0"/>
              <a:t>= zbytek </a:t>
            </a:r>
            <a:r>
              <a:rPr lang="cs-CZ" dirty="0" err="1"/>
              <a:t>denudovaného</a:t>
            </a:r>
            <a:r>
              <a:rPr lang="cs-CZ" dirty="0"/>
              <a:t> vyššího terénu v rozvodních částech terénu, který vyčnívá nad okolní zarovnaný povrch  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155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File:Big Pinnacle of Pilot Mount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027712" cy="377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File:Pietra di bismantova castelnovo mon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542" y="4011651"/>
            <a:ext cx="5128556" cy="284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28864"/>
            <a:ext cx="3679222" cy="237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 descr="File:PaodeAcuca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823" y="908720"/>
            <a:ext cx="3453390" cy="259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18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Geologická struktura a tvar říční sítě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cs-CZ" u="sng" dirty="0"/>
              <a:t>ř</a:t>
            </a:r>
            <a:r>
              <a:rPr lang="cs-CZ" u="sng" dirty="0" smtClean="0"/>
              <a:t>íční </a:t>
            </a:r>
            <a:r>
              <a:rPr lang="cs-CZ" u="sng" dirty="0"/>
              <a:t>síť se přizpůsobuje zejména následujícím strukturním prvkům: </a:t>
            </a:r>
            <a:endParaRPr lang="cs-CZ" u="sng" dirty="0" smtClean="0"/>
          </a:p>
          <a:p>
            <a:pPr lvl="0" algn="just"/>
            <a:r>
              <a:rPr lang="cs-CZ" dirty="0" smtClean="0"/>
              <a:t>zlomové </a:t>
            </a:r>
            <a:r>
              <a:rPr lang="cs-CZ" dirty="0"/>
              <a:t>linie, </a:t>
            </a:r>
            <a:endParaRPr lang="cs-CZ" dirty="0" smtClean="0"/>
          </a:p>
          <a:p>
            <a:pPr lvl="0" algn="just"/>
            <a:r>
              <a:rPr lang="cs-CZ" dirty="0" smtClean="0"/>
              <a:t>směr </a:t>
            </a:r>
            <a:r>
              <a:rPr lang="cs-CZ" dirty="0"/>
              <a:t>vrstev sedimentů, </a:t>
            </a:r>
            <a:endParaRPr lang="cs-CZ" dirty="0" smtClean="0"/>
          </a:p>
          <a:p>
            <a:pPr lvl="0" algn="just"/>
            <a:r>
              <a:rPr lang="cs-CZ" dirty="0" smtClean="0"/>
              <a:t>puklinové </a:t>
            </a:r>
            <a:r>
              <a:rPr lang="cs-CZ" dirty="0"/>
              <a:t>systémy, </a:t>
            </a:r>
            <a:r>
              <a:rPr lang="cs-CZ" dirty="0" smtClean="0"/>
              <a:t>s</a:t>
            </a:r>
          </a:p>
          <a:p>
            <a:pPr lvl="0" algn="just"/>
            <a:r>
              <a:rPr lang="cs-CZ" dirty="0" smtClean="0"/>
              <a:t>klon </a:t>
            </a:r>
            <a:r>
              <a:rPr lang="cs-CZ" dirty="0"/>
              <a:t>povrchu ukloněných ker, </a:t>
            </a:r>
            <a:endParaRPr lang="cs-CZ" dirty="0" smtClean="0"/>
          </a:p>
          <a:p>
            <a:pPr lvl="0" algn="just"/>
            <a:r>
              <a:rPr lang="cs-CZ" dirty="0" smtClean="0"/>
              <a:t>směr </a:t>
            </a:r>
            <a:r>
              <a:rPr lang="cs-CZ" dirty="0"/>
              <a:t>antiklinál a synklinál, </a:t>
            </a:r>
            <a:endParaRPr lang="cs-CZ" dirty="0" smtClean="0"/>
          </a:p>
          <a:p>
            <a:pPr lvl="0" algn="just"/>
            <a:r>
              <a:rPr lang="cs-CZ" dirty="0" smtClean="0"/>
              <a:t>klenba</a:t>
            </a:r>
            <a:endParaRPr lang="cs-CZ" dirty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55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Stromovitá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(dendritická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náhodné uspořádání směru odvodňování, chybí usměrnění řek geologickou strukturou; horizontálně uložené sedimenty nebo masivní vyvřeliny bez puklin a zlomů</a:t>
            </a:r>
          </a:p>
          <a:p>
            <a:pPr algn="just"/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01008"/>
            <a:ext cx="3240360" cy="312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85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Paralelní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pPr algn="just"/>
            <a:r>
              <a:rPr lang="cs-CZ" dirty="0"/>
              <a:t>hlavní toky běží rovnoběžně, přítoky se napojují pod ostrými úhly; hustá síť paralelně běžících zlomů nebo paralelně probíhající vrásy</a:t>
            </a:r>
          </a:p>
          <a:p>
            <a:pPr algn="just"/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96103"/>
            <a:ext cx="4320480" cy="3389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27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Radiální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toky tečou na všechny strany z jednoho centra; vulkanické kužely, klenby</a:t>
            </a:r>
          </a:p>
          <a:p>
            <a:pPr algn="just"/>
            <a:endParaRPr lang="cs-CZ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52936"/>
            <a:ext cx="3679279" cy="36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60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řížovitá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řeky tečou ve dvou na sebe kolmých směrech, jeden směr výrazně převládá; jednoduchá vrásová pohoří, ukloněné kry se střídáním odolných a méně odolných vrstev</a:t>
            </a:r>
          </a:p>
          <a:p>
            <a:pPr algn="just"/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48422"/>
            <a:ext cx="317087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87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Pravoúhlá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řeky tečou ve dvou na sebe kolmých směrech, oba směry jsou rovnocenné; zlomy a puklinové systémy</a:t>
            </a:r>
          </a:p>
          <a:p>
            <a:pPr algn="just"/>
            <a:endParaRPr lang="cs-CZ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326" y="3140968"/>
            <a:ext cx="349097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57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Prstencovitá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obloukovitě probíhající hlavní toky a krátké kolmo k nim postavené pobočky; centrální erodované části kleneb se střídání odolných a méně odolných vrstev</a:t>
            </a:r>
          </a:p>
          <a:p>
            <a:pPr algn="just"/>
            <a:endParaRPr lang="cs-CZ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01008"/>
            <a:ext cx="3938278" cy="3115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92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Dostředivá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krátké toky směřující do jednoho bodu; krátery a kaldery vyhaslých sopek, kotliny</a:t>
            </a:r>
          </a:p>
          <a:p>
            <a:pPr algn="just"/>
            <a:endParaRPr lang="cs-CZ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68960"/>
            <a:ext cx="3940105" cy="328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42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algn="just"/>
            <a:r>
              <a:rPr lang="cs-CZ" sz="2800" dirty="0"/>
              <a:t>Strukturní tvary – části reliéfu, které </a:t>
            </a:r>
            <a:r>
              <a:rPr lang="cs-CZ" sz="2800" dirty="0" smtClean="0"/>
              <a:t>jsou zřetelně </a:t>
            </a:r>
            <a:r>
              <a:rPr lang="cs-CZ" sz="2800" dirty="0"/>
              <a:t>ovlivňovány vlastnostmi </a:t>
            </a:r>
            <a:r>
              <a:rPr lang="cs-CZ" sz="2800" dirty="0" smtClean="0"/>
              <a:t>hornin, uložením </a:t>
            </a:r>
            <a:r>
              <a:rPr lang="cs-CZ" sz="2800" dirty="0"/>
              <a:t>a vzájemným vztahem</a:t>
            </a:r>
            <a:r>
              <a:rPr lang="cs-CZ" sz="2800" dirty="0" smtClean="0"/>
              <a:t>.</a:t>
            </a:r>
            <a:endParaRPr lang="cs-CZ" sz="2800" dirty="0"/>
          </a:p>
          <a:p>
            <a:pPr lvl="0" algn="just"/>
            <a:r>
              <a:rPr lang="cs-CZ" sz="2800" dirty="0" smtClean="0"/>
              <a:t>poloha </a:t>
            </a:r>
            <a:r>
              <a:rPr lang="cs-CZ" sz="2800" dirty="0"/>
              <a:t>strukturních prvků se definuje pomocí jejich směru a sklonu</a:t>
            </a:r>
          </a:p>
          <a:p>
            <a:pPr lvl="0" algn="just"/>
            <a:r>
              <a:rPr lang="cs-CZ" sz="2800" dirty="0" smtClean="0"/>
              <a:t>strukturní </a:t>
            </a:r>
            <a:r>
              <a:rPr lang="cs-CZ" sz="2800" dirty="0"/>
              <a:t>prvky se měří geologickým kompasem</a:t>
            </a:r>
          </a:p>
          <a:p>
            <a:pPr algn="just"/>
            <a:endParaRPr lang="cs-CZ" sz="2800" dirty="0"/>
          </a:p>
        </p:txBody>
      </p:sp>
      <p:pic>
        <p:nvPicPr>
          <p:cNvPr id="1026" name="Picture 2" descr="http://topgeo.de/bilder/geologischer_gefuegekompass_breithaupt_88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4224"/>
            <a:ext cx="2809875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ecibel.fi.muni.cz/models/models2005/x41313/foto_kompas/kompas_mod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24224"/>
            <a:ext cx="3584476" cy="317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43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>
                <a:effectLst/>
              </a:rPr>
              <a:t>Reliéf na </a:t>
            </a:r>
            <a:r>
              <a:rPr lang="cs-CZ" sz="3200" b="1" dirty="0" smtClean="0">
                <a:effectLst/>
              </a:rPr>
              <a:t>horizontálně nebo </a:t>
            </a:r>
            <a:r>
              <a:rPr lang="cs-CZ" sz="3200" b="1" dirty="0" err="1" smtClean="0">
                <a:effectLst/>
              </a:rPr>
              <a:t>subhorizontálně</a:t>
            </a:r>
            <a:r>
              <a:rPr lang="cs-CZ" sz="3200" b="1" dirty="0" smtClean="0">
                <a:effectLst/>
              </a:rPr>
              <a:t> </a:t>
            </a:r>
            <a:r>
              <a:rPr lang="cs-CZ" sz="3200" b="1" dirty="0">
                <a:effectLst/>
              </a:rPr>
              <a:t>uložených horninách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 lvl="0"/>
            <a:r>
              <a:rPr lang="cs-CZ" dirty="0"/>
              <a:t>kaňony</a:t>
            </a:r>
          </a:p>
          <a:p>
            <a:pPr lvl="0"/>
            <a:r>
              <a:rPr lang="cs-CZ" dirty="0"/>
              <a:t>tabulové planiny, strukturní terasy</a:t>
            </a:r>
          </a:p>
          <a:p>
            <a:pPr lvl="0"/>
            <a:r>
              <a:rPr lang="cs-CZ" dirty="0"/>
              <a:t>tabulové hory (</a:t>
            </a:r>
            <a:r>
              <a:rPr lang="cs-CZ" dirty="0" err="1"/>
              <a:t>mesas</a:t>
            </a:r>
            <a:r>
              <a:rPr lang="cs-CZ" dirty="0"/>
              <a:t>), svědecké vrchy</a:t>
            </a:r>
          </a:p>
          <a:p>
            <a:pPr lvl="0"/>
            <a:r>
              <a:rPr lang="cs-CZ" dirty="0"/>
              <a:t>skalní města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398490"/>
            <a:ext cx="609600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70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.blesk.cz/img/1/gallery/236124_grand-cany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710546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galerie.gymjil.cz/zahradnik/litosfera/georelief_soubory/mes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313857"/>
            <a:ext cx="56388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upload.wikimedia.org/wikipedia/commons/thumb/5/5a/Monument_Valley_2.jpg/220px-Monument_Valley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827" y="4704381"/>
            <a:ext cx="2704829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Soubor:Prerovnl pod huro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6672"/>
            <a:ext cx="4433664" cy="332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6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effectLst/>
              </a:rPr>
              <a:t>Reliéf na ukloněných </a:t>
            </a:r>
            <a:r>
              <a:rPr lang="cs-CZ" b="1" dirty="0" smtClean="0">
                <a:effectLst/>
              </a:rPr>
              <a:t>horninách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i="1" dirty="0"/>
              <a:t>kuesta</a:t>
            </a:r>
            <a:r>
              <a:rPr lang="cs-CZ" dirty="0"/>
              <a:t> – čelní svah (</a:t>
            </a:r>
            <a:r>
              <a:rPr lang="cs-CZ" dirty="0" err="1"/>
              <a:t>escarpement</a:t>
            </a:r>
            <a:r>
              <a:rPr lang="cs-CZ" dirty="0"/>
              <a:t>), týlový svah; sklon vrstev do </a:t>
            </a:r>
            <a:r>
              <a:rPr lang="cs-CZ" b="1" dirty="0" smtClean="0">
                <a:solidFill>
                  <a:srgbClr val="FF0000"/>
                </a:solidFill>
              </a:rPr>
              <a:t>………</a:t>
            </a:r>
          </a:p>
          <a:p>
            <a:pPr lvl="0"/>
            <a:r>
              <a:rPr lang="cs-CZ" i="1" dirty="0" err="1" smtClean="0"/>
              <a:t>homoklinální</a:t>
            </a:r>
            <a:r>
              <a:rPr lang="cs-CZ" i="1" dirty="0" smtClean="0"/>
              <a:t> </a:t>
            </a:r>
            <a:r>
              <a:rPr lang="cs-CZ" i="1" dirty="0"/>
              <a:t>hřbet</a:t>
            </a:r>
            <a:r>
              <a:rPr lang="cs-CZ" dirty="0"/>
              <a:t> – sklon vrstev </a:t>
            </a:r>
            <a:r>
              <a:rPr lang="cs-CZ" b="1" dirty="0">
                <a:solidFill>
                  <a:srgbClr val="FF0000"/>
                </a:solidFill>
              </a:rPr>
              <a:t>………</a:t>
            </a:r>
          </a:p>
          <a:p>
            <a:pPr lvl="0"/>
            <a:r>
              <a:rPr lang="cs-CZ" i="1" dirty="0" smtClean="0"/>
              <a:t>kozí </a:t>
            </a:r>
            <a:r>
              <a:rPr lang="cs-CZ" i="1" dirty="0"/>
              <a:t>hřbety</a:t>
            </a:r>
            <a:r>
              <a:rPr lang="cs-CZ" dirty="0"/>
              <a:t> – sklon vrstev nad </a:t>
            </a:r>
            <a:r>
              <a:rPr lang="cs-CZ" b="1" dirty="0">
                <a:solidFill>
                  <a:srgbClr val="FF0000"/>
                </a:solidFill>
              </a:rPr>
              <a:t>………</a:t>
            </a:r>
          </a:p>
          <a:p>
            <a:pPr lvl="0"/>
            <a:r>
              <a:rPr lang="cs-CZ" dirty="0" smtClean="0"/>
              <a:t>kuesty </a:t>
            </a:r>
            <a:r>
              <a:rPr lang="cs-CZ" dirty="0"/>
              <a:t>a </a:t>
            </a:r>
            <a:r>
              <a:rPr lang="cs-CZ" dirty="0" err="1"/>
              <a:t>homoklinální</a:t>
            </a:r>
            <a:r>
              <a:rPr lang="cs-CZ" dirty="0"/>
              <a:t> hřbety jsou sklonově asymetrické hřbety, kozí hřbety jsou sklonově symetrické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89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daviddarling.info/images/escarp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27" y="2793027"/>
            <a:ext cx="6022181" cy="171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geologie.vsb.cz/geomorfologie/Prednasky/4_obrazky/4_16_Mesicni_udo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32" y="140360"/>
            <a:ext cx="8638356" cy="259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geologie.vsb.cz/geomorfologie/Prednasky/4_obrazky/4_13_kuesty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465" y="4564429"/>
            <a:ext cx="5276850" cy="220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upload.wikimedia.org/wikipedia/commons/thumb/f/f5/Cuesta_schematic.PNG/274px-Cuesta_schemati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" y="5286296"/>
            <a:ext cx="3605708" cy="76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83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82.114.195.35:90/Vyuka/Jel%C3%ADnek%20Tom%C3%A1%C5%A1/Fotky/Koz%C3%AD%20h%C5%99bet%20-%20Hogback%20Ridge%20of%20Resistant%20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153"/>
            <a:ext cx="5070748" cy="339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geography.upol.cz/soubory/studium/e-ucebnice/Smolova-2010/lexikon/strukturni/ukloneny/kues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851" y="3536155"/>
            <a:ext cx="4889907" cy="324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taggmanager.cz/poi_images/1350/2222_klokocska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08" y="3729225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owturkey.com/tr319/k_Ahmet_Camli_beypazari_kuest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721030"/>
            <a:ext cx="345192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7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Vývoj odvodňování na mírně ukloněných </a:t>
            </a:r>
            <a:r>
              <a:rPr lang="cs-CZ" dirty="0" smtClean="0"/>
              <a:t>horninách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dirty="0" smtClean="0"/>
              <a:t>pobřežní </a:t>
            </a:r>
            <a:r>
              <a:rPr lang="cs-CZ" dirty="0"/>
              <a:t>nížina</a:t>
            </a:r>
          </a:p>
          <a:p>
            <a:pPr lvl="0"/>
            <a:r>
              <a:rPr lang="cs-CZ" dirty="0"/>
              <a:t>konsekventní, </a:t>
            </a:r>
            <a:r>
              <a:rPr lang="cs-CZ" dirty="0" err="1"/>
              <a:t>subsekventní</a:t>
            </a:r>
            <a:r>
              <a:rPr lang="cs-CZ" dirty="0"/>
              <a:t>, </a:t>
            </a:r>
            <a:r>
              <a:rPr lang="cs-CZ" dirty="0" err="1"/>
              <a:t>resekventní</a:t>
            </a:r>
            <a:r>
              <a:rPr lang="cs-CZ" dirty="0"/>
              <a:t> a </a:t>
            </a:r>
            <a:r>
              <a:rPr lang="cs-CZ" dirty="0" err="1"/>
              <a:t>obsekventní</a:t>
            </a:r>
            <a:r>
              <a:rPr lang="cs-CZ" dirty="0"/>
              <a:t> toky</a:t>
            </a:r>
          </a:p>
          <a:p>
            <a:pPr lvl="0"/>
            <a:r>
              <a:rPr lang="cs-CZ" dirty="0"/>
              <a:t>konsekventní toky sledují </a:t>
            </a:r>
            <a:r>
              <a:rPr lang="cs-CZ" dirty="0" err="1"/>
              <a:t>generelní</a:t>
            </a:r>
            <a:r>
              <a:rPr lang="cs-CZ" dirty="0"/>
              <a:t> sklon terénu (např. na pobřežních nížinách směr sklonu sedimentárních vrstev); </a:t>
            </a:r>
            <a:r>
              <a:rPr lang="cs-CZ" dirty="0" err="1"/>
              <a:t>subsekventní</a:t>
            </a:r>
            <a:r>
              <a:rPr lang="cs-CZ" dirty="0"/>
              <a:t> toky ústí kolmo do konsekventních a sledují směr vrstev; pobočky </a:t>
            </a:r>
            <a:r>
              <a:rPr lang="cs-CZ" dirty="0" err="1"/>
              <a:t>subsekventních</a:t>
            </a:r>
            <a:r>
              <a:rPr lang="cs-CZ" dirty="0"/>
              <a:t> </a:t>
            </a:r>
            <a:r>
              <a:rPr lang="cs-CZ" dirty="0" smtClean="0"/>
              <a:t>toků; </a:t>
            </a:r>
            <a:r>
              <a:rPr lang="cs-CZ" dirty="0" err="1" smtClean="0"/>
              <a:t>resekventní</a:t>
            </a:r>
            <a:r>
              <a:rPr lang="cs-CZ" dirty="0" smtClean="0"/>
              <a:t> </a:t>
            </a:r>
            <a:r>
              <a:rPr lang="cs-CZ" dirty="0"/>
              <a:t>toky – tečou po směru sklonu vrstev, </a:t>
            </a:r>
            <a:r>
              <a:rPr lang="cs-CZ" dirty="0" err="1"/>
              <a:t>obsekventní</a:t>
            </a:r>
            <a:r>
              <a:rPr lang="cs-CZ" dirty="0"/>
              <a:t> toky – tečou proti směru sklonu vrstev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179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YamatoPainting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Yamato Painti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Yamato Painting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100000"/>
              </a:schemeClr>
            </a:gs>
            <a:gs pos="100000">
              <a:schemeClr val="phClr">
                <a:tint val="100000"/>
                <a:shade val="2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alpha val="60000"/>
            </a:schemeClr>
          </a:solidFill>
          <a:prstDash val="solid"/>
        </a:ln>
        <a:ln w="19525" cap="flat" cmpd="sng" algn="ctr">
          <a:solidFill>
            <a:schemeClr val="phClr">
              <a:alpha val="9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glow rad="51600">
              <a:schemeClr val="phClr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hade val="90000"/>
          </a:schemeClr>
        </a:solidFill>
        <a:blipFill>
          <a:blip xmlns:r="http://schemas.openxmlformats.org/officeDocument/2006/relationships" r:embed="rId2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tile tx="0" ty="0" sx="120000" sy="120000" flip="xy" algn="t"/>
        </a:blipFill>
        <a:blipFill rotWithShape="0">
          <a:blip xmlns:r="http://schemas.openxmlformats.org/officeDocument/2006/relationships" r:embed="rId3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 japonského obrazu</Template>
  <TotalTime>645</TotalTime>
  <Words>606</Words>
  <Application>Microsoft Office PowerPoint</Application>
  <PresentationFormat>Předvádění na obrazovce (4:3)</PresentationFormat>
  <Paragraphs>91</Paragraphs>
  <Slides>29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YamatoPainting</vt:lpstr>
      <vt:lpstr>Prezentace aplikace PowerPoint</vt:lpstr>
      <vt:lpstr> Strukturní kontrola reliéfu</vt:lpstr>
      <vt:lpstr>Prezentace aplikace PowerPoint</vt:lpstr>
      <vt:lpstr>Reliéf na horizontálně nebo subhorizontálně uložených horninách</vt:lpstr>
      <vt:lpstr>Prezentace aplikace PowerPoint</vt:lpstr>
      <vt:lpstr>Reliéf na ukloněných horninách</vt:lpstr>
      <vt:lpstr>Prezentace aplikace PowerPoint</vt:lpstr>
      <vt:lpstr>Prezentace aplikace PowerPoint</vt:lpstr>
      <vt:lpstr>Vývoj odvodňování na mírně ukloněných horninách</vt:lpstr>
      <vt:lpstr>Prezentace aplikace PowerPoint</vt:lpstr>
      <vt:lpstr>Reliéf na zvrásněných horninách </vt:lpstr>
      <vt:lpstr>Klenby</vt:lpstr>
      <vt:lpstr>Prezentace aplikace PowerPoint</vt:lpstr>
      <vt:lpstr>Vrásová pohoří</vt:lpstr>
      <vt:lpstr>Prezentace aplikace PowerPoint</vt:lpstr>
      <vt:lpstr>Prezentace aplikace PowerPoint</vt:lpstr>
      <vt:lpstr>Reliéf na rozlámaných horninách</vt:lpstr>
      <vt:lpstr>Prezentace aplikace PowerPoint</vt:lpstr>
      <vt:lpstr>Hlavní rysy svahů vázaných na zlomy</vt:lpstr>
      <vt:lpstr>Tvary na ostatních geologických strukturách</vt:lpstr>
      <vt:lpstr>Prezentace aplikace PowerPoint</vt:lpstr>
      <vt:lpstr>Geologická struktura a tvar říční sítě</vt:lpstr>
      <vt:lpstr>Stromovitá (dendritická)</vt:lpstr>
      <vt:lpstr>Paralelní</vt:lpstr>
      <vt:lpstr>Radiální</vt:lpstr>
      <vt:lpstr>Mřížovitá</vt:lpstr>
      <vt:lpstr>Pravoúhlá</vt:lpstr>
      <vt:lpstr>Prstencovitá</vt:lpstr>
      <vt:lpstr>Dostředivá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Onda</dc:creator>
  <cp:lastModifiedBy>Onda</cp:lastModifiedBy>
  <cp:revision>64</cp:revision>
  <dcterms:created xsi:type="dcterms:W3CDTF">2012-09-27T11:14:46Z</dcterms:created>
  <dcterms:modified xsi:type="dcterms:W3CDTF">2012-11-21T17:02:50Z</dcterms:modified>
</cp:coreProperties>
</file>