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7" r:id="rId13"/>
    <p:sldId id="278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9" r:id="rId25"/>
    <p:sldId id="280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ctrTitle"/>
          </p:nvPr>
        </p:nvSpPr>
        <p:spPr>
          <a:xfrm>
            <a:off x="928662" y="1928803"/>
            <a:ext cx="7172348" cy="1470025"/>
          </a:xfrm>
        </p:spPr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8" name="図形 7"/>
          <p:cNvSpPr>
            <a:spLocks noGrp="1"/>
          </p:cNvSpPr>
          <p:nvPr>
            <p:ph type="subTitle" idx="1"/>
          </p:nvPr>
        </p:nvSpPr>
        <p:spPr>
          <a:xfrm>
            <a:off x="1371600" y="3643314"/>
            <a:ext cx="6400800" cy="128588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cs-CZ" altLang="ja-JP" smtClean="0"/>
              <a:t>Kliknutím lze upravit styl předlohy.</a:t>
            </a:r>
            <a:endParaRPr kumimoji="1" lang="ja-JP" altLang="en-US" dirty="0"/>
          </a:p>
        </p:txBody>
      </p:sp>
      <p:sp>
        <p:nvSpPr>
          <p:cNvPr id="12" name="図形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973AF-1F8C-46FE-9D25-198F3180D2DE}" type="datetimeFigureOut">
              <a:rPr lang="cs-CZ" smtClean="0"/>
              <a:t>3.11.2012</a:t>
            </a:fld>
            <a:endParaRPr lang="cs-CZ"/>
          </a:p>
        </p:txBody>
      </p:sp>
      <p:sp>
        <p:nvSpPr>
          <p:cNvPr id="11" name="図形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8" name="図形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B04CA-5766-48EB-828C-B24F774659F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671514" y="274638"/>
            <a:ext cx="7829576" cy="1011222"/>
          </a:xfrm>
        </p:spPr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671514" y="1285860"/>
            <a:ext cx="7829576" cy="4357718"/>
          </a:xfrm>
        </p:spPr>
        <p:txBody>
          <a:bodyPr vert="eaVert"/>
          <a:lstStyle/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973AF-1F8C-46FE-9D25-198F3180D2DE}" type="datetimeFigureOut">
              <a:rPr lang="cs-CZ" smtClean="0"/>
              <a:t>3.11.2012</a:t>
            </a:fld>
            <a:endParaRPr lang="cs-CZ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B04CA-5766-48EB-828C-B24F774659F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 orient="vert"/>
          </p:nvPr>
        </p:nvSpPr>
        <p:spPr>
          <a:xfrm>
            <a:off x="6643702" y="285730"/>
            <a:ext cx="1785950" cy="5565797"/>
          </a:xfrm>
        </p:spPr>
        <p:txBody>
          <a:bodyPr vert="eaVert"/>
          <a:lstStyle>
            <a:lvl1pPr>
              <a:defRPr>
                <a:gradFill flip="none" rotWithShape="1"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642910" y="274640"/>
            <a:ext cx="5834090" cy="5583253"/>
          </a:xfrm>
        </p:spPr>
        <p:txBody>
          <a:bodyPr vert="eaVert"/>
          <a:lstStyle/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652450" y="6356350"/>
            <a:ext cx="2133600" cy="365125"/>
          </a:xfrm>
        </p:spPr>
        <p:txBody>
          <a:bodyPr/>
          <a:lstStyle/>
          <a:p>
            <a:fld id="{71D973AF-1F8C-46FE-9D25-198F3180D2DE}" type="datetimeFigureOut">
              <a:rPr lang="cs-CZ" smtClean="0"/>
              <a:t>3.11.2012</a:t>
            </a:fld>
            <a:endParaRPr lang="cs-CZ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6286512" y="6356350"/>
            <a:ext cx="2133600" cy="365125"/>
          </a:xfrm>
        </p:spPr>
        <p:txBody>
          <a:bodyPr/>
          <a:lstStyle/>
          <a:p>
            <a:fld id="{CA2B04CA-5766-48EB-828C-B24F774659F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cs-CZ" altLang="ja-JP" smtClean="0"/>
              <a:t>Kliknutím lze upravit styl předlohy.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973AF-1F8C-46FE-9D25-198F3180D2DE}" type="datetimeFigureOut">
              <a:rPr lang="cs-CZ" smtClean="0"/>
              <a:t>3.11.2012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B04CA-5766-48EB-828C-B24F774659F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973AF-1F8C-46FE-9D25-198F3180D2DE}" type="datetimeFigureOut">
              <a:rPr lang="cs-CZ" smtClean="0"/>
              <a:t>3.11.2012</a:t>
            </a:fld>
            <a:endParaRPr lang="cs-CZ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B04CA-5766-48EB-828C-B24F774659F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000100" y="4714884"/>
            <a:ext cx="7215239" cy="86200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1000101" y="2857496"/>
            <a:ext cx="7215238" cy="17859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973AF-1F8C-46FE-9D25-198F3180D2DE}" type="datetimeFigureOut">
              <a:rPr lang="cs-CZ" smtClean="0"/>
              <a:t>3.11.2012</a:t>
            </a:fld>
            <a:endParaRPr lang="cs-CZ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B04CA-5766-48EB-828C-B24F774659F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973AF-1F8C-46FE-9D25-198F3180D2DE}" type="datetimeFigureOut">
              <a:rPr lang="cs-CZ" smtClean="0"/>
              <a:t>3.11.2012</a:t>
            </a:fld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B04CA-5766-48EB-828C-B24F774659F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cs-CZ" altLang="ja-JP" smtClean="0"/>
              <a:t>Kliknutím lze upravit styl.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/>
          </a:p>
        </p:txBody>
      </p:sp>
      <p:sp>
        <p:nvSpPr>
          <p:cNvPr id="6" name="図形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7" name="図形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973AF-1F8C-46FE-9D25-198F3180D2DE}" type="datetimeFigureOut">
              <a:rPr lang="cs-CZ" smtClean="0"/>
              <a:t>3.11.2012</a:t>
            </a:fld>
            <a:endParaRPr lang="cs-CZ"/>
          </a:p>
        </p:txBody>
      </p:sp>
      <p:sp>
        <p:nvSpPr>
          <p:cNvPr id="8" name="図形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図形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B04CA-5766-48EB-828C-B24F774659F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671646" y="4572008"/>
            <a:ext cx="6400816" cy="928686"/>
          </a:xfrm>
        </p:spPr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973AF-1F8C-46FE-9D25-198F3180D2DE}" type="datetimeFigureOut">
              <a:rPr lang="cs-CZ" smtClean="0"/>
              <a:t>3.11.2012</a:t>
            </a:fld>
            <a:endParaRPr lang="cs-CZ"/>
          </a:p>
        </p:txBody>
      </p:sp>
      <p:sp>
        <p:nvSpPr>
          <p:cNvPr id="4" name="図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図形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B04CA-5766-48EB-828C-B24F774659F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973AF-1F8C-46FE-9D25-198F3180D2DE}" type="datetimeFigureOut">
              <a:rPr lang="cs-CZ" smtClean="0"/>
              <a:t>3.11.2012</a:t>
            </a:fld>
            <a:endParaRPr lang="cs-CZ"/>
          </a:p>
        </p:txBody>
      </p:sp>
      <p:sp>
        <p:nvSpPr>
          <p:cNvPr id="3" name="図形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図形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B04CA-5766-48EB-828C-B24F774659F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cs-CZ" altLang="ja-JP" smtClean="0"/>
              <a:t>Kliknutím lze upravit styl.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3575050" y="1428737"/>
            <a:ext cx="5111750" cy="4697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973AF-1F8C-46FE-9D25-198F3180D2DE}" type="datetimeFigureOut">
              <a:rPr lang="cs-CZ" smtClean="0"/>
              <a:t>3.11.2012</a:t>
            </a:fld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B04CA-5766-48EB-828C-B24F774659F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792288" y="5014914"/>
            <a:ext cx="5486400" cy="414350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3" name="正方形/長方形 2"/>
          <p:cNvSpPr>
            <a:spLocks noGrp="1"/>
          </p:cNvSpPr>
          <p:nvPr>
            <p:ph type="pic" idx="1"/>
          </p:nvPr>
        </p:nvSpPr>
        <p:spPr>
          <a:xfrm>
            <a:off x="1792288" y="742960"/>
            <a:ext cx="5486400" cy="4114800"/>
          </a:xfrm>
          <a:prstGeom prst="rect">
            <a:avLst/>
          </a:prstGeom>
          <a:noFill/>
          <a:ln w="50800" cap="sq">
            <a:solidFill>
              <a:schemeClr val="tx1"/>
            </a:solidFill>
            <a:miter lim="800000"/>
          </a:ln>
          <a:effectLst>
            <a:outerShdw blurRad="76200" dist="50800" dir="13500000" algn="tl" rotWithShape="0">
              <a:schemeClr val="bg1">
                <a:alpha val="80000"/>
              </a:scheme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cs-CZ" altLang="ja-JP" smtClean="0"/>
              <a:t>Kliknutím na ikonu přidáte obrázek.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1792288" y="5481658"/>
            <a:ext cx="5486400" cy="804862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973AF-1F8C-46FE-9D25-198F3180D2DE}" type="datetimeFigureOut">
              <a:rPr lang="cs-CZ" smtClean="0"/>
              <a:t>3.11.2012</a:t>
            </a:fld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B04CA-5766-48EB-828C-B24F774659F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lang="ja-JP" dirty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</a:p>
          <a:p>
            <a:pPr lvl="5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6</a:t>
            </a:r>
            <a:r>
              <a:rPr kumimoji="1" lang="ja-JP" altLang="en-US" dirty="0" smtClean="0"/>
              <a:t>レベル</a:t>
            </a:r>
          </a:p>
          <a:p>
            <a:pPr lvl="6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7</a:t>
            </a:r>
            <a:r>
              <a:rPr kumimoji="1" lang="ja-JP" altLang="en-US" dirty="0" smtClean="0"/>
              <a:t>レベル</a:t>
            </a:r>
          </a:p>
          <a:p>
            <a:pPr lvl="7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8</a:t>
            </a:r>
            <a:r>
              <a:rPr kumimoji="1" lang="ja-JP" altLang="en-US" dirty="0" smtClean="0"/>
              <a:t>レベル</a:t>
            </a:r>
          </a:p>
          <a:p>
            <a:pPr lvl="8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9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29" name="正方形/長方形 28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1D973AF-1F8C-46FE-9D25-198F3180D2DE}" type="datetimeFigureOut">
              <a:rPr lang="cs-CZ" smtClean="0"/>
              <a:t>3.11.2012</a:t>
            </a:fld>
            <a:endParaRPr lang="cs-CZ"/>
          </a:p>
        </p:txBody>
      </p:sp>
      <p:sp>
        <p:nvSpPr>
          <p:cNvPr id="4" name="正方形/長方形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0" name="正方形/長方形 9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A2B04CA-5766-48EB-828C-B24F774659F6}" type="slidenum">
              <a:rPr lang="cs-CZ" smtClean="0"/>
              <a:t>‹#›</a:t>
            </a:fld>
            <a:endParaRPr lang="cs-CZ"/>
          </a:p>
        </p:txBody>
      </p:sp>
      <p:sp>
        <p:nvSpPr>
          <p:cNvPr id="22" name="正方形/長方形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vert="horz" rtlCol="0" anchor="ctr">
            <a:normAutofit/>
          </a:bodyPr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xStyles>
    <p:titleStyle>
      <a:lvl1pPr algn="ctr" rtl="0" eaLnBrk="1" latinLnBrk="0" hangingPunct="1">
        <a:spcBef>
          <a:spcPct val="0"/>
        </a:spcBef>
        <a:buNone/>
        <a:defRPr kumimoji="1" sz="4400" baseline="0">
          <a:ln w="12700">
            <a:solidFill>
              <a:schemeClr val="tx1">
                <a:tint val="95000"/>
              </a:schemeClr>
            </a:solidFill>
          </a:ln>
          <a:gradFill>
            <a:gsLst>
              <a:gs pos="0">
                <a:schemeClr val="tx1">
                  <a:tint val="65000"/>
                </a:schemeClr>
              </a:gs>
              <a:gs pos="49900">
                <a:schemeClr val="tx1">
                  <a:tint val="95000"/>
                </a:schemeClr>
              </a:gs>
              <a:gs pos="50000">
                <a:schemeClr val="tx1"/>
              </a:gs>
              <a:gs pos="100000">
                <a:schemeClr val="tx1">
                  <a:tint val="95000"/>
                </a:schemeClr>
              </a:gs>
            </a:gsLst>
            <a:lin ang="5400000" scaled="1"/>
          </a:gradFill>
          <a:effectLst>
            <a:outerShdw blurRad="127000" algn="tl" rotWithShape="0">
              <a:schemeClr val="bg1">
                <a:alpha val="5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tx1"/>
        </a:buClr>
        <a:buFont typeface="Wingdings"/>
        <a:buChar char="n"/>
        <a:defRPr kumimoji="1" sz="3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>
            <a:shade val="75000"/>
          </a:schemeClr>
        </a:buClr>
        <a:buSzPct val="85000"/>
        <a:buFont typeface="Wingdings"/>
        <a:buChar char="n"/>
        <a:defRPr kumimoji="1" sz="28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4">
            <a:shade val="50000"/>
          </a:schemeClr>
        </a:buClr>
        <a:buSzPct val="75000"/>
        <a:buFont typeface="Wingdings"/>
        <a:buChar char="n"/>
        <a:defRPr kumimoji="1" sz="24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6">
            <a:shade val="50000"/>
          </a:schemeClr>
        </a:buClr>
        <a:buSzPct val="75000"/>
        <a:buFont typeface="Wingdings"/>
        <a:buChar char="n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3">
            <a:shade val="50000"/>
          </a:schemeClr>
        </a:buClr>
        <a:buSzPct val="70000"/>
        <a:buFont typeface="Wingdings"/>
        <a:buChar char="n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2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5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tx1"/>
        </a:buClr>
        <a:buSzPct val="5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7772400" cy="1470025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6" y="3455925"/>
            <a:ext cx="6400800" cy="1752600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1026" name="Picture 2" descr="http://www.jdonohue.com/parks/photo/mediumSize/Badlands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43356" y="548680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b="1" dirty="0" smtClean="0"/>
              <a:t>Fyzická geografie</a:t>
            </a:r>
            <a:endParaRPr lang="cs-CZ" sz="60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2519772" y="1700808"/>
            <a:ext cx="4176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i="1" dirty="0" smtClean="0"/>
              <a:t>Podzim 2012</a:t>
            </a:r>
          </a:p>
          <a:p>
            <a:pPr algn="ctr"/>
            <a:r>
              <a:rPr lang="cs-CZ" b="1" dirty="0" smtClean="0"/>
              <a:t>Z0026/4 – čtvrtek 15 – 15.50, Z4</a:t>
            </a:r>
          </a:p>
          <a:p>
            <a:pPr algn="ctr"/>
            <a:r>
              <a:rPr lang="cs-CZ" b="1" dirty="0" smtClean="0"/>
              <a:t>Z0026/6 – čtvrtek 16 – 16.50, Z3</a:t>
            </a:r>
            <a:endParaRPr lang="cs-CZ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1" y="10629"/>
            <a:ext cx="3563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7030A0"/>
                </a:solidFill>
              </a:rPr>
              <a:t>Tvary vytvořené tekoucí vodou</a:t>
            </a:r>
            <a:endParaRPr lang="cs-CZ" sz="2000" b="1" dirty="0">
              <a:solidFill>
                <a:srgbClr val="7030A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524328" y="26395"/>
            <a:ext cx="13468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>
                <a:solidFill>
                  <a:srgbClr val="7030A0"/>
                </a:solidFill>
              </a:rPr>
              <a:t>8</a:t>
            </a:r>
            <a:r>
              <a:rPr lang="cs-CZ" sz="2000" b="1" dirty="0" smtClean="0">
                <a:solidFill>
                  <a:srgbClr val="7030A0"/>
                </a:solidFill>
              </a:rPr>
              <a:t>. </a:t>
            </a:r>
            <a:r>
              <a:rPr lang="cs-CZ" sz="2000" b="1" dirty="0" smtClean="0">
                <a:solidFill>
                  <a:srgbClr val="7030A0"/>
                </a:solidFill>
              </a:rPr>
              <a:t>11. 2012</a:t>
            </a:r>
            <a:endParaRPr lang="cs-CZ" sz="2000" b="1" dirty="0">
              <a:solidFill>
                <a:srgbClr val="7030A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541476" y="5652128"/>
            <a:ext cx="460851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chemeClr val="bg1"/>
                </a:solidFill>
              </a:rPr>
              <a:t>Mgr. Ondřej </a:t>
            </a:r>
            <a:r>
              <a:rPr lang="cs-CZ" sz="2400" b="1" dirty="0" err="1" smtClean="0">
                <a:solidFill>
                  <a:schemeClr val="bg1"/>
                </a:solidFill>
              </a:rPr>
              <a:t>Kinc</a:t>
            </a:r>
            <a:endParaRPr lang="cs-CZ" sz="2400" b="1" dirty="0" smtClean="0">
              <a:solidFill>
                <a:schemeClr val="bg1"/>
              </a:solidFill>
            </a:endParaRPr>
          </a:p>
          <a:p>
            <a:pPr algn="ctr"/>
            <a:endParaRPr lang="cs-CZ" sz="2400" b="1" dirty="0" smtClean="0">
              <a:solidFill>
                <a:schemeClr val="bg1"/>
              </a:solidFill>
            </a:endParaRPr>
          </a:p>
          <a:p>
            <a:pPr algn="ctr"/>
            <a:r>
              <a:rPr lang="cs-CZ" sz="2000" b="1" i="1" dirty="0" smtClean="0">
                <a:solidFill>
                  <a:schemeClr val="bg1"/>
                </a:solidFill>
              </a:rPr>
              <a:t>kinc@mail.muni.cz</a:t>
            </a:r>
            <a:endParaRPr lang="cs-CZ" sz="2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62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Transport sedimentů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lvl="0" indent="0" algn="just">
              <a:buNone/>
            </a:pPr>
            <a:r>
              <a:rPr lang="cs-CZ" dirty="0"/>
              <a:t>pevné látky unášené vodními toky se označují jako </a:t>
            </a:r>
            <a:r>
              <a:rPr lang="cs-CZ" i="1" dirty="0"/>
              <a:t>sedimentární břemeno</a:t>
            </a:r>
            <a:r>
              <a:rPr lang="cs-CZ" dirty="0"/>
              <a:t> a jsou transportovány ve třech podobách</a:t>
            </a:r>
            <a:r>
              <a:rPr lang="cs-CZ" dirty="0" smtClean="0"/>
              <a:t>:</a:t>
            </a:r>
          </a:p>
          <a:p>
            <a:pPr marL="0" lvl="0" indent="0" algn="just">
              <a:buNone/>
            </a:pPr>
            <a:endParaRPr lang="cs-CZ" dirty="0"/>
          </a:p>
          <a:p>
            <a:pPr lvl="0" algn="just"/>
            <a:r>
              <a:rPr lang="cs-CZ" dirty="0"/>
              <a:t>rozpuštěné látky</a:t>
            </a:r>
          </a:p>
          <a:p>
            <a:pPr lvl="0" algn="just"/>
            <a:r>
              <a:rPr lang="cs-CZ" dirty="0"/>
              <a:t>dnové sedimenty</a:t>
            </a:r>
          </a:p>
          <a:p>
            <a:pPr lvl="0" algn="just"/>
            <a:r>
              <a:rPr lang="cs-CZ" dirty="0"/>
              <a:t>suspendované sedimenty</a:t>
            </a:r>
          </a:p>
          <a:p>
            <a:pPr marL="0" lvl="0" indent="0" algn="just">
              <a:buNone/>
            </a:pPr>
            <a:endParaRPr lang="cs-CZ" dirty="0" smtClean="0"/>
          </a:p>
          <a:p>
            <a:pPr marL="0" lvl="0" indent="0" algn="just">
              <a:buNone/>
            </a:pPr>
            <a:r>
              <a:rPr lang="cs-CZ" dirty="0" smtClean="0"/>
              <a:t>způsoby </a:t>
            </a:r>
            <a:r>
              <a:rPr lang="cs-CZ" dirty="0"/>
              <a:t>transportu dnových sedimentů:</a:t>
            </a:r>
          </a:p>
          <a:p>
            <a:pPr lvl="0" algn="just"/>
            <a:r>
              <a:rPr lang="cs-CZ" dirty="0"/>
              <a:t>valení </a:t>
            </a:r>
          </a:p>
          <a:p>
            <a:pPr lvl="0" algn="just"/>
            <a:r>
              <a:rPr lang="cs-CZ" dirty="0"/>
              <a:t>posunování </a:t>
            </a:r>
          </a:p>
          <a:p>
            <a:pPr lvl="0" algn="just"/>
            <a:r>
              <a:rPr lang="cs-CZ" dirty="0" err="1"/>
              <a:t>saltace</a:t>
            </a:r>
            <a:r>
              <a:rPr lang="cs-CZ" dirty="0"/>
              <a:t> </a:t>
            </a:r>
            <a:endParaRPr lang="cs-CZ" dirty="0" smtClean="0"/>
          </a:p>
          <a:p>
            <a:pPr marL="0" lvl="0" indent="0" algn="just">
              <a:buNone/>
            </a:pPr>
            <a:endParaRPr lang="cs-CZ" i="1" dirty="0" smtClean="0"/>
          </a:p>
          <a:p>
            <a:pPr marL="0" lvl="0" indent="0" algn="just">
              <a:buNone/>
            </a:pPr>
            <a:r>
              <a:rPr lang="cs-CZ" b="1" dirty="0" smtClean="0">
                <a:solidFill>
                  <a:srgbClr val="FF0000"/>
                </a:solidFill>
              </a:rPr>
              <a:t>unášecí </a:t>
            </a:r>
            <a:r>
              <a:rPr lang="cs-CZ" b="1" dirty="0">
                <a:solidFill>
                  <a:srgbClr val="FF0000"/>
                </a:solidFill>
              </a:rPr>
              <a:t>schopnost </a:t>
            </a:r>
            <a:r>
              <a:rPr lang="cs-CZ" b="1" dirty="0" smtClean="0">
                <a:solidFill>
                  <a:srgbClr val="FF0000"/>
                </a:solidFill>
              </a:rPr>
              <a:t>toku ???</a:t>
            </a:r>
            <a:endParaRPr lang="cs-CZ" b="1" dirty="0">
              <a:solidFill>
                <a:srgbClr val="FF0000"/>
              </a:solidFill>
            </a:endParaRP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066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824" y="332656"/>
            <a:ext cx="6324600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http://media1.jex.cz/images/media1:4dba87eb54eff.jpg/Bez%20n%C3%A1zv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84984"/>
            <a:ext cx="7161128" cy="3237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36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Akumulační tvary - </a:t>
            </a:r>
            <a:r>
              <a:rPr lang="cs-CZ" dirty="0"/>
              <a:t>náplavový </a:t>
            </a:r>
            <a:r>
              <a:rPr lang="cs-CZ" dirty="0" smtClean="0"/>
              <a:t>kužel</a:t>
            </a:r>
            <a:endParaRPr lang="cs-CZ" dirty="0"/>
          </a:p>
        </p:txBody>
      </p:sp>
      <p:pic>
        <p:nvPicPr>
          <p:cNvPr id="12290" name="Picture 2" descr="Soubor:AlluvialFanLakeLouiseB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4056112" cy="3042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452" y="4554136"/>
            <a:ext cx="2664296" cy="215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 descr="Soubor:Alluvial fan 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977" y="2273310"/>
            <a:ext cx="4475989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46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Akumulační tvary - </a:t>
            </a:r>
            <a:r>
              <a:rPr lang="cs-CZ" dirty="0" smtClean="0"/>
              <a:t>delta</a:t>
            </a:r>
            <a:endParaRPr lang="cs-CZ" dirty="0"/>
          </a:p>
        </p:txBody>
      </p:sp>
      <p:pic>
        <p:nvPicPr>
          <p:cNvPr id="13314" name="Picture 2" descr="http://www.geog.uu.nl/fg/palaeogeography/pictures/delta_evolution/delt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09180"/>
            <a:ext cx="4122788" cy="263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im.glogster.com/media/4/17/93/43/179343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717" y="1212810"/>
            <a:ext cx="3034308" cy="303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upload.wikimedia.org/wikipedia/commons/f/fb/Lena_River_Delta_-_Landsat_20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032" y="4461469"/>
            <a:ext cx="2396531" cy="239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://www.quido.cz/priroda/obrazky/okavango_3_v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580" y="4173381"/>
            <a:ext cx="3986808" cy="267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2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 vodních toků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 algn="just"/>
            <a:r>
              <a:rPr lang="cs-CZ" dirty="0"/>
              <a:t>vodní toky prodělávají v průběhu svého vývoje postupné změny, kterými se přizpůsobují podmínkám (kontrolním proměnným) panujícím v jejich povodí – přizpůsobení průtoku a přísunu sedimentů </a:t>
            </a:r>
          </a:p>
          <a:p>
            <a:pPr lvl="0" algn="just"/>
            <a:r>
              <a:rPr lang="cs-CZ" dirty="0"/>
              <a:t>spád toku se v čase postupně mění tak, aby se řeka dostala do rovnovážného stavu, kdy je schopna transportovat všechny sedimenty pryč z povodí → dosažení </a:t>
            </a:r>
            <a:r>
              <a:rPr lang="cs-CZ" b="1" i="1" dirty="0"/>
              <a:t>profilu </a:t>
            </a:r>
            <a:r>
              <a:rPr lang="cs-CZ" b="1" i="1" dirty="0" smtClean="0"/>
              <a:t>rovnováhy</a:t>
            </a:r>
          </a:p>
          <a:p>
            <a:pPr algn="just"/>
            <a:r>
              <a:rPr lang="cs-CZ" dirty="0"/>
              <a:t>ŘEKA VE STAVU ROVNOVÁHY = stav </a:t>
            </a:r>
            <a:r>
              <a:rPr lang="cs-CZ" dirty="0" smtClean="0"/>
              <a:t>vzájemného přizpůsobení </a:t>
            </a:r>
            <a:r>
              <a:rPr lang="cs-CZ" dirty="0"/>
              <a:t>spádu, rychlosti proudění, hloubky, šířky </a:t>
            </a:r>
            <a:r>
              <a:rPr lang="cs-CZ" dirty="0" smtClean="0"/>
              <a:t>a drsnosti </a:t>
            </a:r>
            <a:r>
              <a:rPr lang="cs-CZ" dirty="0"/>
              <a:t>koryta, říčního vzoru a dalších charakteristik </a:t>
            </a:r>
            <a:r>
              <a:rPr lang="cs-CZ" dirty="0" smtClean="0"/>
              <a:t>tvaru </a:t>
            </a:r>
            <a:r>
              <a:rPr lang="pl-PL" dirty="0" smtClean="0"/>
              <a:t>koryta </a:t>
            </a:r>
            <a:r>
              <a:rPr lang="pl-PL" dirty="0"/>
              <a:t>tak, aby byl řeka měla dostatek </a:t>
            </a:r>
            <a:r>
              <a:rPr lang="pl-PL" b="1" dirty="0"/>
              <a:t>energie </a:t>
            </a:r>
            <a:r>
              <a:rPr lang="pl-PL" dirty="0"/>
              <a:t>pro </a:t>
            </a:r>
            <a:r>
              <a:rPr lang="pl-PL" b="1" dirty="0" smtClean="0"/>
              <a:t>transport </a:t>
            </a:r>
            <a:r>
              <a:rPr lang="cs-CZ" b="1" dirty="0" smtClean="0"/>
              <a:t>materiálu </a:t>
            </a:r>
            <a:r>
              <a:rPr lang="cs-CZ" dirty="0"/>
              <a:t>dodávaného do řeky z povodí; řeka neeroduje, </a:t>
            </a:r>
            <a:r>
              <a:rPr lang="cs-CZ" dirty="0" err="1" smtClean="0"/>
              <a:t>anineukládá</a:t>
            </a:r>
            <a:r>
              <a:rPr lang="cs-CZ" dirty="0"/>
              <a:t>.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75857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Počáteční stadium vývoje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2400" dirty="0"/>
              <a:t>vodopády, peřeje</a:t>
            </a:r>
          </a:p>
          <a:p>
            <a:pPr lvl="0"/>
            <a:r>
              <a:rPr lang="cs-CZ" sz="2400" dirty="0"/>
              <a:t>soutěsky, kaňony</a:t>
            </a:r>
          </a:p>
          <a:p>
            <a:endParaRPr lang="cs-CZ" dirty="0"/>
          </a:p>
        </p:txBody>
      </p:sp>
      <p:pic>
        <p:nvPicPr>
          <p:cNvPr id="6146" name="Picture 2" descr="http://www.chytrepleteni.cz/Anglie04/P61800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223" y="1196752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utulkaci4.wz.cz/m/vod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587249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monamie.cz/system/mainimages/4259.jpg?131853907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92082"/>
            <a:ext cx="4050481" cy="249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606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Profil rovnováhy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 algn="just"/>
            <a:r>
              <a:rPr lang="cs-CZ" dirty="0"/>
              <a:t>první známkou dosažení profilu rovnováhy je vznik </a:t>
            </a:r>
            <a:r>
              <a:rPr lang="cs-CZ" i="1" dirty="0"/>
              <a:t>údolní nivy</a:t>
            </a:r>
            <a:endParaRPr lang="cs-CZ" dirty="0"/>
          </a:p>
          <a:p>
            <a:pPr lvl="0" algn="just"/>
            <a:r>
              <a:rPr lang="cs-CZ" i="1" dirty="0"/>
              <a:t>údolní niva</a:t>
            </a:r>
            <a:r>
              <a:rPr lang="cs-CZ" dirty="0"/>
              <a:t> – široká plošina budovaná aluviálními sedimenty; vzniká rozšiřováním údolního dna bočnou erozí řeky, která začala meandrovat </a:t>
            </a:r>
          </a:p>
          <a:p>
            <a:pPr lvl="0" algn="just"/>
            <a:r>
              <a:rPr lang="cs-CZ" dirty="0" smtClean="0"/>
              <a:t>geometrie </a:t>
            </a:r>
            <a:r>
              <a:rPr lang="cs-CZ" dirty="0"/>
              <a:t>meandru: nárazový</a:t>
            </a:r>
            <a:r>
              <a:rPr lang="cs-CZ" i="1" dirty="0"/>
              <a:t> </a:t>
            </a:r>
            <a:r>
              <a:rPr lang="cs-CZ" b="1" i="1" dirty="0" smtClean="0">
                <a:solidFill>
                  <a:srgbClr val="FF0000"/>
                </a:solidFill>
              </a:rPr>
              <a:t>…………..</a:t>
            </a:r>
            <a:r>
              <a:rPr lang="cs-CZ" dirty="0" smtClean="0"/>
              <a:t> (</a:t>
            </a:r>
            <a:r>
              <a:rPr lang="cs-CZ" b="1" i="1" dirty="0">
                <a:solidFill>
                  <a:srgbClr val="FF0000"/>
                </a:solidFill>
              </a:rPr>
              <a:t>…………..</a:t>
            </a:r>
            <a:r>
              <a:rPr lang="cs-CZ" dirty="0" smtClean="0"/>
              <a:t>) </a:t>
            </a:r>
            <a:r>
              <a:rPr lang="cs-CZ" dirty="0"/>
              <a:t>břeh – probíhá na něm bočná eroze (břehová </a:t>
            </a:r>
            <a:r>
              <a:rPr lang="cs-CZ" dirty="0" err="1"/>
              <a:t>nátrž</a:t>
            </a:r>
            <a:r>
              <a:rPr lang="cs-CZ" dirty="0"/>
              <a:t>); nánosový </a:t>
            </a:r>
            <a:r>
              <a:rPr lang="cs-CZ" b="1" i="1" dirty="0" smtClean="0">
                <a:solidFill>
                  <a:srgbClr val="FF0000"/>
                </a:solidFill>
              </a:rPr>
              <a:t>…………..</a:t>
            </a:r>
            <a:r>
              <a:rPr lang="cs-CZ" dirty="0" smtClean="0"/>
              <a:t> (</a:t>
            </a:r>
            <a:r>
              <a:rPr lang="cs-CZ" b="1" i="1" dirty="0">
                <a:solidFill>
                  <a:srgbClr val="FF0000"/>
                </a:solidFill>
              </a:rPr>
              <a:t>…………..</a:t>
            </a:r>
            <a:r>
              <a:rPr lang="cs-CZ" dirty="0" smtClean="0"/>
              <a:t>) </a:t>
            </a:r>
            <a:r>
              <a:rPr lang="cs-CZ" dirty="0"/>
              <a:t>břeh – probíhá na něm akumulace (</a:t>
            </a:r>
            <a:r>
              <a:rPr lang="cs-CZ" dirty="0" err="1"/>
              <a:t>jesepní</a:t>
            </a:r>
            <a:r>
              <a:rPr lang="cs-CZ" dirty="0"/>
              <a:t> lavice) </a:t>
            </a:r>
          </a:p>
          <a:p>
            <a:pPr lvl="0" algn="just"/>
            <a:r>
              <a:rPr lang="cs-CZ" dirty="0" smtClean="0"/>
              <a:t>dosažení </a:t>
            </a:r>
            <a:r>
              <a:rPr lang="cs-CZ" dirty="0"/>
              <a:t>profilu rovnováhy trvá jednotky až desítky milionů let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5054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geologie.vsb.cz/geologie/kapitoly/8_EXOGENN%C3%8D_PROCESY/8_exo_geod_procesy_soubory/image0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0648"/>
            <a:ext cx="6387936" cy="343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919" y="3928564"/>
            <a:ext cx="3874971" cy="283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55263"/>
            <a:ext cx="4963227" cy="2985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21851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borovany-cb.cz/html/prezentace/priroda/niva_0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5138936" cy="344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galerie.gymjil.cz/zahradnik/litosfera/exogenni_vnejsi_krajinotvorne_procesy_soubory/volny_meand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701757"/>
            <a:ext cx="3400979" cy="2534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geologie.vsb.cz/geomorfologie/Prednasky/9_obrazky/9_12_meand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46704"/>
            <a:ext cx="4020968" cy="301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arnika.org/soubory/obrazky/biodiverzita/meand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97811"/>
            <a:ext cx="3722440" cy="279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5021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effectLst/>
              </a:rPr>
              <a:t>Vývoj reliéfu modelovaného říční erozí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26468"/>
            <a:ext cx="7560840" cy="1310444"/>
          </a:xfrm>
        </p:spPr>
        <p:txBody>
          <a:bodyPr>
            <a:noAutofit/>
          </a:bodyPr>
          <a:lstStyle/>
          <a:p>
            <a:pPr lvl="0" algn="just"/>
            <a:r>
              <a:rPr lang="cs-CZ" sz="2400" b="1" i="1" dirty="0">
                <a:solidFill>
                  <a:srgbClr val="FF0000"/>
                </a:solidFill>
              </a:rPr>
              <a:t>erozní báze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b="1" dirty="0" smtClean="0">
                <a:solidFill>
                  <a:srgbClr val="FF0000"/>
                </a:solidFill>
              </a:rPr>
              <a:t>??</a:t>
            </a:r>
            <a:endParaRPr lang="cs-CZ" sz="2400" b="1" dirty="0">
              <a:solidFill>
                <a:srgbClr val="FF0000"/>
              </a:solidFill>
            </a:endParaRPr>
          </a:p>
          <a:p>
            <a:pPr lvl="0" algn="just"/>
            <a:r>
              <a:rPr lang="cs-CZ" sz="2400" b="1" i="1" dirty="0">
                <a:solidFill>
                  <a:srgbClr val="FF0000"/>
                </a:solidFill>
              </a:rPr>
              <a:t>parovina</a:t>
            </a:r>
            <a:r>
              <a:rPr lang="cs-CZ" sz="2400" b="1" dirty="0">
                <a:solidFill>
                  <a:srgbClr val="FF0000"/>
                </a:solidFill>
              </a:rPr>
              <a:t> (</a:t>
            </a:r>
            <a:r>
              <a:rPr lang="cs-CZ" sz="2400" b="1" i="1" dirty="0" err="1">
                <a:solidFill>
                  <a:srgbClr val="FF0000"/>
                </a:solidFill>
              </a:rPr>
              <a:t>peneplain</a:t>
            </a:r>
            <a:r>
              <a:rPr lang="cs-CZ" sz="2400" b="1" i="1" dirty="0">
                <a:solidFill>
                  <a:srgbClr val="FF0000"/>
                </a:solidFill>
              </a:rPr>
              <a:t>, zarovnaný povrch</a:t>
            </a:r>
            <a:r>
              <a:rPr lang="cs-CZ" sz="2400" b="1" dirty="0">
                <a:solidFill>
                  <a:srgbClr val="FF0000"/>
                </a:solidFill>
              </a:rPr>
              <a:t>) </a:t>
            </a:r>
            <a:r>
              <a:rPr lang="cs-CZ" sz="2400" b="1" dirty="0" smtClean="0">
                <a:solidFill>
                  <a:srgbClr val="FF0000"/>
                </a:solidFill>
              </a:rPr>
              <a:t>??</a:t>
            </a:r>
            <a:endParaRPr lang="cs-CZ" sz="2400" b="1" dirty="0">
              <a:solidFill>
                <a:srgbClr val="FF0000"/>
              </a:solidFill>
            </a:endParaRPr>
          </a:p>
          <a:p>
            <a:pPr algn="just"/>
            <a:endParaRPr lang="cs-CZ" sz="2400" b="1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24944"/>
            <a:ext cx="5093517" cy="364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276871"/>
            <a:ext cx="2878807" cy="4555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51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Úvod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 algn="just"/>
            <a:r>
              <a:rPr lang="cs-CZ" dirty="0"/>
              <a:t>většina zemského povrchu byla během geomorfologického vývoje modelována činností </a:t>
            </a:r>
            <a:r>
              <a:rPr lang="cs-CZ" u="sng" dirty="0"/>
              <a:t>proudící vody</a:t>
            </a:r>
            <a:r>
              <a:rPr lang="cs-CZ" dirty="0"/>
              <a:t> </a:t>
            </a:r>
          </a:p>
          <a:p>
            <a:pPr lvl="0" algn="just"/>
            <a:r>
              <a:rPr lang="cs-CZ" dirty="0"/>
              <a:t>proudící voda je jeden ze čtyř způsobů jak můžou být zvětraliny erodovány, transportovány a nakonec uloženy – </a:t>
            </a:r>
            <a:r>
              <a:rPr lang="cs-CZ" b="1" dirty="0" smtClean="0">
                <a:solidFill>
                  <a:srgbClr val="FF0000"/>
                </a:solidFill>
              </a:rPr>
              <a:t>další 3???</a:t>
            </a:r>
            <a:endParaRPr lang="cs-CZ" b="1" dirty="0">
              <a:solidFill>
                <a:srgbClr val="FF0000"/>
              </a:solidFill>
            </a:endParaRPr>
          </a:p>
          <a:p>
            <a:pPr lvl="0" algn="just"/>
            <a:r>
              <a:rPr lang="cs-CZ" b="1" dirty="0" smtClean="0">
                <a:solidFill>
                  <a:srgbClr val="FF0000"/>
                </a:solidFill>
              </a:rPr>
              <a:t>Co by se stalo, kdyby nepůsobily endogenní procesy?</a:t>
            </a:r>
          </a:p>
          <a:p>
            <a:pPr lvl="0" algn="just"/>
            <a:r>
              <a:rPr lang="cs-CZ" i="1" dirty="0"/>
              <a:t>fluviální tvary = </a:t>
            </a:r>
            <a:r>
              <a:rPr lang="cs-CZ" b="1" i="1" dirty="0" smtClean="0">
                <a:solidFill>
                  <a:srgbClr val="FF0000"/>
                </a:solidFill>
              </a:rPr>
              <a:t>…………</a:t>
            </a:r>
          </a:p>
          <a:p>
            <a:pPr lvl="0" algn="just"/>
            <a:r>
              <a:rPr lang="cs-CZ" dirty="0" smtClean="0"/>
              <a:t>povrchový </a:t>
            </a:r>
            <a:r>
              <a:rPr lang="cs-CZ" dirty="0"/>
              <a:t>odtok má dvě podoby: a. </a:t>
            </a:r>
            <a:r>
              <a:rPr lang="cs-CZ" b="1" dirty="0" smtClean="0">
                <a:solidFill>
                  <a:srgbClr val="FF0000"/>
                </a:solidFill>
              </a:rPr>
              <a:t>……. </a:t>
            </a:r>
            <a:r>
              <a:rPr lang="cs-CZ" dirty="0"/>
              <a:t>odtok, b. </a:t>
            </a:r>
            <a:r>
              <a:rPr lang="cs-CZ" b="1" dirty="0" smtClean="0">
                <a:solidFill>
                  <a:srgbClr val="FF0000"/>
                </a:solidFill>
              </a:rPr>
              <a:t>…… </a:t>
            </a:r>
            <a:r>
              <a:rPr lang="cs-CZ" dirty="0"/>
              <a:t>odtok </a:t>
            </a:r>
          </a:p>
          <a:p>
            <a:pPr lvl="0" algn="just"/>
            <a:endParaRPr lang="cs-CZ" b="1" dirty="0">
              <a:solidFill>
                <a:srgbClr val="FF0000"/>
              </a:solidFill>
            </a:endParaRP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159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Agradace a říční terasy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 algn="just"/>
            <a:r>
              <a:rPr lang="cs-CZ" i="1" dirty="0"/>
              <a:t>agradace</a:t>
            </a:r>
            <a:r>
              <a:rPr lang="cs-CZ" dirty="0"/>
              <a:t> = </a:t>
            </a:r>
            <a:r>
              <a:rPr lang="cs-CZ" b="1" dirty="0" smtClean="0">
                <a:solidFill>
                  <a:srgbClr val="FF0000"/>
                </a:solidFill>
              </a:rPr>
              <a:t>………</a:t>
            </a:r>
            <a:endParaRPr lang="cs-CZ" b="1" dirty="0">
              <a:solidFill>
                <a:srgbClr val="FF0000"/>
              </a:solidFill>
            </a:endParaRPr>
          </a:p>
          <a:p>
            <a:pPr lvl="0" algn="just"/>
            <a:r>
              <a:rPr lang="cs-CZ" i="1" dirty="0"/>
              <a:t>divočící </a:t>
            </a:r>
            <a:r>
              <a:rPr lang="cs-CZ" i="1" dirty="0" smtClean="0"/>
              <a:t>toky (</a:t>
            </a:r>
            <a:r>
              <a:rPr lang="cs-CZ" i="1" dirty="0" err="1" smtClean="0"/>
              <a:t>braided</a:t>
            </a:r>
            <a:r>
              <a:rPr lang="cs-CZ" i="1" dirty="0" smtClean="0"/>
              <a:t> </a:t>
            </a:r>
            <a:r>
              <a:rPr lang="cs-CZ" i="1" dirty="0" err="1" smtClean="0"/>
              <a:t>river</a:t>
            </a:r>
            <a:r>
              <a:rPr lang="cs-CZ" i="1" dirty="0" smtClean="0"/>
              <a:t>) </a:t>
            </a:r>
            <a:r>
              <a:rPr lang="cs-CZ" dirty="0"/>
              <a:t>= </a:t>
            </a:r>
            <a:r>
              <a:rPr lang="cs-CZ" dirty="0" err="1"/>
              <a:t>agradující</a:t>
            </a:r>
            <a:r>
              <a:rPr lang="cs-CZ" dirty="0"/>
              <a:t> toky ve kterých se tvoří štěrkové lavice a jsou rozvětveny do ramen; koryto je široké a mělké</a:t>
            </a:r>
          </a:p>
          <a:p>
            <a:pPr lvl="0" algn="just"/>
            <a:r>
              <a:rPr lang="cs-CZ" dirty="0" smtClean="0"/>
              <a:t>divočící </a:t>
            </a:r>
            <a:r>
              <a:rPr lang="cs-CZ" dirty="0"/>
              <a:t>toky vznikaly na našem území v chladných obdobích pleistocénu, kdy vyšší intenzita fyzikálního zvětrávání vedla k zanesení údolních den mocnými polohami sedimentů</a:t>
            </a:r>
          </a:p>
          <a:p>
            <a:pPr lvl="0" algn="just"/>
            <a:r>
              <a:rPr lang="cs-CZ" i="1" dirty="0"/>
              <a:t>říční terasa</a:t>
            </a:r>
            <a:r>
              <a:rPr lang="cs-CZ" dirty="0"/>
              <a:t> = </a:t>
            </a:r>
            <a:r>
              <a:rPr lang="cs-CZ" b="1" dirty="0" smtClean="0">
                <a:solidFill>
                  <a:srgbClr val="FF0000"/>
                </a:solidFill>
              </a:rPr>
              <a:t>………..</a:t>
            </a:r>
            <a:endParaRPr lang="cs-CZ" b="1" dirty="0">
              <a:solidFill>
                <a:srgbClr val="FF0000"/>
              </a:solidFill>
            </a:endParaRPr>
          </a:p>
          <a:p>
            <a:pPr lvl="0" algn="just"/>
            <a:r>
              <a:rPr lang="cs-CZ" dirty="0"/>
              <a:t>etapovité zahlubování vede k vytvoření stupňoviny říčních teras na údolních </a:t>
            </a:r>
            <a:r>
              <a:rPr lang="cs-CZ" dirty="0" smtClean="0"/>
              <a:t>svazích</a:t>
            </a:r>
          </a:p>
          <a:p>
            <a:pPr lvl="0" algn="just"/>
            <a:r>
              <a:rPr lang="cs-CZ" b="1" dirty="0">
                <a:solidFill>
                  <a:srgbClr val="FF0000"/>
                </a:solidFill>
              </a:rPr>
              <a:t>vodní toky mají dvě podoby, podle toho do jakého materiálu je zahloubeno jejich koryto</a:t>
            </a:r>
            <a:r>
              <a:rPr lang="cs-CZ" b="1" dirty="0" smtClean="0">
                <a:solidFill>
                  <a:srgbClr val="FF0000"/>
                </a:solidFill>
              </a:rPr>
              <a:t>: ???</a:t>
            </a:r>
            <a:endParaRPr lang="cs-CZ" b="1" dirty="0">
              <a:solidFill>
                <a:srgbClr val="FF0000"/>
              </a:solidFill>
            </a:endParaRP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35695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File:Waimakariri01 gobeir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17" y="116632"/>
            <a:ext cx="4667672" cy="350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File:Toklat River - East Fork 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45" y="3735288"/>
            <a:ext cx="4163616" cy="312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File:White River 596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620688"/>
            <a:ext cx="381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5993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400" y="228494"/>
            <a:ext cx="2724150" cy="39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 descr="http://www.rade.ic.cz/1rocnik/EXP/obr/cv%20teras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706"/>
            <a:ext cx="3518963" cy="434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http://www.prazskestezky.cz/unet/obr/1_schem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5" y="4464310"/>
            <a:ext cx="3896703" cy="239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Picture 9" descr="http://www.vesmir.cz/files/image/id/1627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372" y="4368624"/>
            <a:ext cx="3490353" cy="239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4224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Fluviální procesy v aridních oblastech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lvl="0" indent="0" algn="just">
              <a:buNone/>
            </a:pPr>
            <a:r>
              <a:rPr lang="cs-CZ" u="sng" dirty="0"/>
              <a:t>specifika fluviálního reliéfu suchých oblastí:</a:t>
            </a:r>
          </a:p>
          <a:p>
            <a:pPr lvl="0" algn="just"/>
            <a:r>
              <a:rPr lang="cs-CZ" dirty="0"/>
              <a:t>chybí vegetační kryt → silná eroze</a:t>
            </a:r>
          </a:p>
          <a:p>
            <a:pPr lvl="0" algn="just"/>
            <a:r>
              <a:rPr lang="cs-CZ" dirty="0"/>
              <a:t>nepravidelné srážky → vodní toky protékány pouze </a:t>
            </a:r>
            <a:r>
              <a:rPr lang="cs-CZ" dirty="0" smtClean="0"/>
              <a:t>občasně</a:t>
            </a:r>
          </a:p>
          <a:p>
            <a:pPr lvl="0" algn="just"/>
            <a:endParaRPr lang="cs-CZ" dirty="0"/>
          </a:p>
          <a:p>
            <a:pPr lvl="0" algn="just"/>
            <a:r>
              <a:rPr lang="cs-CZ" dirty="0" smtClean="0"/>
              <a:t>rozdílný </a:t>
            </a:r>
            <a:r>
              <a:rPr lang="cs-CZ" dirty="0"/>
              <a:t>vztah povrchového odtoku a podzemní vody v humidních a aridních oblastech:</a:t>
            </a:r>
          </a:p>
          <a:p>
            <a:pPr algn="just"/>
            <a:r>
              <a:rPr lang="cs-CZ" dirty="0"/>
              <a:t>humidní oblasti – hladina podzemní vody je vysoko, podzemní voda napájí řeku v sušších obdobích</a:t>
            </a:r>
          </a:p>
          <a:p>
            <a:pPr algn="just"/>
            <a:r>
              <a:rPr lang="cs-CZ" dirty="0"/>
              <a:t>aridní oblasti – hladina podzemní vody je hluboko pod povrchem, řeky jsou protékány pouze občasně a rychle ztrácí vodu infiltrací a výparem</a:t>
            </a:r>
          </a:p>
          <a:p>
            <a:pPr algn="just"/>
            <a:r>
              <a:rPr lang="cs-CZ" dirty="0" smtClean="0"/>
              <a:t>v</a:t>
            </a:r>
            <a:r>
              <a:rPr lang="cs-CZ" dirty="0"/>
              <a:t> pouštních oblastech se často vyskytují divočící řeky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08539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Reliéf pohoří v pouštích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546848" cy="4525963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cs-CZ" i="1" dirty="0" err="1" smtClean="0"/>
              <a:t>playas</a:t>
            </a:r>
            <a:r>
              <a:rPr lang="cs-CZ" dirty="0" smtClean="0"/>
              <a:t> </a:t>
            </a:r>
            <a:r>
              <a:rPr lang="cs-CZ" dirty="0"/>
              <a:t>= pouštní pánve s plochým povrchem tvořeným solnými kůrami</a:t>
            </a:r>
          </a:p>
          <a:p>
            <a:pPr lvl="0"/>
            <a:r>
              <a:rPr lang="cs-CZ" i="1" dirty="0"/>
              <a:t>pediment </a:t>
            </a:r>
            <a:r>
              <a:rPr lang="cs-CZ" dirty="0"/>
              <a:t>= mírně ukloněný skalnatý povrch (úpatní zarovnaný povrch); vzniká rovnoběžným ústupem svahu</a:t>
            </a:r>
          </a:p>
          <a:p>
            <a:r>
              <a:rPr lang="cs-CZ" i="1" dirty="0" err="1"/>
              <a:t>bahada</a:t>
            </a:r>
            <a:r>
              <a:rPr lang="cs-CZ" i="1" dirty="0"/>
              <a:t> </a:t>
            </a:r>
            <a:r>
              <a:rPr lang="cs-CZ" dirty="0"/>
              <a:t>= mírně ukloněný povrch zahrnující aluviální kužely a přilehlý pediment </a:t>
            </a:r>
            <a:endParaRPr lang="cs-CZ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12776"/>
            <a:ext cx="3933938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13330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nap.edu/books/0309055423/xhtml/images/img00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123" y="260648"/>
            <a:ext cx="6096000" cy="332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482" y="3749090"/>
            <a:ext cx="5687641" cy="2777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7737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Eroze půdy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cs-CZ" dirty="0"/>
              <a:t>fluviální procesy začínají na svazích </a:t>
            </a:r>
            <a:r>
              <a:rPr lang="cs-CZ" i="1" dirty="0"/>
              <a:t>erozí půdy</a:t>
            </a:r>
            <a:r>
              <a:rPr lang="cs-CZ" dirty="0"/>
              <a:t> </a:t>
            </a:r>
          </a:p>
          <a:p>
            <a:pPr lvl="0"/>
            <a:r>
              <a:rPr lang="cs-CZ" i="1" dirty="0"/>
              <a:t>geologická eroze </a:t>
            </a:r>
            <a:r>
              <a:rPr lang="cs-CZ" dirty="0"/>
              <a:t>= </a:t>
            </a:r>
            <a:r>
              <a:rPr lang="cs-CZ" b="1" dirty="0" smtClean="0">
                <a:solidFill>
                  <a:srgbClr val="FF0000"/>
                </a:solidFill>
              </a:rPr>
              <a:t>………..</a:t>
            </a:r>
            <a:endParaRPr lang="cs-CZ" b="1" dirty="0">
              <a:solidFill>
                <a:srgbClr val="FF0000"/>
              </a:solidFill>
            </a:endParaRPr>
          </a:p>
          <a:p>
            <a:pPr lvl="0"/>
            <a:r>
              <a:rPr lang="cs-CZ" i="1" dirty="0"/>
              <a:t>eroze urychlená (akcelerovaná) </a:t>
            </a:r>
            <a:r>
              <a:rPr lang="cs-CZ" dirty="0"/>
              <a:t>= </a:t>
            </a:r>
            <a:r>
              <a:rPr lang="cs-CZ" b="1" dirty="0" smtClean="0">
                <a:solidFill>
                  <a:srgbClr val="FF0000"/>
                </a:solidFill>
              </a:rPr>
              <a:t>………… + příčiny</a:t>
            </a:r>
          </a:p>
          <a:p>
            <a:r>
              <a:rPr lang="cs-CZ" i="1" dirty="0" err="1"/>
              <a:t>pluviální</a:t>
            </a:r>
            <a:r>
              <a:rPr lang="cs-CZ" i="1" dirty="0"/>
              <a:t> eroze</a:t>
            </a:r>
            <a:r>
              <a:rPr lang="cs-CZ" dirty="0"/>
              <a:t> </a:t>
            </a:r>
            <a:r>
              <a:rPr lang="cs-CZ" dirty="0"/>
              <a:t>= </a:t>
            </a:r>
            <a:r>
              <a:rPr lang="cs-CZ" b="1" dirty="0" smtClean="0">
                <a:solidFill>
                  <a:srgbClr val="FF0000"/>
                </a:solidFill>
              </a:rPr>
              <a:t>………..</a:t>
            </a:r>
          </a:p>
          <a:p>
            <a:pPr marL="0" indent="0">
              <a:buNone/>
            </a:pPr>
            <a:r>
              <a:rPr lang="cs-CZ" u="sng" dirty="0" err="1"/>
              <a:t>pluviální</a:t>
            </a:r>
            <a:r>
              <a:rPr lang="cs-CZ" u="sng" dirty="0"/>
              <a:t> eroze má dva účinky:</a:t>
            </a:r>
          </a:p>
          <a:p>
            <a:pPr lvl="0"/>
            <a:r>
              <a:rPr lang="cs-CZ" dirty="0"/>
              <a:t>pomalé posunování částic půdy dolů po svahu</a:t>
            </a:r>
          </a:p>
          <a:p>
            <a:pPr lvl="0"/>
            <a:r>
              <a:rPr lang="cs-CZ" dirty="0"/>
              <a:t>rozrušování agregátové struktury půdy a uzavírání pórů → snížení infiltrační kapacity půdy </a:t>
            </a:r>
          </a:p>
          <a:p>
            <a:endParaRPr lang="cs-CZ" b="1" dirty="0">
              <a:solidFill>
                <a:srgbClr val="FF0000"/>
              </a:solidFill>
            </a:endParaRPr>
          </a:p>
          <a:p>
            <a:pPr lvl="0"/>
            <a:endParaRPr lang="cs-CZ" b="1" dirty="0">
              <a:solidFill>
                <a:srgbClr val="FF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608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http://eroze.sweb.cz/Eroze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7848872" cy="492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03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28448" y="116632"/>
            <a:ext cx="3376311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Formy eroze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310034"/>
            <a:ext cx="3888432" cy="4525963"/>
          </a:xfrm>
        </p:spPr>
        <p:txBody>
          <a:bodyPr>
            <a:normAutofit/>
          </a:bodyPr>
          <a:lstStyle/>
          <a:p>
            <a:pPr lvl="0" algn="just"/>
            <a:r>
              <a:rPr lang="cs-CZ" sz="2400" b="1" i="1" dirty="0"/>
              <a:t>plošný splach </a:t>
            </a:r>
            <a:r>
              <a:rPr lang="cs-CZ" sz="2400" dirty="0"/>
              <a:t>= eroze půdy v tenkých vrstvách působením plošného povrchového odtoku </a:t>
            </a:r>
          </a:p>
          <a:p>
            <a:pPr lvl="0" algn="just"/>
            <a:r>
              <a:rPr lang="cs-CZ" sz="2400" b="1" i="1" dirty="0" err="1"/>
              <a:t>stružková</a:t>
            </a:r>
            <a:r>
              <a:rPr lang="cs-CZ" sz="2400" b="1" i="1" dirty="0"/>
              <a:t> eroze</a:t>
            </a:r>
            <a:r>
              <a:rPr lang="cs-CZ" sz="2400" b="1" dirty="0"/>
              <a:t> </a:t>
            </a:r>
            <a:r>
              <a:rPr lang="cs-CZ" sz="2400" dirty="0"/>
              <a:t>= koncentrovaná, liniová podoba odtoku a eroze</a:t>
            </a:r>
          </a:p>
          <a:p>
            <a:pPr lvl="0" algn="just"/>
            <a:r>
              <a:rPr lang="cs-CZ" sz="2400" b="1" i="1" dirty="0"/>
              <a:t>strže</a:t>
            </a:r>
            <a:endParaRPr lang="cs-CZ" sz="2400" b="1" dirty="0"/>
          </a:p>
          <a:p>
            <a:pPr algn="just"/>
            <a:endParaRPr lang="cs-CZ" sz="2400" dirty="0"/>
          </a:p>
        </p:txBody>
      </p:sp>
      <p:pic>
        <p:nvPicPr>
          <p:cNvPr id="2050" name="Picture 2" descr="http://www.uake.cz/frvs1269/obr/temata_obrazky/2_tema/2obr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8640"/>
            <a:ext cx="4114800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upload.wikimedia.org/wikipedia/commons/thumb/e/ed/Eroze_u_Prerova_nad_Labem.jpg/220px-Eroze_u_Prerova_nad_Labe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789040"/>
            <a:ext cx="2095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vesmir.msu.cas.cz/madagaskar/images/eroze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189428"/>
            <a:ext cx="3947635" cy="264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23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effectLst/>
              </a:rPr>
              <a:t>Eroze půdy v semiaridních a aridních oblastech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algn="just"/>
            <a:r>
              <a:rPr lang="cs-CZ" dirty="0"/>
              <a:t>přirozená geologická eroze dosahuje v suchých oblastech vysokých hodnot </a:t>
            </a:r>
          </a:p>
          <a:p>
            <a:pPr marL="0" lvl="0" indent="0" algn="just">
              <a:buNone/>
            </a:pPr>
            <a:r>
              <a:rPr lang="cs-CZ" u="sng" dirty="0"/>
              <a:t>vysokou míru eroze podmiňuje:</a:t>
            </a:r>
          </a:p>
          <a:p>
            <a:pPr algn="just"/>
            <a:r>
              <a:rPr lang="cs-CZ" dirty="0" smtClean="0"/>
              <a:t>řídká </a:t>
            </a:r>
            <a:r>
              <a:rPr lang="cs-CZ" dirty="0"/>
              <a:t>vegetace nedostatečně chránící povrch půdy</a:t>
            </a:r>
          </a:p>
          <a:p>
            <a:pPr algn="just"/>
            <a:r>
              <a:rPr lang="cs-CZ" dirty="0" smtClean="0"/>
              <a:t>srážky </a:t>
            </a:r>
            <a:r>
              <a:rPr lang="cs-CZ" dirty="0"/>
              <a:t>přicházející často v podobě prudkých přívalových dešťů </a:t>
            </a:r>
          </a:p>
          <a:p>
            <a:pPr lvl="0" algn="just"/>
            <a:r>
              <a:rPr lang="cs-CZ" b="1" dirty="0" err="1"/>
              <a:t>badlands</a:t>
            </a:r>
            <a:r>
              <a:rPr lang="cs-CZ" i="1" dirty="0"/>
              <a:t> </a:t>
            </a:r>
            <a:r>
              <a:rPr lang="cs-CZ" dirty="0"/>
              <a:t>= povrchy bez vegetace, na jílovitých substrátech, silně rozčleněné </a:t>
            </a:r>
            <a:r>
              <a:rPr lang="cs-CZ" dirty="0" err="1"/>
              <a:t>stržovou</a:t>
            </a:r>
            <a:r>
              <a:rPr lang="cs-CZ" dirty="0"/>
              <a:t> erozí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142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files.maravilhas-naturais.webnode.pt/200000116-09cba0ac75/BadlandsNationalPark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41" y="90872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destination360.com/north-america/us/south-dakota/images/s/badlands-national-par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25" y="3658021"/>
            <a:ext cx="3952875" cy="316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upload.wikimedia.org/wikipedia/commons/thumb/3/31/Chinle_Badlands.jpg/250px-Chinle_Badland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480" y="748589"/>
            <a:ext cx="3601992" cy="243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51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Říční eroze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cs-CZ" dirty="0"/>
              <a:t>proudící voda v korytě řeky působí na dno a břehy dvěma způsoby: </a:t>
            </a:r>
          </a:p>
          <a:p>
            <a:pPr lvl="0"/>
            <a:r>
              <a:rPr lang="cs-CZ" dirty="0"/>
              <a:t>proudění vody vyvolává smykové napětí, které strhává částice ze dna a břehů</a:t>
            </a:r>
          </a:p>
          <a:p>
            <a:pPr lvl="0"/>
            <a:r>
              <a:rPr lang="cs-CZ" dirty="0"/>
              <a:t>částice které voda unáší naráží do dna a břehů a uvolňují další částice</a:t>
            </a:r>
          </a:p>
          <a:p>
            <a:pPr lvl="0"/>
            <a:r>
              <a:rPr lang="cs-CZ" i="1" dirty="0"/>
              <a:t>řícení břehů</a:t>
            </a:r>
            <a:r>
              <a:rPr lang="cs-CZ" dirty="0"/>
              <a:t> – dochází k němu v důsledku </a:t>
            </a:r>
            <a:r>
              <a:rPr lang="cs-CZ" u="sng" dirty="0" smtClean="0"/>
              <a:t>boční eroze (</a:t>
            </a:r>
            <a:r>
              <a:rPr lang="cs-CZ" b="1" u="sng" dirty="0" smtClean="0"/>
              <a:t>LATERÁLNÍ</a:t>
            </a:r>
            <a:r>
              <a:rPr lang="cs-CZ" u="sng" dirty="0" smtClean="0"/>
              <a:t>)</a:t>
            </a:r>
            <a:r>
              <a:rPr lang="cs-CZ" dirty="0" smtClean="0"/>
              <a:t>, </a:t>
            </a:r>
            <a:r>
              <a:rPr lang="cs-CZ" dirty="0"/>
              <a:t>významný zdroj sedimentů pro vodní tok </a:t>
            </a:r>
          </a:p>
          <a:p>
            <a:pPr lvl="0"/>
            <a:r>
              <a:rPr lang="cs-CZ" b="1" i="1" dirty="0"/>
              <a:t>abraze</a:t>
            </a:r>
            <a:r>
              <a:rPr lang="cs-CZ" b="1" dirty="0"/>
              <a:t> </a:t>
            </a:r>
            <a:r>
              <a:rPr lang="cs-CZ" b="1" i="1" dirty="0"/>
              <a:t>(obrušování)</a:t>
            </a:r>
            <a:r>
              <a:rPr lang="cs-CZ" b="1" dirty="0"/>
              <a:t> </a:t>
            </a:r>
            <a:r>
              <a:rPr lang="cs-CZ" dirty="0"/>
              <a:t>- dochází k ní při pohybu sedimentu po dně, kdy unášené částice na sebe navzájem narážejí, tříští se a obrušují; abrazí se unášené úlomky zaoblují a vznikají </a:t>
            </a:r>
            <a:r>
              <a:rPr lang="cs-CZ" i="1" dirty="0"/>
              <a:t>valouny</a:t>
            </a:r>
            <a:endParaRPr lang="cs-CZ" dirty="0"/>
          </a:p>
          <a:p>
            <a:pPr lvl="0"/>
            <a:r>
              <a:rPr lang="cs-CZ" b="1" i="1" dirty="0"/>
              <a:t>obří hrnce </a:t>
            </a:r>
            <a:r>
              <a:rPr lang="cs-CZ" i="1" dirty="0"/>
              <a:t>=</a:t>
            </a:r>
            <a:r>
              <a:rPr lang="cs-CZ" dirty="0"/>
              <a:t> výsledek </a:t>
            </a:r>
            <a:r>
              <a:rPr lang="cs-CZ" dirty="0" smtClean="0"/>
              <a:t>abraze (</a:t>
            </a:r>
            <a:r>
              <a:rPr lang="cs-CZ" b="1" dirty="0" smtClean="0"/>
              <a:t>EVORZE</a:t>
            </a:r>
            <a:r>
              <a:rPr lang="cs-CZ" dirty="0" smtClean="0"/>
              <a:t>); </a:t>
            </a:r>
            <a:r>
              <a:rPr lang="cs-CZ" dirty="0"/>
              <a:t>kruhové nebo elipsovité prohlubně ve skalním dně nebo na povrchu skalních bloků ležících v korytě </a:t>
            </a:r>
          </a:p>
          <a:p>
            <a:pPr lvl="0"/>
            <a:r>
              <a:rPr lang="cs-CZ" b="1" i="1" dirty="0" smtClean="0"/>
              <a:t>koroze</a:t>
            </a:r>
            <a:r>
              <a:rPr lang="cs-CZ" i="1" dirty="0" smtClean="0"/>
              <a:t> </a:t>
            </a:r>
            <a:r>
              <a:rPr lang="cs-CZ" dirty="0"/>
              <a:t>= chemická eroze v korytě vodního toku; koroze působí nejsnáze v lehce rozpustných horninách, zejména vápencích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595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ages01.olx.cz/ui/2/73/48/17626548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39" y="209130"/>
            <a:ext cx="4497169" cy="337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hotelstachov.cz/foto/obri_hrnc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9130"/>
            <a:ext cx="4471468" cy="335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hotelstachov.cz/foto/obri_hrnce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39" y="3583805"/>
            <a:ext cx="4365593" cy="327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aldebaran.cz/actions/2001_africa/gallery/blyde/blyde_11_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92934"/>
            <a:ext cx="4398639" cy="329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82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YamatoPainting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Yamato Painti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Yamato Painting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100000"/>
              </a:schemeClr>
            </a:gs>
            <a:gs pos="100000">
              <a:schemeClr val="phClr">
                <a:tint val="100000"/>
                <a:shade val="20000"/>
              </a:schemeClr>
            </a:gs>
          </a:gsLst>
          <a:lin ang="5400000" scaled="1"/>
        </a:gradFill>
        <a:blipFill>
          <a:blip xmlns:r="http://schemas.openxmlformats.org/officeDocument/2006/relationships" r:embed="rId1">
            <a:duotone>
              <a:srgbClr val="000000"/>
              <a:schemeClr val="phClr">
                <a:tint val="100000"/>
              </a:schemeClr>
            </a:duotone>
          </a:blip>
          <a:tile tx="0" ty="0" sx="35000" sy="35000" flip="none" algn="tl"/>
        </a:blipFill>
      </a:fillStyleLst>
      <a:lnStyleLst>
        <a:ln w="9525" cap="flat" cmpd="sng" algn="ctr">
          <a:solidFill>
            <a:schemeClr val="phClr">
              <a:alpha val="60000"/>
            </a:schemeClr>
          </a:solidFill>
          <a:prstDash val="solid"/>
        </a:ln>
        <a:ln w="19525" cap="flat" cmpd="sng" algn="ctr">
          <a:solidFill>
            <a:schemeClr val="phClr">
              <a:alpha val="90000"/>
            </a:schemeClr>
          </a:solidFill>
          <a:prstDash val="solid"/>
        </a:ln>
        <a:ln w="38100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  <a:bevelB w="304800" h="4445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glow rad="51600">
              <a:schemeClr val="phClr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>
            <a:shade val="90000"/>
          </a:schemeClr>
        </a:solidFill>
        <a:blipFill>
          <a:blip xmlns:r="http://schemas.openxmlformats.org/officeDocument/2006/relationships" r:embed="rId2">
            <a:duotone>
              <a:schemeClr val="phClr">
                <a:tint val="100000"/>
                <a:shade val="5000"/>
              </a:schemeClr>
              <a:schemeClr val="phClr">
                <a:shade val="100000"/>
              </a:schemeClr>
            </a:duotone>
          </a:blip>
          <a:tile tx="0" ty="0" sx="120000" sy="120000" flip="xy" algn="t"/>
        </a:blipFill>
        <a:blipFill rotWithShape="0">
          <a:blip xmlns:r="http://schemas.openxmlformats.org/officeDocument/2006/relationships" r:embed="rId3">
            <a:duotone>
              <a:schemeClr val="phClr">
                <a:tint val="100000"/>
                <a:shade val="5000"/>
              </a:schemeClr>
              <a:schemeClr val="phClr">
                <a:shade val="100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 japonského obrazu</Template>
  <TotalTime>805</TotalTime>
  <Words>395</Words>
  <Application>Microsoft Office PowerPoint</Application>
  <PresentationFormat>Předvádění na obrazovce (4:3)</PresentationFormat>
  <Paragraphs>92</Paragraphs>
  <Slides>25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YamatoPainting</vt:lpstr>
      <vt:lpstr>Prezentace aplikace PowerPoint</vt:lpstr>
      <vt:lpstr>Úvod</vt:lpstr>
      <vt:lpstr>Eroze půdy</vt:lpstr>
      <vt:lpstr>Prezentace aplikace PowerPoint</vt:lpstr>
      <vt:lpstr>Formy eroze</vt:lpstr>
      <vt:lpstr>Eroze půdy v semiaridních a aridních oblastech</vt:lpstr>
      <vt:lpstr>Prezentace aplikace PowerPoint</vt:lpstr>
      <vt:lpstr>Říční eroze</vt:lpstr>
      <vt:lpstr>Prezentace aplikace PowerPoint</vt:lpstr>
      <vt:lpstr>Transport sedimentů</vt:lpstr>
      <vt:lpstr>Prezentace aplikace PowerPoint</vt:lpstr>
      <vt:lpstr>Akumulační tvary - náplavový kužel</vt:lpstr>
      <vt:lpstr>Akumulační tvary - delta</vt:lpstr>
      <vt:lpstr>Vývoj vodních toků</vt:lpstr>
      <vt:lpstr>Počáteční stadium vývoje</vt:lpstr>
      <vt:lpstr>Profil rovnováhy</vt:lpstr>
      <vt:lpstr>Prezentace aplikace PowerPoint</vt:lpstr>
      <vt:lpstr>Prezentace aplikace PowerPoint</vt:lpstr>
      <vt:lpstr>Vývoj reliéfu modelovaného říční erozí</vt:lpstr>
      <vt:lpstr>Agradace a říční terasy</vt:lpstr>
      <vt:lpstr>Prezentace aplikace PowerPoint</vt:lpstr>
      <vt:lpstr>Prezentace aplikace PowerPoint</vt:lpstr>
      <vt:lpstr>Fluviální procesy v aridních oblastech</vt:lpstr>
      <vt:lpstr>Reliéf pohoří v pouštích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Onda</dc:creator>
  <cp:lastModifiedBy>Onda</cp:lastModifiedBy>
  <cp:revision>45</cp:revision>
  <dcterms:created xsi:type="dcterms:W3CDTF">2012-09-26T13:08:33Z</dcterms:created>
  <dcterms:modified xsi:type="dcterms:W3CDTF">2012-11-03T21:30:49Z</dcterms:modified>
</cp:coreProperties>
</file>