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FF"/>
  </p:clrMru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Styl s motivem 1 – zvýraznění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E85C2-4615-49C6-9B98-3FE51A28E1F1}" type="datetimeFigureOut">
              <a:rPr lang="cs-CZ" smtClean="0"/>
              <a:pPr/>
              <a:t>31.10.2012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AC7CD-952B-43F7-AA8F-7C2EF11A999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E85C2-4615-49C6-9B98-3FE51A28E1F1}" type="datetimeFigureOut">
              <a:rPr lang="cs-CZ" smtClean="0"/>
              <a:pPr/>
              <a:t>31.10.2012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AC7CD-952B-43F7-AA8F-7C2EF11A999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E85C2-4615-49C6-9B98-3FE51A28E1F1}" type="datetimeFigureOut">
              <a:rPr lang="cs-CZ" smtClean="0"/>
              <a:pPr/>
              <a:t>31.10.2012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AC7CD-952B-43F7-AA8F-7C2EF11A999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E85C2-4615-49C6-9B98-3FE51A28E1F1}" type="datetimeFigureOut">
              <a:rPr lang="cs-CZ" smtClean="0"/>
              <a:pPr/>
              <a:t>31.10.2012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AC7CD-952B-43F7-AA8F-7C2EF11A999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E85C2-4615-49C6-9B98-3FE51A28E1F1}" type="datetimeFigureOut">
              <a:rPr lang="cs-CZ" smtClean="0"/>
              <a:pPr/>
              <a:t>31.10.2012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AC7CD-952B-43F7-AA8F-7C2EF11A999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E85C2-4615-49C6-9B98-3FE51A28E1F1}" type="datetimeFigureOut">
              <a:rPr lang="cs-CZ" smtClean="0"/>
              <a:pPr/>
              <a:t>31.10.2012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AC7CD-952B-43F7-AA8F-7C2EF11A999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E85C2-4615-49C6-9B98-3FE51A28E1F1}" type="datetimeFigureOut">
              <a:rPr lang="cs-CZ" smtClean="0"/>
              <a:pPr/>
              <a:t>31.10.2012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AC7CD-952B-43F7-AA8F-7C2EF11A999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E85C2-4615-49C6-9B98-3FE51A28E1F1}" type="datetimeFigureOut">
              <a:rPr lang="cs-CZ" smtClean="0"/>
              <a:pPr/>
              <a:t>31.10.2012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AC7CD-952B-43F7-AA8F-7C2EF11A999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E85C2-4615-49C6-9B98-3FE51A28E1F1}" type="datetimeFigureOut">
              <a:rPr lang="cs-CZ" smtClean="0"/>
              <a:pPr/>
              <a:t>31.10.2012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AC7CD-952B-43F7-AA8F-7C2EF11A999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E85C2-4615-49C6-9B98-3FE51A28E1F1}" type="datetimeFigureOut">
              <a:rPr lang="cs-CZ" smtClean="0"/>
              <a:pPr/>
              <a:t>31.10.2012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AC7CD-952B-43F7-AA8F-7C2EF11A999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E85C2-4615-49C6-9B98-3FE51A28E1F1}" type="datetimeFigureOut">
              <a:rPr lang="cs-CZ" smtClean="0"/>
              <a:pPr/>
              <a:t>31.10.2012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AC7CD-952B-43F7-AA8F-7C2EF11A999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5E85C2-4615-49C6-9B98-3FE51A28E1F1}" type="datetimeFigureOut">
              <a:rPr lang="cs-CZ" smtClean="0"/>
              <a:pPr/>
              <a:t>31.10.2012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0AC7CD-952B-43F7-AA8F-7C2EF11A999A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mdc.mo.gov/landwater-care/stream-and-watershed-management/missouri-watersheds/grand-river/geology-and-geomorpho" TargetMode="External"/><Relationship Id="rId2" Type="http://schemas.openxmlformats.org/officeDocument/2006/relationships/hyperlink" Target="http://water.weather.gov/ahps2/hydrograph.php?wfo=eax&amp;gage=brnm7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3000" r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0"/>
            <a:ext cx="7772400" cy="1470025"/>
          </a:xfrm>
        </p:spPr>
        <p:txBody>
          <a:bodyPr>
            <a:normAutofit/>
          </a:bodyPr>
          <a:lstStyle/>
          <a:p>
            <a:r>
              <a:rPr lang="cs-CZ" sz="6000" b="1" dirty="0" smtClean="0"/>
              <a:t>GRAND RIVER</a:t>
            </a:r>
            <a:endParaRPr lang="cs-CZ" sz="6000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940152" y="6165304"/>
            <a:ext cx="2984376" cy="481608"/>
          </a:xfrm>
        </p:spPr>
        <p:txBody>
          <a:bodyPr>
            <a:normAutofit/>
          </a:bodyPr>
          <a:lstStyle/>
          <a:p>
            <a:r>
              <a:rPr lang="cs-CZ" sz="2000" dirty="0" smtClean="0"/>
              <a:t>Veronika </a:t>
            </a:r>
            <a:r>
              <a:rPr lang="cs-CZ" sz="2000" dirty="0" err="1" smtClean="0"/>
              <a:t>Kůsová</a:t>
            </a:r>
            <a:endParaRPr lang="cs-CZ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4283968" cy="850106"/>
          </a:xfrm>
        </p:spPr>
        <p:txBody>
          <a:bodyPr>
            <a:normAutofit/>
          </a:bodyPr>
          <a:lstStyle/>
          <a:p>
            <a:r>
              <a:rPr lang="cs-CZ" sz="3200" b="1" dirty="0" smtClean="0"/>
              <a:t>Základní informace:</a:t>
            </a:r>
            <a:endParaRPr lang="cs-CZ" sz="3200" b="1" dirty="0"/>
          </a:p>
        </p:txBody>
      </p:sp>
      <p:pic>
        <p:nvPicPr>
          <p:cNvPr id="7" name="Zástupný symbol pro obsah 6" descr="Bez názvu 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27199" y="188640"/>
            <a:ext cx="4516801" cy="4525963"/>
          </a:xfrm>
        </p:spPr>
      </p:pic>
      <p:sp>
        <p:nvSpPr>
          <p:cNvPr id="8" name="TextovéPole 7"/>
          <p:cNvSpPr txBox="1"/>
          <p:nvPr/>
        </p:nvSpPr>
        <p:spPr>
          <a:xfrm>
            <a:off x="179512" y="1268760"/>
            <a:ext cx="446449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2800" dirty="0"/>
              <a:t> </a:t>
            </a:r>
            <a:r>
              <a:rPr lang="cs-CZ" sz="2800" dirty="0" smtClean="0"/>
              <a:t>  většina toku Missouri, USA</a:t>
            </a:r>
          </a:p>
          <a:p>
            <a:pPr>
              <a:buFont typeface="Arial" pitchFamily="34" charset="0"/>
              <a:buChar char="•"/>
            </a:pPr>
            <a:r>
              <a:rPr lang="cs-CZ" sz="2800" dirty="0"/>
              <a:t> </a:t>
            </a:r>
            <a:r>
              <a:rPr lang="cs-CZ" sz="2800" dirty="0" smtClean="0"/>
              <a:t>  pramen- stát Iowa, </a:t>
            </a:r>
            <a:r>
              <a:rPr lang="cs-CZ" sz="2800" dirty="0" err="1" smtClean="0"/>
              <a:t>Creston</a:t>
            </a:r>
            <a:endParaRPr lang="cs-CZ" sz="2800" dirty="0" smtClean="0"/>
          </a:p>
          <a:p>
            <a:pPr>
              <a:buFont typeface="Arial" pitchFamily="34" charset="0"/>
              <a:buChar char="•"/>
            </a:pPr>
            <a:r>
              <a:rPr lang="cs-CZ" sz="2800" dirty="0" smtClean="0"/>
              <a:t>   ústí do Missouri u města </a:t>
            </a:r>
            <a:r>
              <a:rPr lang="cs-CZ" sz="2800" dirty="0" err="1" smtClean="0"/>
              <a:t>Brunswick</a:t>
            </a:r>
            <a:endParaRPr lang="cs-CZ" sz="2800" dirty="0" smtClean="0"/>
          </a:p>
          <a:p>
            <a:pPr>
              <a:buFont typeface="Arial" pitchFamily="34" charset="0"/>
              <a:buChar char="•"/>
            </a:pPr>
            <a:r>
              <a:rPr lang="cs-CZ" sz="2800" dirty="0"/>
              <a:t> </a:t>
            </a:r>
            <a:r>
              <a:rPr lang="cs-CZ" sz="2800" dirty="0" smtClean="0"/>
              <a:t>  364 km</a:t>
            </a:r>
          </a:p>
          <a:p>
            <a:pPr>
              <a:buFont typeface="Arial" pitchFamily="34" charset="0"/>
              <a:buChar char="•"/>
            </a:pPr>
            <a:r>
              <a:rPr lang="cs-CZ" sz="2800" dirty="0" smtClean="0"/>
              <a:t>   povodí- 20 tis. km</a:t>
            </a:r>
            <a:r>
              <a:rPr lang="cs-CZ" sz="2800" baseline="30000" dirty="0" smtClean="0"/>
              <a:t>2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251520" y="4293096"/>
            <a:ext cx="7411644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/>
              <a:t>  </a:t>
            </a:r>
          </a:p>
          <a:p>
            <a:pPr>
              <a:buFont typeface="Arial" pitchFamily="34" charset="0"/>
              <a:buChar char="•"/>
            </a:pPr>
            <a:r>
              <a:rPr lang="cs-CZ" sz="2800" dirty="0" smtClean="0"/>
              <a:t>   průměrný průtok u města </a:t>
            </a:r>
            <a:r>
              <a:rPr lang="cs-CZ" sz="2800" dirty="0" err="1" smtClean="0"/>
              <a:t>Sumner</a:t>
            </a:r>
            <a:r>
              <a:rPr lang="cs-CZ" sz="2800" dirty="0" smtClean="0"/>
              <a:t> – 111 </a:t>
            </a:r>
            <a:r>
              <a:rPr lang="cs-CZ" sz="2800" dirty="0"/>
              <a:t> </a:t>
            </a:r>
            <a:r>
              <a:rPr lang="cs-CZ" sz="2800" dirty="0" smtClean="0"/>
              <a:t>m</a:t>
            </a:r>
            <a:r>
              <a:rPr lang="cs-CZ" sz="2800" baseline="30000" dirty="0" smtClean="0"/>
              <a:t>3</a:t>
            </a:r>
            <a:r>
              <a:rPr lang="cs-CZ" sz="2800" dirty="0"/>
              <a:t> / </a:t>
            </a:r>
            <a:r>
              <a:rPr lang="cs-CZ" sz="2800" dirty="0" smtClean="0"/>
              <a:t>s</a:t>
            </a:r>
          </a:p>
          <a:p>
            <a:pPr>
              <a:buFont typeface="Arial" pitchFamily="34" charset="0"/>
              <a:buChar char="•"/>
            </a:pPr>
            <a:r>
              <a:rPr lang="cs-CZ" sz="2800" dirty="0" smtClean="0"/>
              <a:t>   šířka koryta – 120 m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/>
          </a:bodyPr>
          <a:lstStyle/>
          <a:p>
            <a:r>
              <a:rPr lang="cs-CZ" sz="2800" dirty="0" smtClean="0"/>
              <a:t>nejvíce srážek- duben, květen, červen- 365 mm</a:t>
            </a:r>
          </a:p>
          <a:p>
            <a:r>
              <a:rPr lang="cs-CZ" sz="2800" dirty="0" smtClean="0"/>
              <a:t>nejméně- prosinec, leden, únor- 127 mm</a:t>
            </a:r>
          </a:p>
          <a:p>
            <a:endParaRPr lang="cs-CZ" sz="2800" dirty="0"/>
          </a:p>
          <a:p>
            <a:r>
              <a:rPr lang="cs-CZ" sz="2800" dirty="0" smtClean="0"/>
              <a:t>největší povodňové stavy- </a:t>
            </a:r>
            <a:r>
              <a:rPr lang="cs-CZ" sz="2800" b="1" dirty="0" smtClean="0"/>
              <a:t>červen 1947</a:t>
            </a:r>
          </a:p>
          <a:p>
            <a:pPr>
              <a:buNone/>
            </a:pPr>
            <a:r>
              <a:rPr lang="cs-CZ" sz="2800" dirty="0" smtClean="0"/>
              <a:t>             maximální okamžitý průtok- 5 100 m</a:t>
            </a:r>
            <a:r>
              <a:rPr lang="cs-CZ" sz="2800" baseline="30000" dirty="0" smtClean="0"/>
              <a:t>3</a:t>
            </a:r>
            <a:r>
              <a:rPr lang="cs-CZ" sz="2800" dirty="0" smtClean="0"/>
              <a:t> / s</a:t>
            </a:r>
          </a:p>
          <a:p>
            <a:pPr>
              <a:buNone/>
            </a:pPr>
            <a:r>
              <a:rPr lang="cs-CZ" sz="2800" dirty="0"/>
              <a:t> </a:t>
            </a:r>
            <a:r>
              <a:rPr lang="cs-CZ" sz="2800" dirty="0" smtClean="0"/>
              <a:t>      - </a:t>
            </a:r>
            <a:r>
              <a:rPr lang="cs-CZ" sz="2800" b="1" dirty="0" smtClean="0"/>
              <a:t>1993</a:t>
            </a:r>
          </a:p>
          <a:p>
            <a:pPr>
              <a:buNone/>
            </a:pPr>
            <a:r>
              <a:rPr lang="cs-CZ" sz="2800" dirty="0"/>
              <a:t> </a:t>
            </a:r>
            <a:r>
              <a:rPr lang="cs-CZ" sz="2800" dirty="0" smtClean="0"/>
              <a:t>             4 200 m</a:t>
            </a:r>
            <a:r>
              <a:rPr lang="cs-CZ" sz="2800" baseline="30000" dirty="0" smtClean="0"/>
              <a:t>3</a:t>
            </a:r>
            <a:r>
              <a:rPr lang="cs-CZ" sz="2800" dirty="0" smtClean="0"/>
              <a:t> / s</a:t>
            </a:r>
          </a:p>
          <a:p>
            <a:pPr>
              <a:buNone/>
            </a:pPr>
            <a:endParaRPr lang="cs-CZ" sz="2800" b="1" dirty="0"/>
          </a:p>
        </p:txBody>
      </p:sp>
      <p:pic>
        <p:nvPicPr>
          <p:cNvPr id="1026" name="Picture 2" descr="http://www.crh.noaa.gov/images/eax/MayFlood/grand/IMG_09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2924944"/>
            <a:ext cx="4811688" cy="3608766"/>
          </a:xfrm>
          <a:prstGeom prst="rect">
            <a:avLst/>
          </a:prstGeom>
          <a:noFill/>
        </p:spPr>
      </p:pic>
      <p:sp>
        <p:nvSpPr>
          <p:cNvPr id="7" name="Šipka doprava 6"/>
          <p:cNvSpPr/>
          <p:nvPr/>
        </p:nvSpPr>
        <p:spPr>
          <a:xfrm>
            <a:off x="1043608" y="2492896"/>
            <a:ext cx="50405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Šipka doprava 7"/>
          <p:cNvSpPr/>
          <p:nvPr/>
        </p:nvSpPr>
        <p:spPr>
          <a:xfrm>
            <a:off x="1043608" y="3429000"/>
            <a:ext cx="50405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6300192" cy="634082"/>
          </a:xfrm>
        </p:spPr>
        <p:txBody>
          <a:bodyPr>
            <a:normAutofit/>
          </a:bodyPr>
          <a:lstStyle/>
          <a:p>
            <a:r>
              <a:rPr lang="cs-CZ" sz="3200" b="1" dirty="0" smtClean="0"/>
              <a:t>Kvantifikace laterálního pohybu: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904656"/>
          </a:xfrm>
        </p:spPr>
        <p:txBody>
          <a:bodyPr>
            <a:normAutofit/>
          </a:bodyPr>
          <a:lstStyle/>
          <a:p>
            <a:r>
              <a:rPr lang="cs-CZ" sz="2800" dirty="0" smtClean="0"/>
              <a:t>zkoumaná období- 1997, 2005, 2009</a:t>
            </a:r>
          </a:p>
          <a:p>
            <a:pPr>
              <a:buNone/>
            </a:pPr>
            <a:endParaRPr lang="cs-CZ" sz="2800" dirty="0"/>
          </a:p>
        </p:txBody>
      </p:sp>
      <p:pic>
        <p:nvPicPr>
          <p:cNvPr id="4" name="Obrázek 9" descr="eroze a akumulace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520" y="1196752"/>
            <a:ext cx="8640960" cy="54006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Bez názvu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24975" y="0"/>
            <a:ext cx="4519025" cy="3584054"/>
          </a:xfrm>
        </p:spPr>
      </p:pic>
      <p:pic>
        <p:nvPicPr>
          <p:cNvPr id="5" name="Obrázek 4" descr="Bez názvu 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88640"/>
            <a:ext cx="4860032" cy="2968330"/>
          </a:xfrm>
          <a:prstGeom prst="rect">
            <a:avLst/>
          </a:prstGeom>
        </p:spPr>
      </p:pic>
      <p:graphicFrame>
        <p:nvGraphicFramePr>
          <p:cNvPr id="7" name="Tabulka 6"/>
          <p:cNvGraphicFramePr>
            <a:graphicFrameLocks noGrp="1"/>
          </p:cNvGraphicFramePr>
          <p:nvPr/>
        </p:nvGraphicFramePr>
        <p:xfrm>
          <a:off x="827584" y="3573016"/>
          <a:ext cx="7498062" cy="3208805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550172"/>
                <a:gridCol w="911714"/>
                <a:gridCol w="754522"/>
                <a:gridCol w="754522"/>
                <a:gridCol w="754522"/>
                <a:gridCol w="754522"/>
                <a:gridCol w="754522"/>
                <a:gridCol w="754522"/>
                <a:gridCol w="754522"/>
                <a:gridCol w="754522"/>
              </a:tblGrid>
              <a:tr h="272256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/>
                        <a:t>úsek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ctr"/>
                      <a:r>
                        <a:rPr lang="cs-CZ" sz="1400" u="none" strike="noStrike" dirty="0"/>
                        <a:t>  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ctr"/>
                      <a:r>
                        <a:rPr lang="cs-CZ" sz="1400" u="none" strike="noStrike" dirty="0"/>
                        <a:t> 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ctr" fontAlgn="ctr"/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/>
                        <a:t>t-t1  [m</a:t>
                      </a:r>
                      <a:r>
                        <a:rPr lang="cs-CZ" sz="1400" u="none" strike="noStrike" dirty="0" smtClean="0"/>
                        <a:t>]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 smtClean="0"/>
                        <a:t>t1-t2 </a:t>
                      </a:r>
                      <a:r>
                        <a:rPr lang="cs-CZ" sz="1400" u="none" strike="noStrike" dirty="0"/>
                        <a:t>[m</a:t>
                      </a:r>
                      <a:r>
                        <a:rPr lang="cs-CZ" sz="1400" u="none" strike="noStrike" dirty="0" smtClean="0"/>
                        <a:t>]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/>
                        <a:t>t-t1  [</a:t>
                      </a:r>
                      <a:r>
                        <a:rPr lang="cs-CZ" sz="1400" u="none" strike="noStrike" dirty="0" smtClean="0"/>
                        <a:t>m/rok]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 smtClean="0"/>
                        <a:t>t1-t2 </a:t>
                      </a:r>
                      <a:r>
                        <a:rPr lang="cs-CZ" sz="1400" u="none" strike="noStrike" dirty="0"/>
                        <a:t>[</a:t>
                      </a:r>
                      <a:r>
                        <a:rPr lang="cs-CZ" sz="1400" u="none" strike="noStrike" dirty="0" smtClean="0"/>
                        <a:t>m/rok]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85868">
                <a:tc gridSpan="2" vMerge="1">
                  <a:txBody>
                    <a:bodyPr/>
                    <a:lstStyle/>
                    <a:p>
                      <a:pPr algn="ctr" fontAlgn="ctr"/>
                      <a:endParaRPr lang="cs-CZ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ctr" fontAlgn="ctr"/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 err="1"/>
                        <a:t>Ebrut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 err="1"/>
                        <a:t>Abrut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 err="1"/>
                        <a:t>Ebrut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 err="1"/>
                        <a:t>Abrut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 err="1" smtClean="0"/>
                        <a:t>Enet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 smtClean="0"/>
                        <a:t>Anet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 err="1" smtClean="0"/>
                        <a:t>Enet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 smtClean="0"/>
                        <a:t>Anet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86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/>
                        <a:t>4.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ctr"/>
                      <a:r>
                        <a:rPr lang="cs-CZ" sz="1400" u="none" strike="noStrike" dirty="0"/>
                        <a:t> 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/>
                        <a:t>500-750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/>
                        <a:t>83,8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/>
                        <a:t>84,6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/>
                        <a:t>22,1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/>
                        <a:t>11,6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u="none" strike="noStrike" dirty="0">
                          <a:solidFill>
                            <a:srgbClr val="FF0000"/>
                          </a:solidFill>
                        </a:rPr>
                        <a:t>10,5</a:t>
                      </a:r>
                      <a:endParaRPr lang="cs-CZ" sz="14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u="none" strike="noStrike" dirty="0">
                          <a:solidFill>
                            <a:srgbClr val="FF0000"/>
                          </a:solidFill>
                        </a:rPr>
                        <a:t>10,6</a:t>
                      </a:r>
                      <a:endParaRPr lang="cs-CZ" sz="14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/>
                        <a:t>5,5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/>
                        <a:t>2,9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85868">
                <a:tc vMerge="1">
                  <a:txBody>
                    <a:bodyPr/>
                    <a:lstStyle/>
                    <a:p>
                      <a:pPr algn="ctr" fontAlgn="ctr"/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/>
                        <a:t>750-1 000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/>
                        <a:t>126,1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/>
                        <a:t>128,1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/>
                        <a:t>75,1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/>
                        <a:t>132,2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u="none" strike="noStrike" dirty="0">
                          <a:solidFill>
                            <a:srgbClr val="FF0000"/>
                          </a:solidFill>
                        </a:rPr>
                        <a:t>15,8</a:t>
                      </a:r>
                      <a:endParaRPr lang="cs-CZ" sz="14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u="none" strike="noStrike" dirty="0">
                          <a:solidFill>
                            <a:srgbClr val="FF0000"/>
                          </a:solidFill>
                        </a:rPr>
                        <a:t>16,0</a:t>
                      </a:r>
                      <a:endParaRPr lang="cs-CZ" sz="14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u="none" strike="noStrike" dirty="0">
                          <a:solidFill>
                            <a:srgbClr val="FF0000"/>
                          </a:solidFill>
                        </a:rPr>
                        <a:t>18,8</a:t>
                      </a:r>
                      <a:endParaRPr lang="cs-CZ" sz="14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u="none" strike="noStrike" dirty="0">
                          <a:solidFill>
                            <a:srgbClr val="FF0000"/>
                          </a:solidFill>
                        </a:rPr>
                        <a:t>33,1</a:t>
                      </a:r>
                      <a:endParaRPr lang="cs-CZ" sz="14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86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/>
                        <a:t>5.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ctr"/>
                      <a:r>
                        <a:rPr lang="cs-CZ" sz="1400" u="none" strike="noStrike" dirty="0"/>
                        <a:t> 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/>
                        <a:t>0-250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/>
                        <a:t>115,7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/>
                        <a:t>88,4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/>
                        <a:t>84,8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/>
                        <a:t>132,0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u="none" strike="noStrike" dirty="0">
                          <a:solidFill>
                            <a:srgbClr val="FF0000"/>
                          </a:solidFill>
                        </a:rPr>
                        <a:t>14,5</a:t>
                      </a:r>
                      <a:endParaRPr lang="cs-CZ" sz="14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u="none" strike="noStrike" dirty="0">
                          <a:solidFill>
                            <a:srgbClr val="FF0000"/>
                          </a:solidFill>
                        </a:rPr>
                        <a:t>11,1</a:t>
                      </a:r>
                      <a:endParaRPr lang="cs-CZ" sz="14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u="none" strike="noStrike" dirty="0">
                          <a:solidFill>
                            <a:srgbClr val="FF0000"/>
                          </a:solidFill>
                        </a:rPr>
                        <a:t>21,2</a:t>
                      </a:r>
                      <a:endParaRPr lang="cs-CZ" sz="14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u="none" strike="noStrike" dirty="0">
                          <a:solidFill>
                            <a:srgbClr val="FF0000"/>
                          </a:solidFill>
                        </a:rPr>
                        <a:t>33,0</a:t>
                      </a:r>
                      <a:endParaRPr lang="cs-CZ" sz="14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85868">
                <a:tc vMerge="1">
                  <a:txBody>
                    <a:bodyPr/>
                    <a:lstStyle/>
                    <a:p>
                      <a:pPr algn="ctr" fontAlgn="ctr"/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/>
                        <a:t>250-500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/>
                        <a:t>10,3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/>
                        <a:t>6,8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/>
                        <a:t>74,3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/>
                        <a:t>90,7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/>
                        <a:t>1,3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/>
                        <a:t>0,9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u="none" strike="noStrike" dirty="0">
                          <a:solidFill>
                            <a:srgbClr val="FF0000"/>
                          </a:solidFill>
                        </a:rPr>
                        <a:t>18,6</a:t>
                      </a:r>
                      <a:endParaRPr lang="cs-CZ" sz="14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u="none" strike="noStrike" dirty="0">
                          <a:solidFill>
                            <a:srgbClr val="FF0000"/>
                          </a:solidFill>
                        </a:rPr>
                        <a:t>22,7</a:t>
                      </a:r>
                      <a:endParaRPr lang="cs-CZ" sz="14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868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/>
                        <a:t>6.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ctr"/>
                      <a:r>
                        <a:rPr lang="cs-CZ" sz="1400" u="none" strike="noStrike" dirty="0"/>
                        <a:t> 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ctr"/>
                      <a:r>
                        <a:rPr lang="cs-CZ" sz="1400" u="none" strike="noStrike" dirty="0"/>
                        <a:t> 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ctr"/>
                      <a:r>
                        <a:rPr lang="cs-CZ" sz="1400" u="none" strike="noStrike" dirty="0"/>
                        <a:t> 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/>
                        <a:t>0-250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/>
                        <a:t>9,1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/>
                        <a:t>6,0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/>
                        <a:t>14,7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/>
                        <a:t>5,5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1,1</a:t>
                      </a:r>
                      <a:endParaRPr lang="cs-CZ" sz="14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0,8</a:t>
                      </a:r>
                      <a:endParaRPr lang="cs-CZ" sz="14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u="none" strike="noStrike" dirty="0">
                          <a:solidFill>
                            <a:schemeClr val="tx1"/>
                          </a:solidFill>
                        </a:rPr>
                        <a:t>3,7</a:t>
                      </a:r>
                      <a:endParaRPr lang="cs-CZ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1,4</a:t>
                      </a:r>
                      <a:endParaRPr lang="cs-CZ" sz="14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85868">
                <a:tc vMerge="1">
                  <a:txBody>
                    <a:bodyPr/>
                    <a:lstStyle/>
                    <a:p>
                      <a:pPr algn="ctr" fontAlgn="ctr"/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/>
                        <a:t>250-500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/>
                        <a:t>3,0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/>
                        <a:t>11,7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/>
                        <a:t>0,0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/>
                        <a:t>11,0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0,4</a:t>
                      </a:r>
                      <a:endParaRPr lang="cs-CZ" sz="14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1,5</a:t>
                      </a:r>
                      <a:endParaRPr lang="cs-CZ" sz="14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0,0</a:t>
                      </a:r>
                      <a:endParaRPr lang="cs-CZ" sz="14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2,8</a:t>
                      </a:r>
                      <a:endParaRPr lang="cs-CZ" sz="14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5868">
                <a:tc vMerge="1">
                  <a:txBody>
                    <a:bodyPr/>
                    <a:lstStyle/>
                    <a:p>
                      <a:pPr algn="ctr" fontAlgn="ctr"/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/>
                        <a:t>500-750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/>
                        <a:t>0,0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/>
                        <a:t>5,0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/>
                        <a:t>7,1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/>
                        <a:t>14,6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0,0</a:t>
                      </a:r>
                      <a:endParaRPr lang="cs-CZ" sz="14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0,6</a:t>
                      </a:r>
                      <a:endParaRPr lang="cs-CZ" sz="14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1,8</a:t>
                      </a:r>
                      <a:endParaRPr lang="cs-CZ" sz="14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3,7</a:t>
                      </a:r>
                      <a:endParaRPr lang="cs-CZ" sz="14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5868">
                <a:tc vMerge="1">
                  <a:txBody>
                    <a:bodyPr/>
                    <a:lstStyle/>
                    <a:p>
                      <a:pPr algn="ctr" fontAlgn="ctr"/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/>
                        <a:t>750-1 000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/>
                        <a:t>6,1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/>
                        <a:t>14,1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/>
                        <a:t>11,3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/>
                        <a:t>12,7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0,8</a:t>
                      </a:r>
                      <a:endParaRPr lang="cs-CZ" sz="14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1,8</a:t>
                      </a:r>
                      <a:endParaRPr lang="cs-CZ" sz="14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2,8</a:t>
                      </a:r>
                      <a:endParaRPr lang="cs-CZ" sz="14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3,2</a:t>
                      </a:r>
                      <a:endParaRPr lang="cs-CZ" sz="14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25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/>
                        <a:t>7.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/>
                        <a:t>0-250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/>
                        <a:t>3,1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/>
                        <a:t>16,2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/>
                        <a:t>0,0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/>
                        <a:t>14,6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0,4</a:t>
                      </a:r>
                      <a:endParaRPr lang="cs-CZ" sz="14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2,0</a:t>
                      </a:r>
                      <a:endParaRPr lang="cs-CZ" sz="14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0,0</a:t>
                      </a:r>
                      <a:endParaRPr lang="cs-CZ" sz="14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u="none" strike="noStrike" dirty="0">
                          <a:solidFill>
                            <a:schemeClr val="tx1"/>
                          </a:solidFill>
                        </a:rPr>
                        <a:t>3,7</a:t>
                      </a:r>
                      <a:endParaRPr lang="cs-CZ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map of Grand River within natural divisions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1052736"/>
            <a:ext cx="4747303" cy="5260078"/>
          </a:xfrm>
          <a:prstGeom prst="rect">
            <a:avLst/>
          </a:prstGeom>
          <a:noFill/>
        </p:spPr>
      </p:pic>
      <p:pic>
        <p:nvPicPr>
          <p:cNvPr id="17412" name="Picture 4" descr="map of Grand River Geolog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0"/>
            <a:ext cx="3886617" cy="67241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Děkuji za pozornost </a:t>
            </a:r>
            <a:r>
              <a:rPr lang="cs-CZ" dirty="0" smtClean="0">
                <a:sym typeface="Wingdings" pitchFamily="2" charset="2"/>
              </a:rPr>
              <a:t>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Literatura:</a:t>
            </a:r>
          </a:p>
          <a:p>
            <a:pPr>
              <a:buNone/>
            </a:pPr>
            <a:r>
              <a:rPr lang="cs-CZ" sz="2000" dirty="0" err="1"/>
              <a:t>Advanced</a:t>
            </a:r>
            <a:r>
              <a:rPr lang="cs-CZ" sz="2000" dirty="0"/>
              <a:t> </a:t>
            </a:r>
            <a:r>
              <a:rPr lang="cs-CZ" sz="2000" dirty="0" err="1"/>
              <a:t>Hydrologic</a:t>
            </a:r>
            <a:r>
              <a:rPr lang="cs-CZ" sz="2000" dirty="0"/>
              <a:t> </a:t>
            </a:r>
            <a:r>
              <a:rPr lang="cs-CZ" sz="2000" dirty="0" err="1"/>
              <a:t>Prediction</a:t>
            </a:r>
            <a:r>
              <a:rPr lang="cs-CZ" sz="2000" dirty="0"/>
              <a:t> </a:t>
            </a:r>
            <a:r>
              <a:rPr lang="cs-CZ" sz="2000" dirty="0" err="1"/>
              <a:t>Service</a:t>
            </a:r>
            <a:r>
              <a:rPr lang="cs-CZ" sz="2000" dirty="0"/>
              <a:t>. NATIONAL WEATHER SERVICE. [online]. [cit. 2012-10-09]. Dostupné z: </a:t>
            </a:r>
            <a:r>
              <a:rPr lang="cs-CZ" sz="2000" dirty="0">
                <a:hlinkClick r:id="rId2"/>
              </a:rPr>
              <a:t>http://</a:t>
            </a:r>
            <a:r>
              <a:rPr lang="cs-CZ" sz="2000" dirty="0" smtClean="0">
                <a:hlinkClick r:id="rId2"/>
              </a:rPr>
              <a:t>water.weather.gov/ahps2/hydrograph.php?wfo=eax&amp;gage=brnm7</a:t>
            </a:r>
            <a:endParaRPr lang="cs-CZ" sz="2000" dirty="0" smtClean="0"/>
          </a:p>
          <a:p>
            <a:pPr>
              <a:buNone/>
            </a:pPr>
            <a:r>
              <a:rPr lang="cs-CZ" sz="2000" dirty="0" smtClean="0"/>
              <a:t>Grand </a:t>
            </a:r>
            <a:r>
              <a:rPr lang="cs-CZ" sz="2000" dirty="0" err="1" smtClean="0"/>
              <a:t>River</a:t>
            </a:r>
            <a:r>
              <a:rPr lang="cs-CZ" sz="2000" dirty="0" smtClean="0"/>
              <a:t>. MISSOURI DEPARTMENT OF CONSERVATION</a:t>
            </a:r>
            <a:endParaRPr lang="cs-CZ" sz="2000" dirty="0"/>
          </a:p>
          <a:p>
            <a:pPr>
              <a:buNone/>
            </a:pPr>
            <a:r>
              <a:rPr lang="cs-CZ" sz="2000" dirty="0" smtClean="0"/>
              <a:t>       [online]. [cit. 2012-10-09]. Dostupné z:</a:t>
            </a:r>
            <a:endParaRPr lang="cs-CZ" sz="2000" dirty="0"/>
          </a:p>
          <a:p>
            <a:pPr>
              <a:buNone/>
            </a:pPr>
            <a:r>
              <a:rPr lang="cs-CZ" sz="2000" dirty="0" smtClean="0">
                <a:hlinkClick r:id="rId3"/>
              </a:rPr>
              <a:t>http://mdc.mo.gov/landwater-care/stream-and-watershed-management/missouri-watersheds/grand-river/geology-and-geomorpho</a:t>
            </a:r>
            <a:endParaRPr lang="cs-CZ" sz="2000" dirty="0" smtClean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887</TotalTime>
  <Words>251</Words>
  <Application>Microsoft Office PowerPoint</Application>
  <PresentationFormat>Předvádění na obrazovce (4:3)</PresentationFormat>
  <Paragraphs>131</Paragraphs>
  <Slides>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8" baseType="lpstr">
      <vt:lpstr>Motiv sady Office</vt:lpstr>
      <vt:lpstr>GRAND RIVER</vt:lpstr>
      <vt:lpstr>Základní informace:</vt:lpstr>
      <vt:lpstr>Snímek 3</vt:lpstr>
      <vt:lpstr>Kvantifikace laterálního pohybu:</vt:lpstr>
      <vt:lpstr>Snímek 5</vt:lpstr>
      <vt:lpstr>Snímek 6</vt:lpstr>
      <vt:lpstr>Děkuji za pozornost 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GRAND RIVER</dc:title>
  <dc:creator>Nevim</dc:creator>
  <cp:lastModifiedBy>Nevim</cp:lastModifiedBy>
  <cp:revision>49</cp:revision>
  <dcterms:created xsi:type="dcterms:W3CDTF">2012-10-09T19:02:36Z</dcterms:created>
  <dcterms:modified xsi:type="dcterms:W3CDTF">2012-10-31T16:22:32Z</dcterms:modified>
</cp:coreProperties>
</file>