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5" r:id="rId5"/>
    <p:sldId id="258" r:id="rId6"/>
    <p:sldId id="264" r:id="rId7"/>
    <p:sldId id="263" r:id="rId8"/>
    <p:sldId id="259" r:id="rId9"/>
    <p:sldId id="260" r:id="rId10"/>
    <p:sldId id="266" r:id="rId11"/>
    <p:sldId id="261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57D6180-87A1-4C62-8DC0-D7D1608AFA2E}" type="datetimeFigureOut">
              <a:rPr lang="cs-CZ" smtClean="0"/>
              <a:pPr/>
              <a:t>13.11.2012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A1C0C62-9528-495B-9F14-A23C650A2E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D6180-87A1-4C62-8DC0-D7D1608AFA2E}" type="datetimeFigureOut">
              <a:rPr lang="cs-CZ" smtClean="0"/>
              <a:pPr/>
              <a:t>13.11.2012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C0C62-9528-495B-9F14-A23C650A2E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D6180-87A1-4C62-8DC0-D7D1608AFA2E}" type="datetimeFigureOut">
              <a:rPr lang="cs-CZ" smtClean="0"/>
              <a:pPr/>
              <a:t>13.11.2012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C0C62-9528-495B-9F14-A23C650A2E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D6180-87A1-4C62-8DC0-D7D1608AFA2E}" type="datetimeFigureOut">
              <a:rPr lang="cs-CZ" smtClean="0"/>
              <a:pPr/>
              <a:t>13.11.2012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C0C62-9528-495B-9F14-A23C650A2E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D6180-87A1-4C62-8DC0-D7D1608AFA2E}" type="datetimeFigureOut">
              <a:rPr lang="cs-CZ" smtClean="0"/>
              <a:pPr/>
              <a:t>13.11.2012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C0C62-9528-495B-9F14-A23C650A2E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D6180-87A1-4C62-8DC0-D7D1608AFA2E}" type="datetimeFigureOut">
              <a:rPr lang="cs-CZ" smtClean="0"/>
              <a:pPr/>
              <a:t>13.11.2012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C0C62-9528-495B-9F14-A23C650A2E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57D6180-87A1-4C62-8DC0-D7D1608AFA2E}" type="datetimeFigureOut">
              <a:rPr lang="cs-CZ" smtClean="0"/>
              <a:pPr/>
              <a:t>13.11.2012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A1C0C62-9528-495B-9F14-A23C650A2EC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57D6180-87A1-4C62-8DC0-D7D1608AFA2E}" type="datetimeFigureOut">
              <a:rPr lang="cs-CZ" smtClean="0"/>
              <a:pPr/>
              <a:t>13.11.2012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A1C0C62-9528-495B-9F14-A23C650A2E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D6180-87A1-4C62-8DC0-D7D1608AFA2E}" type="datetimeFigureOut">
              <a:rPr lang="cs-CZ" smtClean="0"/>
              <a:pPr/>
              <a:t>13.11.2012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C0C62-9528-495B-9F14-A23C650A2E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D6180-87A1-4C62-8DC0-D7D1608AFA2E}" type="datetimeFigureOut">
              <a:rPr lang="cs-CZ" smtClean="0"/>
              <a:pPr/>
              <a:t>13.11.2012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C0C62-9528-495B-9F14-A23C650A2E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D6180-87A1-4C62-8DC0-D7D1608AFA2E}" type="datetimeFigureOut">
              <a:rPr lang="cs-CZ" smtClean="0"/>
              <a:pPr/>
              <a:t>13.11.2012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C0C62-9528-495B-9F14-A23C650A2E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57D6180-87A1-4C62-8DC0-D7D1608AFA2E}" type="datetimeFigureOut">
              <a:rPr lang="cs-CZ" smtClean="0"/>
              <a:pPr/>
              <a:t>13.11.2012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A1C0C62-9528-495B-9F14-A23C650A2EC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Mississippi_River" TargetMode="External"/><Relationship Id="rId2" Type="http://schemas.openxmlformats.org/officeDocument/2006/relationships/hyperlink" Target="http://www2.mvr.usace.army.mil/WaterControl/stationinfo2.cfm?sid=01100Q&amp;fid=&amp;dt=S&amp;pcode=QR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Laterální pohyb meandrujícího koryta toku Mississippi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Hydrologie – cvičení 3</a:t>
            </a:r>
          </a:p>
          <a:p>
            <a:r>
              <a:rPr lang="cs-CZ" dirty="0" smtClean="0"/>
              <a:t>Eva Marková, UM-UZ, Brno 2012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sz="2000" u="sng" dirty="0" smtClean="0">
              <a:hlinkClick r:id="rId2"/>
            </a:endParaRPr>
          </a:p>
          <a:p>
            <a:pPr lvl="0"/>
            <a:r>
              <a:rPr lang="cs-CZ" sz="2000" u="sng" dirty="0" smtClean="0">
                <a:hlinkClick r:id="rId2"/>
              </a:rPr>
              <a:t>http</a:t>
            </a:r>
            <a:r>
              <a:rPr lang="cs-CZ" sz="2000" u="sng" dirty="0" smtClean="0">
                <a:hlinkClick r:id="rId2"/>
              </a:rPr>
              <a:t>://www2.mvr.usace.army.mil/</a:t>
            </a:r>
            <a:r>
              <a:rPr lang="cs-CZ" sz="2000" u="sng" dirty="0" err="1" smtClean="0">
                <a:hlinkClick r:id="rId2"/>
              </a:rPr>
              <a:t>WaterControl</a:t>
            </a:r>
            <a:r>
              <a:rPr lang="cs-CZ" sz="2000" u="sng" dirty="0" smtClean="0">
                <a:hlinkClick r:id="rId2"/>
              </a:rPr>
              <a:t>/stationinfo2.cfm?</a:t>
            </a:r>
            <a:r>
              <a:rPr lang="cs-CZ" sz="2000" u="sng" dirty="0" err="1" smtClean="0">
                <a:hlinkClick r:id="rId2"/>
              </a:rPr>
              <a:t>sid</a:t>
            </a:r>
            <a:r>
              <a:rPr lang="cs-CZ" sz="2000" u="sng" dirty="0" smtClean="0">
                <a:hlinkClick r:id="rId2"/>
              </a:rPr>
              <a:t>=01100Q&amp;</a:t>
            </a:r>
            <a:r>
              <a:rPr lang="cs-CZ" sz="2000" u="sng" dirty="0" err="1" smtClean="0">
                <a:hlinkClick r:id="rId2"/>
              </a:rPr>
              <a:t>fid</a:t>
            </a:r>
            <a:r>
              <a:rPr lang="cs-CZ" sz="2000" u="sng" dirty="0" smtClean="0">
                <a:hlinkClick r:id="rId2"/>
              </a:rPr>
              <a:t>=&amp;</a:t>
            </a:r>
            <a:r>
              <a:rPr lang="cs-CZ" sz="2000" u="sng" dirty="0" err="1" smtClean="0">
                <a:hlinkClick r:id="rId2"/>
              </a:rPr>
              <a:t>dt</a:t>
            </a:r>
            <a:r>
              <a:rPr lang="cs-CZ" sz="2000" u="sng" dirty="0" smtClean="0">
                <a:hlinkClick r:id="rId2"/>
              </a:rPr>
              <a:t>=S&amp;</a:t>
            </a:r>
            <a:r>
              <a:rPr lang="cs-CZ" sz="2000" u="sng" dirty="0" err="1" smtClean="0">
                <a:hlinkClick r:id="rId2"/>
              </a:rPr>
              <a:t>pcode</a:t>
            </a:r>
            <a:r>
              <a:rPr lang="cs-CZ" sz="2000" u="sng" dirty="0" smtClean="0">
                <a:hlinkClick r:id="rId2"/>
              </a:rPr>
              <a:t>=QR</a:t>
            </a:r>
            <a:r>
              <a:rPr lang="cs-CZ" sz="2000" dirty="0" smtClean="0"/>
              <a:t>  </a:t>
            </a:r>
            <a:endParaRPr lang="cs-CZ" sz="2000" dirty="0" smtClean="0"/>
          </a:p>
          <a:p>
            <a:pPr lvl="0"/>
            <a:endParaRPr lang="cs-CZ" sz="2000" dirty="0" smtClean="0"/>
          </a:p>
          <a:p>
            <a:pPr lvl="0"/>
            <a:r>
              <a:rPr lang="cs-CZ" sz="2000" u="sng" dirty="0" smtClean="0">
                <a:hlinkClick r:id="rId3"/>
              </a:rPr>
              <a:t>http://en.wikipedia.org/wiki/Mississippi_River</a:t>
            </a:r>
            <a:endParaRPr lang="cs-CZ" sz="20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662264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Děkuji za pozornost!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Hezký den!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18435" name="Picture 3" descr="C:\Users\Evuna\AppData\Local\Microsoft\Windows\Temporary Internet Files\Content.IE5\TY5RKJD1\MC90044042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4005064"/>
            <a:ext cx="1827886" cy="15060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8229600" cy="1066800"/>
          </a:xfrm>
        </p:spPr>
        <p:txBody>
          <a:bodyPr/>
          <a:lstStyle/>
          <a:p>
            <a:r>
              <a:rPr lang="cs-CZ" dirty="0" smtClean="0"/>
              <a:t>MISSISSIPPI</a:t>
            </a:r>
            <a:endParaRPr lang="cs-CZ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611560" y="1916832"/>
            <a:ext cx="8208912" cy="475252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Pramení v jezeře </a:t>
            </a:r>
            <a:r>
              <a:rPr lang="cs-CZ" dirty="0" err="1" smtClean="0"/>
              <a:t>Itasca</a:t>
            </a:r>
            <a:r>
              <a:rPr lang="cs-CZ" dirty="0" smtClean="0"/>
              <a:t> západně od Hořejšího jezera, ústí rozsáhlou deltou (36000 km</a:t>
            </a:r>
            <a:r>
              <a:rPr lang="cs-CZ" baseline="30000" dirty="0" smtClean="0"/>
              <a:t>2</a:t>
            </a:r>
            <a:r>
              <a:rPr lang="cs-CZ" dirty="0" smtClean="0"/>
              <a:t>) do Mexického zálivu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Povodí Mississippi a jejich přítoků je třetí nejrozsáhlejší na světě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Plocha povodí</a:t>
            </a:r>
            <a:r>
              <a:rPr lang="pt-BR" dirty="0" smtClean="0"/>
              <a:t> činí 3 268 000 km²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Významné přítoky – Missouri, Ohio, Arkansas, Illinois či Wisconsin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 režim řeky jsou charakteristické jarní a letní vzestupy hladiny a prudké dešťové povodně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Průměrný průtok je roven 17 000 m³/s</a:t>
            </a:r>
          </a:p>
          <a:p>
            <a:r>
              <a:rPr lang="cs-CZ" dirty="0" smtClean="0"/>
              <a:t>Minimální průtok = 4 500 m³/s</a:t>
            </a:r>
          </a:p>
          <a:p>
            <a:r>
              <a:rPr lang="cs-CZ" dirty="0" smtClean="0"/>
              <a:t>Maximální průtok - při katastrofálních povodních - narůstá na 50 000 až 80 000 m³/s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6635080" cy="557808"/>
          </a:xfrm>
        </p:spPr>
        <p:txBody>
          <a:bodyPr>
            <a:normAutofit/>
          </a:bodyPr>
          <a:lstStyle/>
          <a:p>
            <a:r>
              <a:rPr lang="cs-CZ" sz="2400" dirty="0" smtClean="0"/>
              <a:t>Povodně duben - květen 2011</a:t>
            </a:r>
            <a:endParaRPr lang="cs-CZ" sz="2400" dirty="0"/>
          </a:p>
        </p:txBody>
      </p:sp>
      <p:pic>
        <p:nvPicPr>
          <p:cNvPr id="4" name="Zástupný symbol pro obsah 3" descr="mississipp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1628800"/>
            <a:ext cx="7200800" cy="4838938"/>
          </a:xfrm>
        </p:spPr>
      </p:pic>
      <p:sp>
        <p:nvSpPr>
          <p:cNvPr id="5" name="TextovéPole 4"/>
          <p:cNvSpPr txBox="1"/>
          <p:nvPr/>
        </p:nvSpPr>
        <p:spPr>
          <a:xfrm>
            <a:off x="467544" y="1340768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- průtok dosahoval hodnot přes 45 000 m</a:t>
            </a:r>
            <a:r>
              <a:rPr lang="cs-CZ" baseline="30000" dirty="0" smtClean="0"/>
              <a:t>3</a:t>
            </a:r>
            <a:r>
              <a:rPr lang="cs-CZ" dirty="0" smtClean="0"/>
              <a:t>/s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066800"/>
          </a:xfrm>
        </p:spPr>
        <p:txBody>
          <a:bodyPr/>
          <a:lstStyle/>
          <a:p>
            <a:r>
              <a:rPr lang="cs-CZ" dirty="0" smtClean="0"/>
              <a:t>Výsledky cvičení: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45736"/>
          </a:xfrm>
        </p:spPr>
        <p:txBody>
          <a:bodyPr>
            <a:normAutofit/>
          </a:bodyPr>
          <a:lstStyle/>
          <a:p>
            <a:r>
              <a:rPr lang="cs-CZ" sz="3000" dirty="0" smtClean="0"/>
              <a:t>1. EROZE</a:t>
            </a:r>
          </a:p>
          <a:p>
            <a:endParaRPr lang="cs-CZ" dirty="0" smtClean="0"/>
          </a:p>
          <a:p>
            <a:r>
              <a:rPr lang="cs-CZ" dirty="0" smtClean="0"/>
              <a:t>Maximální míra eroze byla naměřena v úseku     3 500 – 4 000 m</a:t>
            </a:r>
          </a:p>
          <a:p>
            <a:endParaRPr lang="cs-CZ" dirty="0" smtClean="0"/>
          </a:p>
          <a:p>
            <a:r>
              <a:rPr lang="cs-CZ" dirty="0" smtClean="0"/>
              <a:t>Vyšší míra eroze byla v období 2005 – 2011 z důvodu vysoké vodní hladiny řeky v srpnu roku 2009 a díky rozsáhlým povodním, které zde byly v květnu v roce 2011.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259632" y="2060848"/>
          <a:ext cx="6912770" cy="2376264"/>
        </p:xfrm>
        <a:graphic>
          <a:graphicData uri="http://schemas.openxmlformats.org/drawingml/2006/table">
            <a:tbl>
              <a:tblPr/>
              <a:tblGrid>
                <a:gridCol w="760167"/>
                <a:gridCol w="1235272"/>
                <a:gridCol w="1294659"/>
                <a:gridCol w="1247150"/>
                <a:gridCol w="1187761"/>
                <a:gridCol w="1187761"/>
              </a:tblGrid>
              <a:tr h="53062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latin typeface="Arial"/>
                        </a:rPr>
                        <a:t>Km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latin typeface="Arial"/>
                        </a:rPr>
                        <a:t>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>
                          <a:latin typeface="Arial"/>
                        </a:rPr>
                        <a:t>max E</a:t>
                      </a:r>
                      <a:r>
                        <a:rPr lang="cs-CZ" sz="1100" b="1" i="0" u="none" strike="noStrike" baseline="-25000">
                          <a:latin typeface="Arial"/>
                        </a:rPr>
                        <a:t>brut </a:t>
                      </a:r>
                      <a:r>
                        <a:rPr lang="cs-CZ" sz="1100" b="1" i="0" u="none" strike="noStrike">
                          <a:latin typeface="Arial"/>
                        </a:rPr>
                        <a:t>(m)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>
                          <a:latin typeface="Arial"/>
                        </a:rPr>
                        <a:t>max E</a:t>
                      </a:r>
                      <a:r>
                        <a:rPr lang="cs-CZ" sz="1100" b="1" i="0" u="none" strike="noStrike" baseline="-25000">
                          <a:latin typeface="Arial"/>
                        </a:rPr>
                        <a:t>net </a:t>
                      </a:r>
                      <a:r>
                        <a:rPr lang="cs-CZ" sz="1100" b="1" i="0" u="none" strike="noStrike">
                          <a:latin typeface="Arial"/>
                        </a:rPr>
                        <a:t>(m)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8448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>
                          <a:latin typeface="Arial"/>
                        </a:rPr>
                        <a:t>1998 - 2005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>
                          <a:latin typeface="Arial"/>
                        </a:rPr>
                        <a:t>2005 - 2011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>
                          <a:latin typeface="Arial"/>
                        </a:rPr>
                        <a:t>1998 - 2005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>
                          <a:latin typeface="Arial"/>
                        </a:rPr>
                        <a:t>2005 - 2011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411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latin typeface="Arial"/>
                        </a:rPr>
                        <a:t>4.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latin typeface="Arial"/>
                        </a:rPr>
                        <a:t>251 - 500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"/>
                        </a:rPr>
                        <a:t>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"/>
                        </a:rPr>
                        <a:t>6,17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33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latin typeface="Arial"/>
                        </a:rPr>
                        <a:t>501 - 750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"/>
                        </a:rPr>
                        <a:t>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"/>
                        </a:rPr>
                        <a:t>6,5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41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latin typeface="Arial"/>
                        </a:rPr>
                        <a:t>751 - 1000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"/>
                        </a:rPr>
                        <a:t>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latin typeface="Arial"/>
                        </a:rPr>
                        <a:t>10,5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1259632" y="1700808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Tab. 1: Hodnoty maximální míry eroze na zkoumaném úseku.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 smtClean="0">
                <a:latin typeface="+mn-lt"/>
              </a:rPr>
              <a:t>2. AKUMULACE</a:t>
            </a:r>
            <a:endParaRPr lang="cs-CZ" sz="30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Nejvyšší hodnoty akumulace – v úseku 3 500 –  4 500 m, na konvexním břehu koryta v období 1998 – 2005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 tomto období jsem zaznamenala pouze akumulaci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Zástupný symbol pro obsah 10"/>
          <p:cNvGraphicFramePr>
            <a:graphicFrameLocks noGrp="1"/>
          </p:cNvGraphicFramePr>
          <p:nvPr>
            <p:ph idx="1"/>
          </p:nvPr>
        </p:nvGraphicFramePr>
        <p:xfrm>
          <a:off x="755576" y="2204863"/>
          <a:ext cx="7488832" cy="2736304"/>
        </p:xfrm>
        <a:graphic>
          <a:graphicData uri="http://schemas.openxmlformats.org/drawingml/2006/table">
            <a:tbl>
              <a:tblPr/>
              <a:tblGrid>
                <a:gridCol w="823514"/>
                <a:gridCol w="1338211"/>
                <a:gridCol w="1402547"/>
                <a:gridCol w="1351078"/>
                <a:gridCol w="1286741"/>
                <a:gridCol w="1286741"/>
              </a:tblGrid>
              <a:tr h="50165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latin typeface="Arial"/>
                        </a:rPr>
                        <a:t>km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latin typeface="Arial"/>
                        </a:rPr>
                        <a:t>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>
                          <a:latin typeface="Arial"/>
                        </a:rPr>
                        <a:t>max A</a:t>
                      </a:r>
                      <a:r>
                        <a:rPr lang="cs-CZ" sz="1100" b="1" i="0" u="none" strike="noStrike" baseline="-25000">
                          <a:latin typeface="Arial"/>
                        </a:rPr>
                        <a:t>brut </a:t>
                      </a:r>
                      <a:r>
                        <a:rPr lang="cs-CZ" sz="1100" b="1" i="0" u="none" strike="noStrike">
                          <a:latin typeface="Arial"/>
                        </a:rPr>
                        <a:t>(m)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>
                          <a:latin typeface="Arial"/>
                        </a:rPr>
                        <a:t>max A</a:t>
                      </a:r>
                      <a:r>
                        <a:rPr lang="cs-CZ" sz="1100" b="1" i="0" u="none" strike="noStrike" baseline="-25000">
                          <a:latin typeface="Arial"/>
                        </a:rPr>
                        <a:t>net </a:t>
                      </a:r>
                      <a:r>
                        <a:rPr lang="cs-CZ" sz="1100" b="1" i="0" u="none" strike="noStrike">
                          <a:latin typeface="Arial"/>
                        </a:rPr>
                        <a:t>(m)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7885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>
                          <a:latin typeface="Arial"/>
                        </a:rPr>
                        <a:t>1998 - 2005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>
                          <a:latin typeface="Arial"/>
                        </a:rPr>
                        <a:t>2005 - 2011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>
                          <a:latin typeface="Arial"/>
                        </a:rPr>
                        <a:t>1998 - 2005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>
                          <a:latin typeface="Arial"/>
                        </a:rPr>
                        <a:t>2005 - 2011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24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latin typeface="Arial"/>
                        </a:rPr>
                        <a:t>4.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latin typeface="Arial"/>
                        </a:rPr>
                        <a:t>501 - 750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latin typeface="Arial"/>
                        </a:rPr>
                        <a:t>208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latin typeface="Arial"/>
                        </a:rPr>
                        <a:t>29,71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24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latin typeface="Arial"/>
                        </a:rPr>
                        <a:t>751 - 1000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latin typeface="Arial"/>
                        </a:rPr>
                        <a:t>250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latin typeface="Arial"/>
                        </a:rPr>
                        <a:t>35,71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24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latin typeface="Arial"/>
                        </a:rPr>
                        <a:t>5.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latin typeface="Arial"/>
                        </a:rPr>
                        <a:t>0 - 250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latin typeface="Arial"/>
                        </a:rPr>
                        <a:t>249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latin typeface="Arial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latin typeface="Arial"/>
                        </a:rPr>
                        <a:t>35,57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latin typeface="Arial"/>
                        </a:rPr>
                        <a:t>2,17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605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latin typeface="Arial"/>
                        </a:rPr>
                        <a:t>251 - 500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latin typeface="Arial"/>
                        </a:rPr>
                        <a:t>204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latin typeface="Arial"/>
                        </a:rPr>
                        <a:t>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latin typeface="Arial"/>
                        </a:rPr>
                        <a:t>29,14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latin typeface="Arial"/>
                        </a:rPr>
                        <a:t>5,5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683568" y="1772816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Tab. 2: Hodnoty maximální míry akumulace na zkoumaném úseku.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692696"/>
            <a:ext cx="5050391" cy="5802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683568" y="6525345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 1: Část meandrujícího úseku řeky.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885</TotalTime>
  <Words>287</Words>
  <Application>Microsoft Office PowerPoint</Application>
  <PresentationFormat>Předvádění na obrazovce (4:3)</PresentationFormat>
  <Paragraphs>92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Urbanistický</vt:lpstr>
      <vt:lpstr>Laterální pohyb meandrujícího koryta toku Mississippi</vt:lpstr>
      <vt:lpstr>MISSISSIPPI</vt:lpstr>
      <vt:lpstr>Snímek 3</vt:lpstr>
      <vt:lpstr>Povodně duben - květen 2011</vt:lpstr>
      <vt:lpstr>Výsledky cvičení:</vt:lpstr>
      <vt:lpstr>Snímek 6</vt:lpstr>
      <vt:lpstr>2. AKUMULACE</vt:lpstr>
      <vt:lpstr>Snímek 8</vt:lpstr>
      <vt:lpstr>Snímek 9</vt:lpstr>
      <vt:lpstr>Zdroje:</vt:lpstr>
      <vt:lpstr>Děkuji za pozornost!  Hezký den!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Laterální pohyb meandrujícího koryta toku Mississippi</dc:title>
  <dc:creator>Eva Markova</dc:creator>
  <cp:lastModifiedBy>Eva Markova</cp:lastModifiedBy>
  <cp:revision>12</cp:revision>
  <dcterms:created xsi:type="dcterms:W3CDTF">2012-10-09T20:43:52Z</dcterms:created>
  <dcterms:modified xsi:type="dcterms:W3CDTF">2012-11-13T20:35:42Z</dcterms:modified>
</cp:coreProperties>
</file>