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F3FCEB8-B68F-49C1-887D-E88016665178}" type="datetimeFigureOut">
              <a:rPr lang="cs-CZ" smtClean="0"/>
              <a:t>7.10.2012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6B40E02-5022-47ED-984A-CC39F472CE46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in_%28river%29" TargetMode="External"/><Relationship Id="rId2" Type="http://schemas.openxmlformats.org/officeDocument/2006/relationships/hyperlink" Target="http://www.britannica.com/EBchecked/topic/10548/Ain-Riv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eoportal.gov.cz/web/guest/map;jsessionid=AEFBB0FDBAD876C99A0EAC3159589833/" TargetMode="External"/><Relationship Id="rId4" Type="http://schemas.openxmlformats.org/officeDocument/2006/relationships/hyperlink" Target="http://www.basserivieredain.com/geographi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992888" cy="1470025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Laterální pohyb koryta řeky </a:t>
            </a:r>
            <a:r>
              <a:rPr lang="cs-CZ" dirty="0" err="1" smtClean="0">
                <a:solidFill>
                  <a:srgbClr val="FF0000"/>
                </a:solidFill>
              </a:rPr>
              <a:t>Ain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117180" cy="861420"/>
          </a:xfrm>
        </p:spPr>
        <p:txBody>
          <a:bodyPr/>
          <a:lstStyle/>
          <a:p>
            <a:r>
              <a:rPr lang="cs-CZ" dirty="0" smtClean="0"/>
              <a:t>Klára Čížková, Hydrologie, 2012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96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Osnova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Řeka </a:t>
            </a:r>
            <a:r>
              <a:rPr lang="cs-CZ" sz="2400" dirty="0" err="1" smtClean="0"/>
              <a:t>Ain</a:t>
            </a:r>
            <a:endParaRPr lang="cs-CZ" sz="2400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Laterální pohyb koryta řeky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Eroze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Akumulace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Srovnání období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Zdroje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761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269130" cy="924475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</a:rPr>
              <a:t>Řeka </a:t>
            </a:r>
            <a:r>
              <a:rPr lang="cs-CZ" sz="4000" dirty="0" err="1" smtClean="0">
                <a:solidFill>
                  <a:srgbClr val="FF0000"/>
                </a:solidFill>
              </a:rPr>
              <a:t>Ain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349080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Řeka ve východní Francii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Pramení v pohoří Jura, vlévá se do R</a:t>
            </a:r>
            <a:r>
              <a:rPr lang="en-US" sz="2000" dirty="0" err="1" smtClean="0"/>
              <a:t>hô</a:t>
            </a:r>
            <a:r>
              <a:rPr lang="cs-CZ" sz="2000" dirty="0" err="1" smtClean="0"/>
              <a:t>ny</a:t>
            </a:r>
            <a:r>
              <a:rPr lang="cs-CZ" sz="2000" dirty="0" smtClean="0"/>
              <a:t> 40 km východně od Lyonu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Délka řeky: 190 km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Plocha povodí: 3630 km</a:t>
            </a:r>
            <a:r>
              <a:rPr lang="cs-CZ" sz="2000" baseline="30000" dirty="0" smtClean="0"/>
              <a:t>2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Průtok u ústí: 130 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 za sekundu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Řeka po většinu svého toku volně meandruje a je na ní situováno několik vodních elektráren</a:t>
            </a:r>
            <a:endParaRPr lang="cs-CZ" sz="2000" dirty="0" smtClean="0"/>
          </a:p>
          <a:p>
            <a:endParaRPr lang="cs-CZ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75" y="1700808"/>
            <a:ext cx="385626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8523" y="6042773"/>
            <a:ext cx="8135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 obrázku</a:t>
            </a:r>
            <a:r>
              <a:rPr lang="cs-CZ" sz="1400" dirty="0" smtClean="0"/>
              <a:t>: http://upload.wikimedia.org/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/f/f4/L'Ain_(bassin_du_Rhône)_(carte).jpg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8870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Laterální pohyb koryta řeky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144" y="1556792"/>
            <a:ext cx="303468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Studovaný úsek: 10 km, při ústí do </a:t>
            </a:r>
            <a:r>
              <a:rPr lang="cs-CZ" dirty="0" err="1" smtClean="0"/>
              <a:t>Rh</a:t>
            </a:r>
            <a:r>
              <a:rPr lang="en-US" dirty="0" smtClean="0"/>
              <a:t>ô</a:t>
            </a:r>
            <a:r>
              <a:rPr lang="cs-CZ" dirty="0" err="1" smtClean="0"/>
              <a:t>ny</a:t>
            </a:r>
            <a:endParaRPr lang="cs-CZ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Období: 2002, 2005 a 2011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Zdroj mapy: </a:t>
            </a:r>
            <a:r>
              <a:rPr lang="cs-CZ" dirty="0" err="1" smtClean="0"/>
              <a:t>GoogleEarth</a:t>
            </a:r>
            <a:endParaRPr lang="cs-CZ" dirty="0"/>
          </a:p>
        </p:txBody>
      </p:sp>
      <p:pic>
        <p:nvPicPr>
          <p:cNvPr id="4" name="Obrázek 3" descr="G:\Moje\Škola blbiny\MUni\3. semestr\Hydrologie\Cvičení 02\meandry 20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5209"/>
            <a:ext cx="5256584" cy="535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389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Eroze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Maximální</a:t>
            </a:r>
            <a:r>
              <a:rPr lang="cs-CZ" sz="2400" dirty="0"/>
              <a:t> </a:t>
            </a:r>
            <a:r>
              <a:rPr lang="cs-CZ" sz="2400" dirty="0" smtClean="0"/>
              <a:t>– 2002 až 2005: 8,25 – 8,50 km úseku, posun o více než 50m (v průměru 18 m za rok)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Maximální – 2005 až 2011: 7,5 – 7,25 km úseku, posun o více než 40 m (v průměru 7 m za rok)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Obojí: </a:t>
            </a:r>
            <a:r>
              <a:rPr lang="cs-CZ" sz="2400" b="1" dirty="0" err="1" smtClean="0"/>
              <a:t>jesepní</a:t>
            </a:r>
            <a:r>
              <a:rPr lang="cs-CZ" sz="2400" b="1" dirty="0" smtClean="0"/>
              <a:t> břeh meandru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Minimální (obě období) – horní část sledovaného úseku (do 2,25 km) – rovnější úsek koryta, inflexní bod</a:t>
            </a:r>
          </a:p>
        </p:txBody>
      </p:sp>
    </p:spTree>
    <p:extLst>
      <p:ext uri="{BB962C8B-B14F-4D97-AF65-F5344CB8AC3E}">
        <p14:creationId xmlns:p14="http://schemas.microsoft.com/office/powerpoint/2010/main" val="404083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Akumulace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Maximální – 2002 až 2005: 9,95 – 10 km úseku, posun o více než 60 m (v průměru 21 m ročně)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Maximální – 2005 až 2011: 7,25 – 7,5 km úseku, posun o více než 116 m (v průměru 19 m ročně)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Obojí </a:t>
            </a:r>
            <a:r>
              <a:rPr lang="cs-CZ" sz="2400" dirty="0" err="1" smtClean="0"/>
              <a:t>výsepní</a:t>
            </a:r>
            <a:r>
              <a:rPr lang="cs-CZ" sz="2400" dirty="0" smtClean="0"/>
              <a:t> břeh meandru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400" dirty="0" smtClean="0"/>
              <a:t>Minimální (obě období) – 8,5 – 8,75 km úseku, nulová akumulace (inflexní bod)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833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5447" y="332656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Příklad erozně i akumulačně aktivního úseku koryta řeky </a:t>
            </a:r>
            <a:r>
              <a:rPr lang="cs-CZ" dirty="0" err="1" smtClean="0">
                <a:solidFill>
                  <a:srgbClr val="FF0000"/>
                </a:solidFill>
              </a:rPr>
              <a:t>Ain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60840" cy="5209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3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Porovnání období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2002 – 2005: erozně aktivnější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2005 – 2011: vyšší hodnoty akumulace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Možný důvod: období 2002 – 2005 bylo bohatší na extrémní hydrologické události (např. </a:t>
            </a:r>
            <a:r>
              <a:rPr lang="cs-CZ" sz="3200" dirty="0"/>
              <a:t>záplavy v listopadu 2002 a v květnu </a:t>
            </a:r>
            <a:r>
              <a:rPr lang="cs-CZ" sz="3200" dirty="0" smtClean="0"/>
              <a:t>2003)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sz="3200" dirty="0" smtClean="0"/>
              <a:t>Druhé období – prameny hovoří pouze o vydatných deštích v květnu 2005 (snímkování Google proběhlo na začátku roku)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86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Zdroje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i="1" dirty="0" err="1"/>
              <a:t>Encyclopaedia</a:t>
            </a:r>
            <a:r>
              <a:rPr lang="cs-CZ" i="1" dirty="0"/>
              <a:t> </a:t>
            </a:r>
            <a:r>
              <a:rPr lang="cs-CZ" i="1" dirty="0" err="1"/>
              <a:t>Britannica</a:t>
            </a:r>
            <a:r>
              <a:rPr lang="cs-CZ" i="1" dirty="0"/>
              <a:t>: River </a:t>
            </a:r>
            <a:r>
              <a:rPr lang="cs-CZ" i="1" dirty="0" err="1"/>
              <a:t>Ain</a:t>
            </a:r>
            <a:r>
              <a:rPr lang="cs-CZ" dirty="0"/>
              <a:t> </a:t>
            </a:r>
            <a:r>
              <a:rPr lang="en-US" dirty="0"/>
              <a:t>[online].  2012, [cit. 1. </a:t>
            </a:r>
            <a:r>
              <a:rPr lang="cs-CZ" dirty="0"/>
              <a:t>října 2012</a:t>
            </a:r>
            <a:r>
              <a:rPr lang="en-US" dirty="0"/>
              <a:t>]. </a:t>
            </a:r>
            <a:r>
              <a:rPr lang="en-US" dirty="0" err="1"/>
              <a:t>Dostupn</a:t>
            </a:r>
            <a:r>
              <a:rPr lang="cs-CZ" dirty="0"/>
              <a:t>é z WWW: &lt;</a:t>
            </a:r>
            <a:r>
              <a:rPr lang="cs-CZ" u="sng" dirty="0">
                <a:hlinkClick r:id="rId2"/>
              </a:rPr>
              <a:t>http://www.britannica.com/EBchecked/topic/10548/Ain-River</a:t>
            </a:r>
            <a:r>
              <a:rPr lang="en-US" dirty="0"/>
              <a:t>&gt;</a:t>
            </a:r>
            <a:endParaRPr lang="cs-CZ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Ain</a:t>
            </a:r>
            <a:r>
              <a:rPr lang="cs-CZ" i="1" dirty="0"/>
              <a:t> (</a:t>
            </a:r>
            <a:r>
              <a:rPr lang="cs-CZ" i="1" dirty="0" err="1"/>
              <a:t>river</a:t>
            </a:r>
            <a:r>
              <a:rPr lang="cs-CZ" i="1" dirty="0"/>
              <a:t>)</a:t>
            </a:r>
            <a:r>
              <a:rPr lang="cs-CZ" dirty="0"/>
              <a:t> </a:t>
            </a:r>
            <a:r>
              <a:rPr lang="en-US" dirty="0"/>
              <a:t>[online].  2012, [cit. 1. </a:t>
            </a:r>
            <a:r>
              <a:rPr lang="cs-CZ" dirty="0"/>
              <a:t>října 2012</a:t>
            </a:r>
            <a:r>
              <a:rPr lang="en-US" dirty="0"/>
              <a:t>]. </a:t>
            </a:r>
            <a:r>
              <a:rPr lang="en-US" dirty="0" err="1"/>
              <a:t>Dostupn</a:t>
            </a:r>
            <a:r>
              <a:rPr lang="cs-CZ" dirty="0"/>
              <a:t>é z WWW: &lt;</a:t>
            </a:r>
            <a:r>
              <a:rPr lang="cs-CZ" u="sng" dirty="0">
                <a:hlinkClick r:id="rId3"/>
              </a:rPr>
              <a:t>http://en.wikipedia.org/wiki/Ain_%28river%29</a:t>
            </a:r>
            <a:r>
              <a:rPr lang="en-US" dirty="0"/>
              <a:t>&gt;</a:t>
            </a:r>
            <a:endParaRPr lang="cs-CZ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cs-CZ" i="1" dirty="0"/>
              <a:t>L</a:t>
            </a:r>
            <a:r>
              <a:rPr lang="en-US" i="1" dirty="0"/>
              <a:t>’</a:t>
            </a:r>
            <a:r>
              <a:rPr lang="en-US" i="1" dirty="0" err="1"/>
              <a:t>Ain</a:t>
            </a:r>
            <a:r>
              <a:rPr lang="en-US" i="1" dirty="0"/>
              <a:t>:</a:t>
            </a:r>
            <a:r>
              <a:rPr lang="cs-CZ" i="1" dirty="0"/>
              <a:t> La Basse </a:t>
            </a:r>
            <a:r>
              <a:rPr lang="cs-CZ" i="1" dirty="0" err="1"/>
              <a:t>Rivière</a:t>
            </a:r>
            <a:r>
              <a:rPr lang="cs-CZ" i="1" dirty="0"/>
              <a:t> </a:t>
            </a:r>
            <a:r>
              <a:rPr lang="cs-CZ" i="1" dirty="0" err="1"/>
              <a:t>d'Ain</a:t>
            </a:r>
            <a:r>
              <a:rPr lang="cs-CZ" i="1" dirty="0"/>
              <a:t>: </a:t>
            </a:r>
            <a:r>
              <a:rPr lang="cs-CZ" i="1" dirty="0" err="1"/>
              <a:t>une</a:t>
            </a:r>
            <a:r>
              <a:rPr lang="cs-CZ" i="1" dirty="0"/>
              <a:t> </a:t>
            </a:r>
            <a:r>
              <a:rPr lang="cs-CZ" i="1" dirty="0" err="1"/>
              <a:t>rivière</a:t>
            </a:r>
            <a:r>
              <a:rPr lang="cs-CZ" i="1" dirty="0"/>
              <a:t> </a:t>
            </a:r>
            <a:r>
              <a:rPr lang="cs-CZ" i="1" dirty="0" err="1"/>
              <a:t>sauvage</a:t>
            </a:r>
            <a:r>
              <a:rPr lang="cs-CZ" i="1" dirty="0"/>
              <a:t> au </a:t>
            </a:r>
            <a:r>
              <a:rPr lang="cs-CZ" i="1" dirty="0" err="1"/>
              <a:t>tracé</a:t>
            </a:r>
            <a:r>
              <a:rPr lang="cs-CZ" i="1" dirty="0"/>
              <a:t> </a:t>
            </a:r>
            <a:r>
              <a:rPr lang="cs-CZ" i="1" dirty="0" err="1"/>
              <a:t>changeant</a:t>
            </a:r>
            <a:r>
              <a:rPr lang="cs-CZ" i="1" dirty="0"/>
              <a:t> </a:t>
            </a:r>
            <a:r>
              <a:rPr lang="en-US" dirty="0"/>
              <a:t>[online].  2012, [cit. 1. </a:t>
            </a:r>
            <a:r>
              <a:rPr lang="cs-CZ" dirty="0"/>
              <a:t>října 2012</a:t>
            </a:r>
            <a:r>
              <a:rPr lang="en-US" dirty="0"/>
              <a:t>]. </a:t>
            </a:r>
            <a:r>
              <a:rPr lang="en-US" dirty="0" err="1"/>
              <a:t>Dostupn</a:t>
            </a:r>
            <a:r>
              <a:rPr lang="cs-CZ" dirty="0"/>
              <a:t>é z WWW: &lt;</a:t>
            </a:r>
            <a:r>
              <a:rPr lang="cs-CZ" u="sng" dirty="0">
                <a:hlinkClick r:id="rId4"/>
              </a:rPr>
              <a:t>http://www.basserivieredain.com/geographie.html</a:t>
            </a:r>
            <a:r>
              <a:rPr lang="en-US" dirty="0"/>
              <a:t>&gt;</a:t>
            </a:r>
            <a:endParaRPr lang="cs-CZ" dirty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i="1" dirty="0" err="1"/>
              <a:t>GoogleMaps</a:t>
            </a:r>
            <a:r>
              <a:rPr lang="cs-CZ" i="1" dirty="0"/>
              <a:t>: Mapy</a:t>
            </a:r>
            <a:r>
              <a:rPr lang="cs-CZ" dirty="0"/>
              <a:t> [online]. 2012, </a:t>
            </a:r>
            <a:r>
              <a:rPr lang="en-US" dirty="0"/>
              <a:t>[</a:t>
            </a:r>
            <a:r>
              <a:rPr lang="cs-CZ" dirty="0"/>
              <a:t>cit. 1. října 2012</a:t>
            </a:r>
            <a:r>
              <a:rPr lang="en-US" dirty="0"/>
              <a:t>]</a:t>
            </a:r>
            <a:r>
              <a:rPr lang="cs-CZ" dirty="0"/>
              <a:t>. Dostupný z WWW:  </a:t>
            </a:r>
            <a:r>
              <a:rPr lang="en-US" dirty="0"/>
              <a:t>&lt;</a:t>
            </a:r>
            <a:r>
              <a:rPr lang="cs-CZ" dirty="0">
                <a:hlinkClick r:id="rId5"/>
              </a:rPr>
              <a:t> </a:t>
            </a:r>
            <a:r>
              <a:rPr lang="cs-CZ" u="sng" dirty="0">
                <a:hlinkClick r:id="rId5"/>
              </a:rPr>
              <a:t>https://maps.google.cz/</a:t>
            </a:r>
            <a:r>
              <a:rPr lang="cs-CZ" u="sng" dirty="0" err="1">
                <a:hlinkClick r:id="rId5"/>
              </a:rPr>
              <a:t>maps?hl</a:t>
            </a:r>
            <a:r>
              <a:rPr lang="cs-CZ" u="sng" dirty="0">
                <a:hlinkClick r:id="rId5"/>
              </a:rPr>
              <a:t>=</a:t>
            </a:r>
            <a:r>
              <a:rPr lang="cs-CZ" u="sng" dirty="0" err="1">
                <a:hlinkClick r:id="rId5"/>
              </a:rPr>
              <a:t>cs</a:t>
            </a:r>
            <a:r>
              <a:rPr lang="cs-CZ" u="sng" dirty="0">
                <a:hlinkClick r:id="rId5"/>
              </a:rPr>
              <a:t>/</a:t>
            </a:r>
            <a:r>
              <a:rPr lang="cs-CZ" dirty="0"/>
              <a:t>&gt;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01034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Podzim</Template>
  <TotalTime>67</TotalTime>
  <Words>333</Words>
  <Application>Microsoft Office PowerPoint</Application>
  <PresentationFormat>Předvádění na obrazovce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Autumn</vt:lpstr>
      <vt:lpstr>Laterální pohyb koryta řeky Ain</vt:lpstr>
      <vt:lpstr>Osnova</vt:lpstr>
      <vt:lpstr>Řeka Ain</vt:lpstr>
      <vt:lpstr>Laterální pohyb koryta řeky</vt:lpstr>
      <vt:lpstr>Eroze</vt:lpstr>
      <vt:lpstr>Akumulace</vt:lpstr>
      <vt:lpstr>Příklad erozně i akumulačně aktivního úseku koryta řeky Ain</vt:lpstr>
      <vt:lpstr>Porovnání období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Laterální pohyb koryta řeky Ain</dc:title>
  <dc:creator>klára čížkova</dc:creator>
  <cp:lastModifiedBy>klára čížkova</cp:lastModifiedBy>
  <cp:revision>8</cp:revision>
  <dcterms:created xsi:type="dcterms:W3CDTF">2012-10-07T17:52:24Z</dcterms:created>
  <dcterms:modified xsi:type="dcterms:W3CDTF">2012-10-07T18:59:25Z</dcterms:modified>
</cp:coreProperties>
</file>