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E9D5-BB34-4F32-9E39-C87F2553D83F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F0036-86FC-4FC3-A6B7-F26D1B3CD4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E3EE-3E7E-4DC3-9DBC-FC447B7CEC96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BB98-9F30-4854-9D34-99139D548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9B99E-73AC-493A-9B20-AC6B9CB32199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00D41-E363-41B3-88E8-9B0E12C826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1C458-74B8-4CD6-9595-CD5188487304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083AA-EE56-4DFF-9E6A-A5CEA28A6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866A-EE8C-41A8-84F9-F722C2A38AA9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2167D-4FCA-44D4-8A92-3075FD9AF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A8B0A-BDFF-43B8-BF43-6A4B220A3C64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4D4D2-D47D-47A6-BE97-A62987870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B2C1D-3434-4527-9904-1D3C079B1ED4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77D47-3A2B-4378-B57F-A4973D1C23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CF4D2-9EE1-4F6B-8D74-6EC3ACC1D25E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7FE4-D6C3-4AF5-AFAF-4A8AF4F15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CE734-2A5D-4628-992D-A928F67922F8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B2737-CFC9-4113-8FA3-98590B7C0C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380D6-61E5-47F2-BFF1-AD05C06699D5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2AC8D-0E35-4DA5-9717-B47E6719AA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571C9-485B-41C8-99F0-FE766F8D730D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D37D-C9E5-41EA-AE9E-A82599C2D4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A731C1-FFBD-4E56-9A5A-F566D60B2FF7}" type="datetimeFigureOut">
              <a:rPr lang="cs-CZ"/>
              <a:pPr>
                <a:defRPr/>
              </a:pPr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DAE8B6-9564-4F71-A77C-515D9976FA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d.water.usgs.gov/floodtracking/charts/06140500.html" TargetMode="External"/><Relationship Id="rId2" Type="http://schemas.openxmlformats.org/officeDocument/2006/relationships/hyperlink" Target="http://en.wikipedia.org/wiki/Milk_River_(Alberta%E2%80%93Montana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Milk River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6600" y="5949950"/>
            <a:ext cx="5616575" cy="358775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Lukáš Zahradníček, 1 SPR. GEOLOGIE, Brno 2012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Milk River</a:t>
            </a:r>
          </a:p>
        </p:txBody>
      </p:sp>
      <p:pic>
        <p:nvPicPr>
          <p:cNvPr id="14338" name="Picture 2" descr="C:\Users\Lukáš Zahradníček\Desktop\clip_image00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789363"/>
            <a:ext cx="4908550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3"/>
          <p:cNvSpPr txBox="1">
            <a:spLocks noChangeArrowheads="1"/>
          </p:cNvSpPr>
          <p:nvPr/>
        </p:nvSpPr>
        <p:spPr bwMode="auto">
          <a:xfrm>
            <a:off x="2149475" y="1744663"/>
            <a:ext cx="4905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Délka toku: </a:t>
            </a:r>
            <a:r>
              <a:rPr lang="cs-CZ">
                <a:latin typeface="Calibri" pitchFamily="34" charset="0"/>
              </a:rPr>
              <a:t>1173 km</a:t>
            </a:r>
          </a:p>
          <a:p>
            <a:r>
              <a:rPr lang="cs-CZ" b="1">
                <a:latin typeface="Calibri" pitchFamily="34" charset="0"/>
              </a:rPr>
              <a:t>Povodí:</a:t>
            </a:r>
            <a:r>
              <a:rPr lang="cs-CZ">
                <a:latin typeface="Calibri" pitchFamily="34" charset="0"/>
              </a:rPr>
              <a:t> 61 642 km²</a:t>
            </a:r>
          </a:p>
          <a:p>
            <a:r>
              <a:rPr lang="cs-CZ" b="1">
                <a:latin typeface="Calibri" pitchFamily="34" charset="0"/>
              </a:rPr>
              <a:t>Průtok:</a:t>
            </a:r>
            <a:r>
              <a:rPr lang="cs-CZ">
                <a:latin typeface="Calibri" pitchFamily="34" charset="0"/>
              </a:rPr>
              <a:t> 17 m3/s</a:t>
            </a:r>
          </a:p>
          <a:p>
            <a:r>
              <a:rPr lang="cs-CZ">
                <a:latin typeface="Calibri" pitchFamily="34" charset="0"/>
              </a:rPr>
              <a:t>Řeka pramení ve Skalistých horách na SZ Montany</a:t>
            </a:r>
          </a:p>
          <a:p>
            <a:r>
              <a:rPr lang="cs-CZ">
                <a:latin typeface="Calibri" pitchFamily="34" charset="0"/>
              </a:rPr>
              <a:t>Milk River ústí do řeky Missoury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Milk River</a:t>
            </a:r>
            <a:br>
              <a:rPr lang="cs-CZ" smtClean="0"/>
            </a:br>
            <a:r>
              <a:rPr lang="cs-CZ" sz="1400" b="1" smtClean="0"/>
              <a:t>(Historie)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068638"/>
            <a:ext cx="5246688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1455738" y="1341438"/>
            <a:ext cx="63563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libri" pitchFamily="34" charset="0"/>
              </a:rPr>
              <a:t>Řeka dostala své jméno podle barvy vody, která připomíná rozlité mléko </a:t>
            </a:r>
          </a:p>
          <a:p>
            <a:endParaRPr lang="cs-CZ">
              <a:latin typeface="Calibri" pitchFamily="34" charset="0"/>
            </a:endParaRPr>
          </a:p>
          <a:p>
            <a:r>
              <a:rPr lang="cs-CZ">
                <a:latin typeface="Calibri" pitchFamily="34" charset="0"/>
              </a:rPr>
              <a:t>Tento vzhled je způsoben jílovitou suspenzí, která se dostává do řeky erozí břehů bohatých na tento extrémě jemnozrný sediment.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Největší povodně</a:t>
            </a:r>
          </a:p>
        </p:txBody>
      </p:sp>
      <p:pic>
        <p:nvPicPr>
          <p:cNvPr id="22532" name="Picture 4" descr="záplavy milk ri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4365625"/>
            <a:ext cx="3022600" cy="2006600"/>
          </a:xfrm>
          <a:prstGeom prst="rect">
            <a:avLst/>
          </a:prstGeom>
          <a:noFill/>
        </p:spPr>
      </p:pic>
      <p:pic>
        <p:nvPicPr>
          <p:cNvPr id="22533" name="Picture 5" descr="záplav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484313"/>
            <a:ext cx="3671887" cy="2671762"/>
          </a:xfrm>
          <a:prstGeom prst="rect">
            <a:avLst/>
          </a:prstGeom>
          <a:noFill/>
        </p:spPr>
      </p:pic>
      <p:pic>
        <p:nvPicPr>
          <p:cNvPr id="22534" name="Picture 6" descr="další záplav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1506538"/>
            <a:ext cx="3770313" cy="2741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Největší posun 1996 - 2005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9388" y="1341438"/>
          <a:ext cx="8810625" cy="1676400"/>
        </p:xfrm>
        <a:graphic>
          <a:graphicData uri="http://schemas.openxmlformats.org/presentationml/2006/ole">
            <p:oleObj spid="_x0000_s4099" name="List" r:id="rId3" imgW="8810600" imgH="1676288" progId="Excel.Sheet.8">
              <p:embed/>
            </p:oleObj>
          </a:graphicData>
        </a:graphic>
      </p:graphicFrame>
      <p:pic>
        <p:nvPicPr>
          <p:cNvPr id="4102" name="Picture 6" descr="posun 20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3141663"/>
            <a:ext cx="3959225" cy="351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Největší posun 2005-2011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7950" y="1484313"/>
          <a:ext cx="8810625" cy="1676400"/>
        </p:xfrm>
        <a:graphic>
          <a:graphicData uri="http://schemas.openxmlformats.org/presentationml/2006/ole">
            <p:oleObj spid="_x0000_s5123" name="List" r:id="rId3" imgW="8810600" imgH="1676288" progId="Excel.Sheet.8">
              <p:embed/>
            </p:oleObj>
          </a:graphicData>
        </a:graphic>
      </p:graphicFrame>
      <p:pic>
        <p:nvPicPr>
          <p:cNvPr id="5127" name="Picture 7" descr="posun 20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3213100"/>
            <a:ext cx="3960813" cy="3519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Změna koryta</a:t>
            </a:r>
            <a:br>
              <a:rPr lang="cs-CZ" dirty="0" smtClean="0"/>
            </a:br>
            <a:r>
              <a:rPr lang="cs-CZ" sz="3100" dirty="0" smtClean="0"/>
              <a:t>nevýrazná</a:t>
            </a:r>
            <a:endParaRPr lang="cs-CZ" sz="3100" dirty="0"/>
          </a:p>
        </p:txBody>
      </p:sp>
      <p:pic>
        <p:nvPicPr>
          <p:cNvPr id="20482" name="Picture 2" descr="C:\Users\Lukáš Zahradníček\Desktop\akumulace - eroze Milk Ri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060575"/>
            <a:ext cx="7704138" cy="450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ovéPole 3"/>
          <p:cNvSpPr txBox="1">
            <a:spLocks noChangeArrowheads="1"/>
          </p:cNvSpPr>
          <p:nvPr/>
        </p:nvSpPr>
        <p:spPr bwMode="auto">
          <a:xfrm>
            <a:off x="1258888" y="5876925"/>
            <a:ext cx="1152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FF00"/>
                </a:solidFill>
                <a:latin typeface="Calibri" pitchFamily="34" charset="0"/>
              </a:rPr>
              <a:t>500 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Závěr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8159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Laterálně relativně stabilní řeka</a:t>
            </a:r>
          </a:p>
          <a:p>
            <a:r>
              <a:rPr lang="cs-CZ"/>
              <a:t>Na výsepních a jesepních březích nejsou ve studované oblasti radikalní změny</a:t>
            </a:r>
          </a:p>
          <a:p>
            <a:endParaRPr lang="cs-CZ"/>
          </a:p>
          <a:p>
            <a:r>
              <a:rPr lang="cs-CZ"/>
              <a:t>Nejvyšší hodnota akumulace 17,7 m (1996 – 2005)</a:t>
            </a:r>
          </a:p>
          <a:p>
            <a:r>
              <a:rPr lang="cs-CZ"/>
              <a:t>Nejvyšší hodnota boční eroze  9,2 m (1996-2005)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11188" y="1700213"/>
            <a:ext cx="6810375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Dostupné na www </a:t>
            </a:r>
            <a:r>
              <a:rPr lang="cs-CZ" sz="1200">
                <a:hlinkClick r:id="rId2"/>
              </a:rPr>
              <a:t>http://en.wikipedia.org/wiki/Milk_River_(Alberta%E2%80%93Montana)</a:t>
            </a:r>
            <a:endParaRPr lang="cs-CZ" sz="1200"/>
          </a:p>
          <a:p>
            <a:r>
              <a:rPr lang="cs-CZ" sz="1200"/>
              <a:t>                                            </a:t>
            </a:r>
            <a:r>
              <a:rPr lang="cs-CZ" sz="1200">
                <a:hlinkClick r:id="rId3"/>
              </a:rPr>
              <a:t>http://nd.water.usgs.gov/floodtracking/charts/06140500.html</a:t>
            </a:r>
            <a:endParaRPr lang="cs-CZ" sz="1200"/>
          </a:p>
          <a:p>
            <a:endParaRPr lang="cs-CZ" sz="1200"/>
          </a:p>
          <a:p>
            <a:r>
              <a:rPr lang="cs-CZ" sz="1600"/>
              <a:t>Google Earth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124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Arial</vt:lpstr>
      <vt:lpstr>Motiv systému Office</vt:lpstr>
      <vt:lpstr>List</vt:lpstr>
      <vt:lpstr>Milk River</vt:lpstr>
      <vt:lpstr>Milk River</vt:lpstr>
      <vt:lpstr>Milk River (Historie)</vt:lpstr>
      <vt:lpstr>Největší povodně</vt:lpstr>
      <vt:lpstr>Největší posun 1996 - 2005</vt:lpstr>
      <vt:lpstr>Největší posun 2005-2011</vt:lpstr>
      <vt:lpstr> Změna koryta nevýrazná</vt:lpstr>
      <vt:lpstr>Závěr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 River</dc:title>
  <dc:creator>Lukáš Zahradníček</dc:creator>
  <cp:lastModifiedBy>261801</cp:lastModifiedBy>
  <cp:revision>12</cp:revision>
  <dcterms:created xsi:type="dcterms:W3CDTF">2012-11-06T15:08:04Z</dcterms:created>
  <dcterms:modified xsi:type="dcterms:W3CDTF">2012-11-07T09:04:18Z</dcterms:modified>
</cp:coreProperties>
</file>