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571021-4138-42EA-8624-2E83B7D0816B}" type="datetimeFigureOut">
              <a:rPr lang="cs-CZ" smtClean="0"/>
              <a:t>13.10.2012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674804-61B4-4A4E-B2F9-B125EBDD1A2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ab.%202.pdf" TargetMode="External"/><Relationship Id="rId2" Type="http://schemas.openxmlformats.org/officeDocument/2006/relationships/hyperlink" Target="Tab.%201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ca.org/floodrisk/index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591817"/>
          </a:xfrm>
        </p:spPr>
        <p:txBody>
          <a:bodyPr/>
          <a:lstStyle/>
          <a:p>
            <a:r>
              <a:rPr lang="cs-CZ" sz="3200" dirty="0" smtClean="0">
                <a:latin typeface="Calibri" pitchFamily="34" charset="0"/>
                <a:cs typeface="Calibri" pitchFamily="34" charset="0"/>
              </a:rPr>
              <a:t>Kvantifikace laterálního pohybu meandrujícího koryta toku </a:t>
            </a:r>
            <a:r>
              <a:rPr lang="cs-CZ" sz="3200" b="1" dirty="0" err="1" smtClean="0"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California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, USA)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Calibri" pitchFamily="34" charset="0"/>
                <a:cs typeface="Calibri" pitchFamily="34" charset="0"/>
              </a:rPr>
              <a:t>Z0059  HYDROLOGIE</a:t>
            </a:r>
          </a:p>
          <a:p>
            <a:r>
              <a:rPr lang="cs-CZ" sz="1600" dirty="0" smtClean="0">
                <a:latin typeface="Calibri" pitchFamily="34" charset="0"/>
                <a:cs typeface="Calibri" pitchFamily="34" charset="0"/>
              </a:rPr>
              <a:t>Ludmila Macíčková</a:t>
            </a:r>
          </a:p>
          <a:p>
            <a:r>
              <a:rPr lang="cs-CZ" sz="1600" dirty="0">
                <a:latin typeface="Calibri" pitchFamily="34" charset="0"/>
                <a:cs typeface="Calibri" pitchFamily="34" charset="0"/>
              </a:rPr>
              <a:t>B-GK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GEOG/ FG, 2. ročník</a:t>
            </a:r>
          </a:p>
          <a:p>
            <a:r>
              <a:rPr lang="cs-CZ" sz="1600" dirty="0" smtClean="0">
                <a:latin typeface="Calibri" pitchFamily="34" charset="0"/>
                <a:cs typeface="Calibri" pitchFamily="34" charset="0"/>
              </a:rPr>
              <a:t>10.10.2012</a:t>
            </a:r>
          </a:p>
          <a:p>
            <a:endParaRPr lang="cs-CZ" dirty="0"/>
          </a:p>
        </p:txBody>
      </p:sp>
      <p:pic>
        <p:nvPicPr>
          <p:cNvPr id="1026" name="Picture 2" descr="C:\Users\HP\Desktop\MUNI\3. semestr\Hydrologie\cviko_2\Sacramento!!!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037041" cy="2324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masarykova-univerzit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1224161" cy="1224161"/>
          </a:xfrm>
          <a:prstGeom prst="ellipse">
            <a:avLst/>
          </a:prstGeom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5658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80528" y="5445224"/>
            <a:ext cx="4803036" cy="1008112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Obr. 1: Povodí řeky </a:t>
            </a: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California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USA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(zdroj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http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www.sacramentoriver.org)</a:t>
            </a:r>
            <a:endParaRPr lang="cs-CZ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70937" y="335916"/>
            <a:ext cx="4953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Sacramento</a:t>
            </a:r>
            <a:endParaRPr lang="cs-CZ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600" dirty="0" smtClean="0">
                <a:latin typeface="Calibri" pitchFamily="34" charset="0"/>
                <a:cs typeface="Calibri" pitchFamily="34" charset="0"/>
              </a:rPr>
              <a:t>(USA, Kalifornie)</a:t>
            </a: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cs-CZ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78773"/>
              </p:ext>
            </p:extLst>
          </p:nvPr>
        </p:nvGraphicFramePr>
        <p:xfrm>
          <a:off x="5292080" y="1196752"/>
          <a:ext cx="2571750" cy="1514793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</a:tblGrid>
              <a:tr h="35655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élka </a:t>
                      </a:r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toku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alibri" pitchFamily="34" charset="0"/>
                          <a:cs typeface="Calibri" pitchFamily="34" charset="0"/>
                        </a:rPr>
                        <a:t>640 km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locha </a:t>
                      </a:r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povodí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Calibri" pitchFamily="34" charset="0"/>
                          <a:cs typeface="Calibri" pitchFamily="34" charset="0"/>
                        </a:rPr>
                        <a:t>70 000</a:t>
                      </a:r>
                      <a:r>
                        <a:rPr lang="cs-CZ" sz="1600" b="1" dirty="0">
                          <a:latin typeface="Calibri" pitchFamily="34" charset="0"/>
                          <a:cs typeface="Calibri" pitchFamily="34" charset="0"/>
                        </a:rPr>
                        <a:t> 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růměrný </a:t>
                      </a:r>
                      <a:r>
                        <a:rPr lang="cs-CZ" sz="1600" dirty="0">
                          <a:latin typeface="Calibri" pitchFamily="34" charset="0"/>
                          <a:cs typeface="Calibri" pitchFamily="34" charset="0"/>
                        </a:rPr>
                        <a:t>průtok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650 m³/s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172772" y="2782797"/>
            <a:ext cx="4647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z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ápad USA, pramení v pohoří 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Trinity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, odvodňuje S část Kalifornského údolí, ústí do Pacifiku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ejvyšší vodní stav v zimě, nejnižší v létě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Valley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“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– nížinná zemědělská  oblast, sedimenty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ovodně: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z nadměrných srážek a tajícího sněhu (zima, jaro), do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70. let velké, v současnosti dobrá protipovodňová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ochrana -systém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přehrad a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kanálů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1850, 1906, 1938, 1986, 1995, 1997 – cyklonální příčina – zima/jaro</a:t>
            </a:r>
          </a:p>
          <a:p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„Velká povodeň“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1862 –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Celé 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a San </a:t>
            </a:r>
            <a:r>
              <a:rPr lang="cs-CZ" sz="1600" dirty="0" err="1">
                <a:latin typeface="Calibri" pitchFamily="34" charset="0"/>
                <a:cs typeface="Calibri" pitchFamily="34" charset="0"/>
              </a:rPr>
              <a:t>Joaquin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latin typeface="Calibri" pitchFamily="34" charset="0"/>
                <a:cs typeface="Calibri" pitchFamily="34" charset="0"/>
              </a:rPr>
              <a:t>Valley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 byly 3 týdny zaplaveny v rozsahu 480 km, v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průměru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32 km</a:t>
            </a: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C:\Users\HP\Desktop\256px-Sacramentoriver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7" y="620688"/>
            <a:ext cx="32512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\Desktop\mapa-californ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72" y="335916"/>
            <a:ext cx="1505347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7388" y="5229200"/>
            <a:ext cx="8514800" cy="571128"/>
          </a:xfrm>
        </p:spPr>
        <p:txBody>
          <a:bodyPr>
            <a:normAutofit fontScale="92500" lnSpcReduction="20000"/>
          </a:bodyPr>
          <a:lstStyle/>
          <a:p>
            <a:r>
              <a:rPr lang="cs-CZ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Obr. 1, 2, 3: Úsek řeky </a:t>
            </a:r>
            <a:r>
              <a:rPr lang="cs-CZ" sz="1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 letech 1998 (vlevo), 2004 (uprostřed) a 2011 (</a:t>
            </a:r>
            <a:r>
              <a:rPr lang="cs-CZ" sz="1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pravo</a:t>
            </a:r>
            <a:r>
              <a:rPr lang="cs-CZ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cs-CZ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cs-CZ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droj: Google Earth</a:t>
            </a:r>
            <a:endParaRPr lang="cs-CZ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HP\Desktop\MUNI\3. semestr\Hydrologie\cviko_2\1998 obr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0" y="1916832"/>
            <a:ext cx="2711532" cy="31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MUNI\3. semestr\Hydrologie\cviko_2\2004 obr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50" y="1916832"/>
            <a:ext cx="2842214" cy="31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MUNI\3. semestr\Hydrologie\cviko_2\2011 obr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4" y="1916832"/>
            <a:ext cx="29457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1925" y="1092958"/>
            <a:ext cx="5632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Úsek v okolí </a:t>
            </a:r>
            <a:r>
              <a:rPr lang="cs-CZ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Glennu</a:t>
            </a:r>
            <a:r>
              <a:rPr 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cs-CZ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Hartley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Island, 10 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km</a:t>
            </a:r>
          </a:p>
          <a:p>
            <a:r>
              <a:rPr lang="cs-CZ" sz="1600" dirty="0">
                <a:latin typeface="Calibri" pitchFamily="34" charset="0"/>
                <a:cs typeface="Calibri" pitchFamily="34" charset="0"/>
              </a:rPr>
              <a:t>úsek v horní/střední části toku</a:t>
            </a:r>
          </a:p>
          <a:p>
            <a:endParaRPr lang="cs-CZ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591817"/>
          </a:xfrm>
        </p:spPr>
        <p:txBody>
          <a:bodyPr/>
          <a:lstStyle/>
          <a:p>
            <a:r>
              <a:rPr lang="cs-CZ" sz="2000" dirty="0" smtClean="0"/>
              <a:t>Výsledná mapka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8194" name="Picture 2" descr="C:\Users\HP\Desktop\MUNI\3. semestr\Hydrologie\cviko_2\Sacramento!!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93"/>
            <a:ext cx="6077112" cy="15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591817"/>
          </a:xfrm>
        </p:spPr>
        <p:txBody>
          <a:bodyPr/>
          <a:lstStyle/>
          <a:p>
            <a:r>
              <a:rPr lang="cs-CZ" sz="2000" dirty="0" smtClean="0"/>
              <a:t>Výsledná mapka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8194" name="Picture 2" descr="C:\Users\HP\Desktop\MUNI\3. semestr\Hydrologie\cviko_2\Sacramento!!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8925870"/>
            <a:ext cx="6077112" cy="15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4628" y="33265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Výsledné tabulky: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600" dirty="0">
                <a:latin typeface="Calibri" pitchFamily="34" charset="0"/>
                <a:cs typeface="Calibri" pitchFamily="34" charset="0"/>
                <a:hlinkClick r:id="rId2" action="ppaction://hlinkfile"/>
              </a:rPr>
              <a:t>Tab. 1: Porovnání laterárního pohybu úseku 10 km řeky </a:t>
            </a:r>
            <a:r>
              <a:rPr lang="cs-CZ" sz="1600" dirty="0" err="1">
                <a:latin typeface="Calibri" pitchFamily="34" charset="0"/>
                <a:cs typeface="Calibri" pitchFamily="34" charset="0"/>
                <a:hlinkClick r:id="rId2" action="ppaction://hlinkfile"/>
              </a:rPr>
              <a:t>Sacramento</a:t>
            </a:r>
            <a:r>
              <a:rPr lang="cs-CZ" sz="1600" dirty="0">
                <a:latin typeface="Calibri" pitchFamily="34" charset="0"/>
                <a:cs typeface="Calibri" pitchFamily="34" charset="0"/>
                <a:hlinkClick r:id="rId2" action="ppaction://hlinkfile"/>
              </a:rPr>
              <a:t>  v letech  1998  a </a:t>
            </a:r>
            <a:r>
              <a:rPr lang="cs-CZ" sz="1600" dirty="0" smtClean="0">
                <a:latin typeface="Calibri" pitchFamily="34" charset="0"/>
                <a:cs typeface="Calibri" pitchFamily="34" charset="0"/>
                <a:hlinkClick r:id="rId2" action="ppaction://hlinkfile"/>
              </a:rPr>
              <a:t>2004</a:t>
            </a: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endParaRPr lang="cs-CZ" sz="1600" dirty="0">
              <a:latin typeface="Calibri" pitchFamily="34" charset="0"/>
              <a:cs typeface="Calibri" pitchFamily="34" charset="0"/>
            </a:endParaRPr>
          </a:p>
          <a:p>
            <a:r>
              <a:rPr lang="cs-CZ" sz="1600" dirty="0">
                <a:latin typeface="Calibri" pitchFamily="34" charset="0"/>
                <a:cs typeface="Calibri" pitchFamily="34" charset="0"/>
                <a:hlinkClick r:id="rId3" action="ppaction://hlinkfile"/>
              </a:rPr>
              <a:t>Tab. 2: Porovnání laterárního pohybu úseku 10 km řeky </a:t>
            </a:r>
            <a:r>
              <a:rPr lang="cs-CZ" sz="1600" dirty="0" err="1">
                <a:latin typeface="Calibri" pitchFamily="34" charset="0"/>
                <a:cs typeface="Calibri" pitchFamily="34" charset="0"/>
                <a:hlinkClick r:id="rId3" action="ppaction://hlinkfile"/>
              </a:rPr>
              <a:t>Sacramento</a:t>
            </a:r>
            <a:r>
              <a:rPr lang="cs-CZ" sz="1600" dirty="0">
                <a:latin typeface="Calibri" pitchFamily="34" charset="0"/>
                <a:cs typeface="Calibri" pitchFamily="34" charset="0"/>
                <a:hlinkClick r:id="rId3" action="ppaction://hlinkfile"/>
              </a:rPr>
              <a:t> v letech 2004 a 2011</a:t>
            </a:r>
            <a:endParaRPr lang="cs-CZ" sz="1600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2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29368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Závěr:</a:t>
            </a:r>
            <a:endParaRPr lang="cs-CZ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9393" y="755352"/>
            <a:ext cx="82809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s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nímky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pochází výhradně z měsíců červenec a srpen, proto lze očekávat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podobný vodní stav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(nejnižší v rámci celého roku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z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a hodnocených 13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let je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laterální posun řeky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značný, v některých úsecích až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v rozmezí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několik desítek metrů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ejvětší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laterální pohyb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obecně se odehrává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v konvexních a konkávních částech toku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( 2., 3., 4., 5., 7., 8., 9. km),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nejmenší v přímých částech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toku</a:t>
            </a: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ejvětší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akumulace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s přírůstkem akumulovaného materiálu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9,45 m/rok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nastala mezi lety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1998 a 2004 v úseku mezi 8500 – 8750 m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v dalších letech byl přírůstek obdobný, jen mírně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nižší, jedná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se o rozsáhlý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jesep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 konvexního břehu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meandru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ejvětší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eroze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nastala mezi lety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2004 - 2011 v úseku 7000 – 7250 m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kde erozi ročně postoupilo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7,99 m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břehu</a:t>
            </a:r>
            <a:endParaRPr lang="cs-CZ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v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ýsledek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nemusí být nutně 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reálný, musíme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počítat s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 chybou ručního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měření</a:t>
            </a:r>
          </a:p>
          <a:p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alibri" pitchFamily="34" charset="0"/>
                <a:cs typeface="Calibri" pitchFamily="34" charset="0"/>
              </a:rPr>
              <a:t>p</a:t>
            </a:r>
            <a:r>
              <a:rPr lang="cs-CZ" sz="1600" dirty="0" smtClean="0">
                <a:latin typeface="Calibri" pitchFamily="34" charset="0"/>
                <a:cs typeface="Calibri" pitchFamily="34" charset="0"/>
              </a:rPr>
              <a:t>odloží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navíc tvoří z velké části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nivní sedimenty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proto lze očekávat, že se řeka tohoto typu bude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pohybovat ve své údolní nivě velmi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rychle</a:t>
            </a:r>
            <a:endParaRPr lang="cs-CZ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růměrná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hodnota akumulace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se za hodnocených 13 let pohybuje v rozmezí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3 – 4 m/rok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průměrná hodnota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eroze </a:t>
            </a:r>
            <a:r>
              <a:rPr lang="cs-CZ" sz="1600" dirty="0">
                <a:latin typeface="Calibri" pitchFamily="34" charset="0"/>
                <a:cs typeface="Calibri" pitchFamily="34" charset="0"/>
              </a:rPr>
              <a:t>kolem </a:t>
            </a:r>
            <a:r>
              <a:rPr lang="cs-CZ" sz="1600" b="1" dirty="0">
                <a:latin typeface="Calibri" pitchFamily="34" charset="0"/>
                <a:cs typeface="Calibri" pitchFamily="34" charset="0"/>
              </a:rPr>
              <a:t>2-3 </a:t>
            </a:r>
            <a:r>
              <a:rPr lang="cs-CZ" sz="1600" b="1" dirty="0" smtClean="0">
                <a:latin typeface="Calibri" pitchFamily="34" charset="0"/>
                <a:cs typeface="Calibri" pitchFamily="34" charset="0"/>
              </a:rPr>
              <a:t>m/rok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064896" cy="5695528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Zdroje: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Google Earth 4.3</a:t>
            </a:r>
          </a:p>
          <a:p>
            <a:pPr algn="l"/>
            <a:endParaRPr lang="cs-CZ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SAFCA: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Sacramento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Area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Flood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Agency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[online]. </a:t>
            </a:r>
            <a:r>
              <a:rPr lang="en-US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Dostupné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z URL:     </a:t>
            </a:r>
            <a:r>
              <a:rPr lang="cs-CZ" sz="16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http://www.safca.org/floodrisk/index.html</a:t>
            </a:r>
            <a:r>
              <a:rPr lang="cs-CZ" sz="16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591817"/>
          </a:xfrm>
        </p:spPr>
        <p:txBody>
          <a:bodyPr/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Děkuji za pozornost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120</TotalTime>
  <Words>264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Exekutivní</vt:lpstr>
      <vt:lpstr>Kvantifikace laterálního pohybu meandrujícího koryta toku Sacramento (California, USA)</vt:lpstr>
      <vt:lpstr>Prezentace aplikace PowerPoint</vt:lpstr>
      <vt:lpstr>Prezentace aplikace PowerPoint</vt:lpstr>
      <vt:lpstr>Výsledná mapka</vt:lpstr>
      <vt:lpstr>Výsledná mapka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Kvantifikace laterálního pohybu meandrujícího koryta toku Sacramento (California, USA)</dc:title>
  <dc:creator>HP</dc:creator>
  <cp:lastModifiedBy>HP</cp:lastModifiedBy>
  <cp:revision>14</cp:revision>
  <dcterms:created xsi:type="dcterms:W3CDTF">2012-10-08T12:28:44Z</dcterms:created>
  <dcterms:modified xsi:type="dcterms:W3CDTF">2012-10-13T19:31:59Z</dcterms:modified>
</cp:coreProperties>
</file>