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57" r:id="rId5"/>
    <p:sldId id="258" r:id="rId6"/>
    <p:sldId id="260" r:id="rId7"/>
    <p:sldId id="273" r:id="rId8"/>
    <p:sldId id="259" r:id="rId9"/>
    <p:sldId id="264" r:id="rId10"/>
    <p:sldId id="265" r:id="rId11"/>
    <p:sldId id="266" r:id="rId12"/>
    <p:sldId id="267" r:id="rId13"/>
    <p:sldId id="261" r:id="rId14"/>
    <p:sldId id="268" r:id="rId15"/>
    <p:sldId id="269" r:id="rId16"/>
    <p:sldId id="270" r:id="rId17"/>
    <p:sldId id="274" r:id="rId18"/>
    <p:sldId id="27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710-97A4-4807-8594-3A239A9CBBBE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E162-3430-4E81-931D-0DE4E8D96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710-97A4-4807-8594-3A239A9CBBBE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E162-3430-4E81-931D-0DE4E8D96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710-97A4-4807-8594-3A239A9CBBBE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E162-3430-4E81-931D-0DE4E8D96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710-97A4-4807-8594-3A239A9CBBBE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E162-3430-4E81-931D-0DE4E8D96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710-97A4-4807-8594-3A239A9CBBBE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E162-3430-4E81-931D-0DE4E8D96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710-97A4-4807-8594-3A239A9CBBBE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E162-3430-4E81-931D-0DE4E8D96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710-97A4-4807-8594-3A239A9CBBBE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E162-3430-4E81-931D-0DE4E8D96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710-97A4-4807-8594-3A239A9CBBBE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E162-3430-4E81-931D-0DE4E8D96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710-97A4-4807-8594-3A239A9CBBBE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E162-3430-4E81-931D-0DE4E8D96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710-97A4-4807-8594-3A239A9CBBBE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E162-3430-4E81-931D-0DE4E8D966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9710-97A4-4807-8594-3A239A9CBBBE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7BE162-3430-4E81-931D-0DE4E8D9661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569710-97A4-4807-8594-3A239A9CBBBE}" type="datetimeFigureOut">
              <a:rPr lang="cs-CZ" smtClean="0"/>
              <a:pPr/>
              <a:t>18.10.2012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7BE162-3430-4E81-931D-0DE4E8D9661C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l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leskove.centrum.cz/clanek.phtml?id=571049" TargetMode="External"/><Relationship Id="rId2" Type="http://schemas.openxmlformats.org/officeDocument/2006/relationships/hyperlink" Target="http://grafy.plaveniny.cz/cz/vodni-sta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ŘEKA MORAVA</a:t>
            </a:r>
            <a:br>
              <a:rPr lang="cs-CZ" dirty="0" smtClean="0"/>
            </a:br>
            <a:r>
              <a:rPr lang="cs-CZ" sz="3100" dirty="0" smtClean="0"/>
              <a:t>index sinusoidy, index meandrující šířky koryta a kvantitativní zhodnocení laterálního pohybu koryta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6158136"/>
            <a:ext cx="7854696" cy="699864"/>
          </a:xfrm>
        </p:spPr>
        <p:txBody>
          <a:bodyPr/>
          <a:lstStyle/>
          <a:p>
            <a:r>
              <a:rPr lang="cs-CZ" dirty="0" smtClean="0"/>
              <a:t>Kateřina </a:t>
            </a:r>
            <a:r>
              <a:rPr lang="cs-CZ" dirty="0" err="1" smtClean="0"/>
              <a:t>Rebendová</a:t>
            </a:r>
            <a:r>
              <a:rPr lang="cs-CZ" dirty="0" smtClean="0"/>
              <a:t>, UM-UZ, 2. ročník</a:t>
            </a:r>
            <a:endParaRPr lang="cs-CZ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869160"/>
            <a:ext cx="1943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86916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99592" y="5445224"/>
            <a:ext cx="431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t=26.4.2006, t+1= 31.12.2006, t+2=5.1.2009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88487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5499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877272"/>
            <a:ext cx="1943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877272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115616" y="6309320"/>
            <a:ext cx="431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t=26.4.2006, t+1= 31.12.2006, t+2=5.1.2009</a:t>
            </a:r>
            <a:endParaRPr lang="cs-CZ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5085184"/>
            <a:ext cx="1943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085184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187624" y="5661248"/>
            <a:ext cx="431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t=26.4.2006, t+1= 31.12.2006, t+2=5.1.2009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268760"/>
            <a:ext cx="68008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827584" y="1196752"/>
          <a:ext cx="7704858" cy="4392492"/>
        </p:xfrm>
        <a:graphic>
          <a:graphicData uri="http://schemas.openxmlformats.org/drawingml/2006/table">
            <a:tbl>
              <a:tblPr/>
              <a:tblGrid>
                <a:gridCol w="1284143"/>
                <a:gridCol w="1284143"/>
                <a:gridCol w="1284143"/>
                <a:gridCol w="1284143"/>
                <a:gridCol w="1284143"/>
                <a:gridCol w="1284143"/>
              </a:tblGrid>
              <a:tr h="10981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místa, kde nedocházelo k erozi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místa, kde nedocházelo k akumulaci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maximální eroze t=&gt;t+1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maximální akumulace t=&gt;t+1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maximální eroze t+1=&gt;t+2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maximální akumulace t+1=&gt;t+2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ovéPole 1"/>
          <p:cNvSpPr txBox="1"/>
          <p:nvPr/>
        </p:nvSpPr>
        <p:spPr>
          <a:xfrm>
            <a:off x="6150429" y="11824607"/>
            <a:ext cx="184731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100"/>
          </a:p>
        </p:txBody>
      </p:sp>
      <p:sp>
        <p:nvSpPr>
          <p:cNvPr id="14" name="TextovéPole 13"/>
          <p:cNvSpPr txBox="1"/>
          <p:nvPr/>
        </p:nvSpPr>
        <p:spPr>
          <a:xfrm>
            <a:off x="2555776" y="3284984"/>
            <a:ext cx="6029599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Celková eroze (t=&gt;t+2 </a:t>
            </a:r>
            <a:r>
              <a:rPr lang="cs-CZ" sz="2400" dirty="0" err="1" smtClean="0"/>
              <a:t>brut</a:t>
            </a:r>
            <a:r>
              <a:rPr lang="cs-CZ" sz="2400" dirty="0" smtClean="0"/>
              <a:t>)= 105,1m</a:t>
            </a:r>
          </a:p>
          <a:p>
            <a:endParaRPr lang="cs-CZ" sz="2400" dirty="0" smtClean="0"/>
          </a:p>
          <a:p>
            <a:r>
              <a:rPr lang="fr-FR" sz="2400" dirty="0" smtClean="0"/>
              <a:t>Celková akumulace (t=&gt;t+2 brut) = 914,32 m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Proč je akumulace &gt;&gt; eroze?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odtrhnutí meandru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záplavy 2006 (přínos materiálu)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27584" y="764704"/>
            <a:ext cx="492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Pozn.: t=26.4.2006, t+1= 31.12.2006, t+2=5.1.2009</a:t>
            </a:r>
            <a:endParaRPr lang="cs-CZ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5576" y="404664"/>
            <a:ext cx="35611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Postup práce</a:t>
            </a:r>
            <a:endParaRPr lang="cs-CZ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343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6732240" y="6309320"/>
            <a:ext cx="2138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dirty="0" err="1" smtClean="0"/>
              <a:t>Earth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877272"/>
            <a:ext cx="1276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5589240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1196752"/>
            <a:ext cx="466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276350"/>
            <a:ext cx="71818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732240" y="6309320"/>
            <a:ext cx="2138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dirty="0" err="1" smtClean="0"/>
              <a:t>Earth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733256"/>
            <a:ext cx="1276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425" y="1219200"/>
            <a:ext cx="76771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445224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1196752"/>
            <a:ext cx="466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66813"/>
            <a:ext cx="8839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732240" y="6309320"/>
            <a:ext cx="2138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dirty="0" err="1" smtClean="0"/>
              <a:t>Earth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805264"/>
            <a:ext cx="1276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5517232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0" y="1124744"/>
            <a:ext cx="466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Zdroje informací: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i="1" dirty="0" smtClean="0"/>
              <a:t>Grafy.plaveniny.</a:t>
            </a:r>
            <a:r>
              <a:rPr lang="cs-CZ" i="1" dirty="0" err="1" smtClean="0"/>
              <a:t>cz</a:t>
            </a:r>
            <a:r>
              <a:rPr lang="cs-CZ" i="1" dirty="0" smtClean="0"/>
              <a:t>: Vodní stav – Morava, Strážnice</a:t>
            </a:r>
            <a:r>
              <a:rPr lang="cs-CZ" dirty="0" smtClean="0"/>
              <a:t> [online]. c2012[cit. 30. září 2012]Dostupný z WWW: </a:t>
            </a:r>
            <a:r>
              <a:rPr lang="cs-CZ" u="sng" dirty="0" smtClean="0">
                <a:hlinkClick r:id="rId2"/>
              </a:rPr>
              <a:t>http://grafy.plaveniny.</a:t>
            </a:r>
            <a:r>
              <a:rPr lang="cs-CZ" u="sng" dirty="0" err="1" smtClean="0">
                <a:hlinkClick r:id="rId2"/>
              </a:rPr>
              <a:t>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vodni</a:t>
            </a:r>
            <a:r>
              <a:rPr lang="cs-CZ" u="sng" dirty="0" smtClean="0">
                <a:hlinkClick r:id="rId2"/>
              </a:rPr>
              <a:t>-stav/</a:t>
            </a:r>
            <a:endParaRPr lang="cs-CZ" dirty="0" smtClean="0"/>
          </a:p>
          <a:p>
            <a:r>
              <a:rPr lang="cs-CZ" dirty="0" smtClean="0"/>
              <a:t> </a:t>
            </a:r>
            <a:r>
              <a:rPr lang="cs-CZ" i="1" dirty="0" smtClean="0"/>
              <a:t>Bleskově.</a:t>
            </a:r>
            <a:r>
              <a:rPr lang="cs-CZ" i="1" dirty="0" err="1" smtClean="0"/>
              <a:t>cz</a:t>
            </a:r>
            <a:r>
              <a:rPr lang="cs-CZ" i="1" dirty="0" smtClean="0"/>
              <a:t> Na jihu Moravy bojí na poplach</a:t>
            </a:r>
            <a:r>
              <a:rPr lang="cs-CZ" dirty="0" smtClean="0"/>
              <a:t>[online] 31.bžezna 2006.[cit. 6.října 2012]Dostupný z WWW: </a:t>
            </a:r>
            <a:r>
              <a:rPr lang="cs-CZ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http://bleskove.centrum.cz/clanek.phtml?id=571049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851648" cy="1828800"/>
          </a:xfrm>
        </p:spPr>
        <p:txBody>
          <a:bodyPr/>
          <a:lstStyle/>
          <a:p>
            <a:pPr algn="ctr"/>
            <a:r>
              <a:rPr lang="cs-CZ" dirty="0" smtClean="0"/>
              <a:t>Jsou nějaké otázky?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fontScale="92500" lnSpcReduction="20000"/>
          </a:bodyPr>
          <a:lstStyle/>
          <a:p>
            <a:pPr algn="ctr">
              <a:buNone/>
            </a:pPr>
            <a:r>
              <a:rPr lang="cs-CZ" sz="7200" dirty="0" smtClean="0"/>
              <a:t>DĚKUJI ZA POZORNOST</a:t>
            </a:r>
            <a:endParaRPr lang="cs-CZ" sz="72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momenty řeky Moravy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Pramen: pod vrcholem Kralického Sněžníku</a:t>
            </a:r>
          </a:p>
          <a:p>
            <a:r>
              <a:rPr lang="cs-CZ" dirty="0" smtClean="0"/>
              <a:t>Délka: 353 km(v ČR 284 km)</a:t>
            </a:r>
          </a:p>
          <a:p>
            <a:r>
              <a:rPr lang="cs-CZ" dirty="0" smtClean="0"/>
              <a:t>Rozloha povodí: 26 658 km² (v ČR 20 692,4 km²)</a:t>
            </a:r>
          </a:p>
          <a:p>
            <a:r>
              <a:rPr lang="cs-CZ" dirty="0" smtClean="0"/>
              <a:t>Tvoří státní hranice: ČR-SR, R-SR</a:t>
            </a:r>
          </a:p>
          <a:p>
            <a:r>
              <a:rPr lang="cs-CZ" dirty="0" smtClean="0"/>
              <a:t>Regulace vodního koryta začala 1818, skončila 1982. Dvě místa, kde dochází k přirozenému meandrování: Litovelské Pomoraví a okolí </a:t>
            </a:r>
            <a:r>
              <a:rPr lang="cs-CZ" dirty="0" err="1" smtClean="0"/>
              <a:t>Bzence</a:t>
            </a:r>
            <a:r>
              <a:rPr lang="cs-CZ" dirty="0" smtClean="0"/>
              <a:t>-Přívoz.</a:t>
            </a:r>
          </a:p>
          <a:p>
            <a:r>
              <a:rPr lang="cs-CZ" dirty="0" smtClean="0"/>
              <a:t>Povodně: 1997, 2006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4496147" cy="53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763688" y="6211669"/>
            <a:ext cx="6121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1: Řeka Morava po regulaci koryta v blízkosti Napajedel</a:t>
            </a:r>
          </a:p>
          <a:p>
            <a:r>
              <a:rPr lang="cs-CZ" dirty="0" smtClean="0"/>
              <a:t>Zdroj: </a:t>
            </a:r>
            <a:r>
              <a:rPr lang="cs-CZ" dirty="0" err="1" smtClean="0"/>
              <a:t>GoogleMaps</a:t>
            </a:r>
            <a:endParaRPr lang="cs-CZ" dirty="0"/>
          </a:p>
        </p:txBody>
      </p:sp>
      <p:cxnSp>
        <p:nvCxnSpPr>
          <p:cNvPr id="11" name="Přímá spojovací šipka 10"/>
          <p:cNvCxnSpPr/>
          <p:nvPr/>
        </p:nvCxnSpPr>
        <p:spPr>
          <a:xfrm flipH="1">
            <a:off x="4932040" y="1340768"/>
            <a:ext cx="273630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4860032" y="1412776"/>
            <a:ext cx="2736304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627431" y="1196752"/>
            <a:ext cx="158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Mrtvá</a:t>
            </a:r>
            <a:r>
              <a:rPr lang="cs-CZ" dirty="0" smtClean="0"/>
              <a:t> </a:t>
            </a:r>
            <a:r>
              <a:rPr lang="cs-CZ" dirty="0" smtClean="0"/>
              <a:t>ramena</a:t>
            </a:r>
            <a:endParaRPr lang="cs-CZ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11669"/>
            <a:ext cx="3748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2: Studovaný úsek řeky Moravy</a:t>
            </a:r>
          </a:p>
          <a:p>
            <a:r>
              <a:rPr lang="cs-CZ" dirty="0" smtClean="0"/>
              <a:t>Zdroj: </a:t>
            </a:r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dirty="0" err="1" smtClean="0"/>
              <a:t>Earth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165304"/>
            <a:ext cx="838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836712"/>
            <a:ext cx="800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764704"/>
            <a:ext cx="77819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963025" cy="520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79512" y="6211669"/>
            <a:ext cx="671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3. Meandrující řeka Morava v okolí </a:t>
            </a:r>
            <a:r>
              <a:rPr lang="cs-CZ" dirty="0" err="1" smtClean="0"/>
              <a:t>Bzence</a:t>
            </a:r>
            <a:r>
              <a:rPr lang="cs-CZ" dirty="0" smtClean="0"/>
              <a:t>-Přívoz leden 2009</a:t>
            </a:r>
          </a:p>
          <a:p>
            <a:r>
              <a:rPr lang="cs-CZ" dirty="0" smtClean="0"/>
              <a:t>Zdroj: </a:t>
            </a:r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dirty="0" err="1" smtClean="0"/>
              <a:t>Earth</a:t>
            </a:r>
            <a:endParaRPr lang="cs-CZ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dirty="0" smtClean="0"/>
              <a:t>index sinusoidy, </a:t>
            </a:r>
            <a:br>
              <a:rPr lang="cs-CZ" sz="5400" dirty="0" smtClean="0"/>
            </a:br>
            <a:r>
              <a:rPr lang="cs-CZ" sz="5400" dirty="0" smtClean="0"/>
              <a:t>index meandrující šířky koryta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1">
              <a:buNone/>
            </a:pPr>
            <a:r>
              <a:rPr lang="cs-CZ" dirty="0" smtClean="0"/>
              <a:t>Index </a:t>
            </a:r>
            <a:r>
              <a:rPr lang="cs-CZ" dirty="0" err="1" smtClean="0"/>
              <a:t>sinuosidy</a:t>
            </a:r>
            <a:r>
              <a:rPr lang="cs-CZ" dirty="0" smtClean="0"/>
              <a:t> = 1,9682</a:t>
            </a:r>
          </a:p>
          <a:p>
            <a:pPr lvl="1">
              <a:buNone/>
            </a:pPr>
            <a:r>
              <a:rPr lang="cs-CZ" dirty="0" smtClean="0"/>
              <a:t>Index meandrující šířky koryta = 8,612</a:t>
            </a:r>
            <a:endParaRPr lang="cs-CZ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060848"/>
            <a:ext cx="3771428" cy="742858"/>
          </a:xfrm>
          <a:prstGeom prst="rect">
            <a:avLst/>
          </a:prstGeom>
          <a:noFill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212976"/>
            <a:ext cx="7200000" cy="742858"/>
          </a:xfrm>
          <a:prstGeom prst="rect">
            <a:avLst/>
          </a:prstGeom>
          <a:noFill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Laterální pohyb koryta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 snímkování na </a:t>
            </a:r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smtClean="0"/>
              <a:t>Earth</a:t>
            </a:r>
            <a:endParaRPr lang="cs-CZ" dirty="0" smtClean="0"/>
          </a:p>
          <a:p>
            <a:r>
              <a:rPr lang="cs-CZ" dirty="0" smtClean="0"/>
              <a:t>Délku řeky Moravy 10km na 40 úseků po 250m</a:t>
            </a:r>
          </a:p>
          <a:p>
            <a:r>
              <a:rPr lang="cs-CZ" dirty="0" err="1" smtClean="0"/>
              <a:t>Buffer</a:t>
            </a:r>
            <a:r>
              <a:rPr lang="cs-CZ" dirty="0" smtClean="0"/>
              <a:t> + osa koryta</a:t>
            </a:r>
          </a:p>
          <a:p>
            <a:r>
              <a:rPr lang="cs-CZ" dirty="0" smtClean="0"/>
              <a:t>Kolmice na osu koryta ve 40 úsecích</a:t>
            </a:r>
          </a:p>
          <a:p>
            <a:r>
              <a:rPr lang="cs-CZ" dirty="0" smtClean="0"/>
              <a:t>Zjišťování eroze a akumulace</a:t>
            </a:r>
          </a:p>
          <a:p>
            <a:endParaRPr lang="cs-CZ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32648" cy="359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50768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11560" y="40466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26.4.2006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76056" y="1628800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31.12.2006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44767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3779912" y="630932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5.1.2009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589240"/>
            <a:ext cx="1943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58924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827584" y="6093296"/>
            <a:ext cx="431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t=26.4.2006, t+1= 31.12.2006, t+2=5.1.2009</a:t>
            </a:r>
            <a:endParaRPr lang="cs-CZ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8820472" cy="53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</TotalTime>
  <Words>334</Words>
  <Application>Microsoft Office PowerPoint</Application>
  <PresentationFormat>Předvádění na obrazovce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Tok</vt:lpstr>
      <vt:lpstr>ŘEKA MORAVA index sinusoidy, index meandrující šířky koryta a kvantitativní zhodnocení laterálního pohybu koryta</vt:lpstr>
      <vt:lpstr>Důležité momenty řeky Moravy</vt:lpstr>
      <vt:lpstr>Snímek 3</vt:lpstr>
      <vt:lpstr>Snímek 4</vt:lpstr>
      <vt:lpstr>Snímek 5</vt:lpstr>
      <vt:lpstr>index sinusoidy,  index meandrující šířky koryta</vt:lpstr>
      <vt:lpstr>Laterální pohyb koryta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Zdroje informací:</vt:lpstr>
      <vt:lpstr>Jsou nějaké otázky?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ŘEKA MORAVA index sinusoidy, index meandrující šířky koryta a kvantitativní zhodnocení laterálního pohybu koryta</dc:title>
  <dc:creator>Katka</dc:creator>
  <cp:lastModifiedBy>Katka</cp:lastModifiedBy>
  <cp:revision>29</cp:revision>
  <dcterms:created xsi:type="dcterms:W3CDTF">2012-10-01T18:32:40Z</dcterms:created>
  <dcterms:modified xsi:type="dcterms:W3CDTF">2012-10-18T19:49:24Z</dcterms:modified>
</cp:coreProperties>
</file>