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E2A1D-28B2-4EC2-8F42-F3C495737697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87D57-942D-4B57-B239-8C025DCEB8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87D57-942D-4B57-B239-8C025DCEB84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1092A0-AB85-4068-A750-F1D103F943E1}" type="datetimeFigureOut">
              <a:rPr lang="cs-CZ" smtClean="0"/>
              <a:pPr/>
              <a:t>7.11.2012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B9045E-FE2C-4D97-9503-786CECFB57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Colorado / </a:t>
            </a:r>
            <a:r>
              <a:rPr lang="cs-CZ" dirty="0" err="1" smtClean="0"/>
              <a:t>Sacramento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Eliška Vavřinová B-GK </a:t>
            </a:r>
            <a:r>
              <a:rPr lang="cs-CZ" dirty="0" err="1" smtClean="0"/>
              <a:t>Geog</a:t>
            </a:r>
            <a:r>
              <a:rPr lang="cs-CZ" dirty="0" smtClean="0"/>
              <a:t> (FG)</a:t>
            </a:r>
          </a:p>
          <a:p>
            <a:r>
              <a:rPr lang="cs-CZ" dirty="0" smtClean="0"/>
              <a:t>394272</a:t>
            </a:r>
            <a:endParaRPr lang="cs-CZ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Obecná charakteristika řeky Colorado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Pramení ve Skalnatých horách, ústí do Kalifornského zálivu</a:t>
            </a:r>
          </a:p>
          <a:p>
            <a:r>
              <a:rPr lang="cs-CZ" sz="2800" dirty="0" smtClean="0"/>
              <a:t>Protéká státy Colorado, Utah, Nevada, Arizona a Kalifornie + Mexiko</a:t>
            </a:r>
          </a:p>
          <a:p>
            <a:r>
              <a:rPr lang="cs-CZ" sz="2800" dirty="0" smtClean="0"/>
              <a:t>Délka toku: </a:t>
            </a:r>
            <a:r>
              <a:rPr lang="cs-CZ" sz="2800" dirty="0" smtClean="0"/>
              <a:t>2740 </a:t>
            </a:r>
            <a:r>
              <a:rPr lang="cs-CZ" sz="2800" dirty="0" smtClean="0"/>
              <a:t>km</a:t>
            </a:r>
          </a:p>
          <a:p>
            <a:r>
              <a:rPr lang="cs-CZ" sz="2800" dirty="0" smtClean="0"/>
              <a:t>Plocha povodí: </a:t>
            </a:r>
            <a:r>
              <a:rPr lang="cs-CZ" sz="2800" dirty="0" smtClean="0"/>
              <a:t>635 000 </a:t>
            </a:r>
            <a:r>
              <a:rPr lang="cs-CZ" sz="2800" dirty="0" smtClean="0"/>
              <a:t>km</a:t>
            </a:r>
            <a:r>
              <a:rPr lang="cs-CZ" sz="2800" baseline="30000" dirty="0" smtClean="0"/>
              <a:t>2</a:t>
            </a:r>
          </a:p>
          <a:p>
            <a:r>
              <a:rPr lang="cs-CZ" sz="2800" dirty="0" smtClean="0"/>
              <a:t>Průtok: </a:t>
            </a:r>
            <a:r>
              <a:rPr lang="cs-CZ" sz="2800" dirty="0" smtClean="0"/>
              <a:t>508 </a:t>
            </a:r>
            <a:r>
              <a:rPr lang="cs-CZ" sz="2800" dirty="0" smtClean="0"/>
              <a:t>m</a:t>
            </a:r>
            <a:r>
              <a:rPr lang="cs-CZ" sz="2800" baseline="30000" dirty="0" smtClean="0"/>
              <a:t>3</a:t>
            </a:r>
            <a:r>
              <a:rPr lang="cs-CZ" sz="2800" dirty="0" smtClean="0"/>
              <a:t>/s</a:t>
            </a:r>
            <a:r>
              <a:rPr lang="cs-CZ" sz="2800" dirty="0" smtClean="0"/>
              <a:t>; 2 800 m</a:t>
            </a:r>
            <a:r>
              <a:rPr lang="cs-CZ" sz="2800" baseline="30000" dirty="0" smtClean="0"/>
              <a:t>3</a:t>
            </a:r>
            <a:r>
              <a:rPr lang="cs-CZ" sz="2800" dirty="0" smtClean="0"/>
              <a:t>/s (léto); 71 m</a:t>
            </a:r>
            <a:r>
              <a:rPr lang="cs-CZ" sz="2800" baseline="30000" dirty="0" smtClean="0"/>
              <a:t>3</a:t>
            </a:r>
            <a:r>
              <a:rPr lang="cs-CZ" sz="2800" dirty="0" smtClean="0"/>
              <a:t>/s (zima)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7467600" cy="4525963"/>
          </a:xfrm>
        </p:spPr>
        <p:txBody>
          <a:bodyPr/>
          <a:lstStyle/>
          <a:p>
            <a:r>
              <a:rPr lang="cs-CZ" dirty="0" smtClean="0"/>
              <a:t>Přítoky: Green, Malé Colorado, </a:t>
            </a:r>
            <a:r>
              <a:rPr lang="cs-CZ" dirty="0" err="1" smtClean="0"/>
              <a:t>Gila</a:t>
            </a:r>
            <a:r>
              <a:rPr lang="cs-CZ" dirty="0" smtClean="0"/>
              <a:t>, San Juan</a:t>
            </a:r>
          </a:p>
          <a:p>
            <a:r>
              <a:rPr lang="cs-CZ" dirty="0" smtClean="0"/>
              <a:t>Události: </a:t>
            </a:r>
          </a:p>
          <a:p>
            <a:pPr lvl="1"/>
            <a:r>
              <a:rPr lang="cs-CZ" dirty="0" smtClean="0"/>
              <a:t>Záplavy v dobách tání sněhu</a:t>
            </a:r>
          </a:p>
          <a:p>
            <a:pPr lvl="1"/>
            <a:r>
              <a:rPr lang="cs-CZ" dirty="0" smtClean="0"/>
              <a:t>1905- rozvodnění- změna koryta řeky- vzniká </a:t>
            </a:r>
            <a:r>
              <a:rPr lang="cs-CZ" dirty="0" err="1" smtClean="0"/>
              <a:t>Saltonské</a:t>
            </a:r>
            <a:r>
              <a:rPr lang="cs-CZ" dirty="0" smtClean="0"/>
              <a:t> jezero</a:t>
            </a:r>
          </a:p>
          <a:p>
            <a:pPr lvl="1"/>
            <a:r>
              <a:rPr lang="cs-CZ" dirty="0" smtClean="0"/>
              <a:t>1922- </a:t>
            </a:r>
            <a:r>
              <a:rPr lang="cs-CZ" dirty="0" err="1" smtClean="0"/>
              <a:t>Hooverova</a:t>
            </a:r>
            <a:r>
              <a:rPr lang="cs-CZ" dirty="0" smtClean="0"/>
              <a:t> přehrada- ochrana před záplavami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Coloradorivermapnew1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0"/>
            <a:ext cx="5286122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Sacramento</a:t>
            </a:r>
            <a:endParaRPr lang="cs-CZ" dirty="0"/>
          </a:p>
        </p:txBody>
      </p:sp>
      <p:pic>
        <p:nvPicPr>
          <p:cNvPr id="10" name="Zástupný symbol pro obsah 9" descr="v3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139952" y="225189"/>
            <a:ext cx="3456384" cy="663281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1998, korzt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4944848" cy="3329720"/>
          </a:xfrm>
        </p:spPr>
      </p:pic>
      <p:pic>
        <p:nvPicPr>
          <p:cNvPr id="8" name="Obrázek 7" descr="2009, koryt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3356992"/>
            <a:ext cx="4860032" cy="327260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220072" y="188640"/>
            <a:ext cx="3312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Úsek </a:t>
            </a:r>
            <a:r>
              <a:rPr lang="cs-CZ" sz="1400" dirty="0" err="1" smtClean="0"/>
              <a:t>Sacramenta</a:t>
            </a:r>
            <a:r>
              <a:rPr lang="cs-CZ" sz="1400" dirty="0" smtClean="0"/>
              <a:t>- 1998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19672" y="5877272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Úsek </a:t>
            </a:r>
            <a:r>
              <a:rPr lang="cs-CZ" sz="1400" dirty="0" err="1" smtClean="0"/>
              <a:t>Sacramenta</a:t>
            </a:r>
            <a:r>
              <a:rPr lang="cs-CZ" sz="1400" dirty="0" smtClean="0"/>
              <a:t>- 2009</a:t>
            </a:r>
            <a:endParaRPr lang="cs-CZ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79512" y="260643"/>
          <a:ext cx="3960438" cy="6597357"/>
        </p:xfrm>
        <a:graphic>
          <a:graphicData uri="http://schemas.openxmlformats.org/drawingml/2006/table">
            <a:tbl>
              <a:tblPr>
                <a:tableStyleId>{72833802-FEF1-4C79-8D5D-14CF1EAF98D9}</a:tableStyleId>
              </a:tblPr>
              <a:tblGrid>
                <a:gridCol w="660073"/>
                <a:gridCol w="660073"/>
                <a:gridCol w="660073"/>
                <a:gridCol w="660073"/>
                <a:gridCol w="660073"/>
                <a:gridCol w="660073"/>
              </a:tblGrid>
              <a:tr h="168462">
                <a:tc rowSpan="2"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úsek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700"/>
                        <a:t>m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700"/>
                        <a:t>rok 1998-2004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700"/>
                        <a:t>rok </a:t>
                      </a:r>
                      <a:r>
                        <a:rPr lang="en-US" sz="700"/>
                        <a:t>2004-2009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846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E</a:t>
                      </a:r>
                      <a:r>
                        <a:rPr lang="cs-CZ" sz="700" baseline="-25000"/>
                        <a:t>brut </a:t>
                      </a:r>
                      <a:r>
                        <a:rPr lang="cs-CZ" sz="700"/>
                        <a:t>max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A</a:t>
                      </a:r>
                      <a:r>
                        <a:rPr lang="cs-CZ" sz="700" baseline="-25000"/>
                        <a:t>brut </a:t>
                      </a:r>
                      <a:r>
                        <a:rPr lang="cs-CZ" sz="700"/>
                        <a:t>max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E</a:t>
                      </a:r>
                      <a:r>
                        <a:rPr lang="cs-CZ" sz="700" baseline="-25000"/>
                        <a:t>brut </a:t>
                      </a:r>
                      <a:r>
                        <a:rPr lang="cs-CZ" sz="700"/>
                        <a:t>max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A</a:t>
                      </a:r>
                      <a:r>
                        <a:rPr lang="cs-CZ" sz="700" baseline="-25000"/>
                        <a:t>brut </a:t>
                      </a:r>
                      <a:r>
                        <a:rPr lang="cs-CZ" sz="700"/>
                        <a:t>max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0-250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11,70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93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250-500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3.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500-750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20,07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8,87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27,99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4.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750-1000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36,82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9,17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62,22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1000-1250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30,37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5,67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53,91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6.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1250-1500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8,67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11,51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52,48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7.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1500-1750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13,02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58,67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13,50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60,07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8.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1750-2000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31,30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65,69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45,09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9973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2000-2250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indent="69215" algn="ctr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cs-CZ" sz="700"/>
                        <a:t>61,27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indent="-1270"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32,37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4,63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738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2250-2500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54,13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7,91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12,64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27,38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738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2500-2750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12,93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8,25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18,28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738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2750-3000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31,61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7,44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13.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3000-3250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5,22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14,99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84,08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14.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3250-3500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45,47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41,81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93,91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15.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3500-3750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28,86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86,23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16.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3750-4000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51,46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82,88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16,77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17.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4000-4250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50,78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109,31</a:t>
                      </a:r>
                      <a:endParaRPr lang="cs-CZ" sz="7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18.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4250-4500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13,57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66,32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104,01</a:t>
                      </a:r>
                      <a:endParaRPr lang="cs-CZ" sz="7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19.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4500-4750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66,46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20.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4750-5000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30,77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21.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5000-5250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13,40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22.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5250-5500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35,81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71,65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23.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5500-5750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93,43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68,11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113,77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71,32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24.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5750-6000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91,67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65,52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41,55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46,14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25.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6000-6250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8,96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19,48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20,67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41,71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26.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6250-6500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19,76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11,83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21,91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27.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6500-6750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28,28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10,51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47,41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28.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6750-7000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29,27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38,63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0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29.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7000-7250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34,10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36,57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47,13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30.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7250-7500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27,94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39,66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22,60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78,68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31.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7500-7750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10,39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27,33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29,28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67,32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32.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7750-8000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4,29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11,23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15,83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42,24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33.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8000-8250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9,16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6,47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34.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8250-8500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10,45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7,79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23,60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35.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8500-8750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50,81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7,75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34,84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36.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8750-9000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71,86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28,28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104,96</a:t>
                      </a:r>
                      <a:endParaRPr lang="cs-CZ" sz="7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49,53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  <a:tr h="1684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37.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9000-9160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74,84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42,48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115,81</a:t>
                      </a:r>
                      <a:endParaRPr lang="cs-CZ" sz="70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65,68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72" marR="42272" marT="0" marB="0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788024" y="260632"/>
          <a:ext cx="4139952" cy="6597368"/>
        </p:xfrm>
        <a:graphic>
          <a:graphicData uri="http://schemas.openxmlformats.org/drawingml/2006/table">
            <a:tbl>
              <a:tblPr>
                <a:tableStyleId>{72833802-FEF1-4C79-8D5D-14CF1EAF98D9}</a:tableStyleId>
              </a:tblPr>
              <a:tblGrid>
                <a:gridCol w="689992"/>
                <a:gridCol w="689992"/>
                <a:gridCol w="689992"/>
                <a:gridCol w="689992"/>
                <a:gridCol w="689992"/>
                <a:gridCol w="689992"/>
              </a:tblGrid>
              <a:tr h="167214">
                <a:tc rowSpan="2"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úsek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700"/>
                        <a:t>m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700"/>
                        <a:t>rok 1998-2004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700"/>
                        <a:t>rok </a:t>
                      </a:r>
                      <a:r>
                        <a:rPr lang="en-US" sz="700"/>
                        <a:t>2004-2009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672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E</a:t>
                      </a:r>
                      <a:r>
                        <a:rPr lang="cs-CZ" sz="700" baseline="-25000"/>
                        <a:t>net</a:t>
                      </a:r>
                      <a:r>
                        <a:rPr lang="cs-CZ" sz="700"/>
                        <a:t>max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A</a:t>
                      </a:r>
                      <a:r>
                        <a:rPr lang="cs-CZ" sz="700" baseline="-25000"/>
                        <a:t>net</a:t>
                      </a:r>
                      <a:r>
                        <a:rPr lang="cs-CZ" sz="700"/>
                        <a:t>max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E</a:t>
                      </a:r>
                      <a:r>
                        <a:rPr lang="cs-CZ" sz="700" baseline="-25000"/>
                        <a:t>net </a:t>
                      </a:r>
                      <a:r>
                        <a:rPr lang="cs-CZ" sz="700"/>
                        <a:t>max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A</a:t>
                      </a:r>
                      <a:r>
                        <a:rPr lang="cs-CZ" sz="700" baseline="-25000"/>
                        <a:t>net </a:t>
                      </a:r>
                      <a:r>
                        <a:rPr lang="cs-CZ" sz="700"/>
                        <a:t>max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0-250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2,34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20309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250-500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500-750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3,35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1,77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5,60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4.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750-1000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1,58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6,14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1,83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12,44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1000-1250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5,06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1,13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10,78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6.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1250-1500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1,45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1,92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10,50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7.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1500-1750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2,17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9,78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2,70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12,01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en-US" sz="700"/>
                        <a:t>8.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1750-2000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5,22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10,95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0,00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9,02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78162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2000-2250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10,21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6,47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0,93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76946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2250-2500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9,02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1,32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2,53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5,48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76946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2500-2750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2,16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1,38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3,66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76946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2750-3000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5,27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1,49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13.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3000-3250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0,87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16,82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14.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3250-3500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7,58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8,36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18,78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15.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3500-3750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4,81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17,25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16.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3750-4000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8,58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16,58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3,35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17.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4000-4250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8,46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>
                          <a:solidFill>
                            <a:srgbClr val="92D050"/>
                          </a:solidFill>
                        </a:rPr>
                        <a:t>21,86</a:t>
                      </a:r>
                      <a:endParaRPr lang="cs-CZ" sz="700" dirty="0">
                        <a:solidFill>
                          <a:srgbClr val="92D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18.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4250-4500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2,26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11,05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>
                          <a:solidFill>
                            <a:srgbClr val="92D050"/>
                          </a:solidFill>
                        </a:rPr>
                        <a:t>20,80</a:t>
                      </a:r>
                      <a:endParaRPr lang="cs-CZ" sz="700" dirty="0">
                        <a:solidFill>
                          <a:srgbClr val="92D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19.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4500-4750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11,08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20.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4750-5000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5,13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21.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5000-5250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2,23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22.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5250-5500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5,97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11,94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23.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5500-5750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15,57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11,35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22,75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14,26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24.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5750-6000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15,28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10,92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8,31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9,23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25.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6000-6250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1,49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3,25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4,13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8,34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26.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6250-6500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3,29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2,37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4,38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27.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6500-6750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4,71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1,75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9,48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28.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6750-7000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4,88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7,73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29.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7000-7250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5,68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7,31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9,43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30.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7250-7500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4,66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6,61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4,52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15,74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31.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7500-7750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1,73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4,56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5,86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13,46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32.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7750-8000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0,72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1,87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3,17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8,45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33.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8000-8250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1,53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1,08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34.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8250-8500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1,74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1,30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4,72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35.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8500-8750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8,47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1,29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6,97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cs-CZ" sz="7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36.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8750-9000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11,98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4,71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baseline="0" dirty="0">
                          <a:solidFill>
                            <a:srgbClr val="92D050"/>
                          </a:solidFill>
                        </a:rPr>
                        <a:t>20,99</a:t>
                      </a:r>
                      <a:endParaRPr lang="cs-CZ" sz="700" baseline="0" dirty="0">
                        <a:solidFill>
                          <a:srgbClr val="92D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9,91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  <a:tr h="167214"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37.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9000-9160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12,47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/>
                        <a:t>7,08</a:t>
                      </a:r>
                      <a:endParaRPr lang="cs-CZ" sz="7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baseline="0" dirty="0">
                          <a:solidFill>
                            <a:srgbClr val="92D050"/>
                          </a:solidFill>
                        </a:rPr>
                        <a:t>23,16</a:t>
                      </a:r>
                      <a:endParaRPr lang="cs-CZ" sz="700" baseline="0" dirty="0">
                        <a:solidFill>
                          <a:srgbClr val="92D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700" dirty="0"/>
                        <a:t>13,14</a:t>
                      </a:r>
                      <a:endParaRPr lang="cs-CZ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897" marR="41897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467600" cy="4641379"/>
          </a:xfrm>
        </p:spPr>
        <p:txBody>
          <a:bodyPr/>
          <a:lstStyle/>
          <a:p>
            <a:r>
              <a:rPr lang="cs-CZ" dirty="0" smtClean="0"/>
              <a:t>Eroze v místech největší síly řeky a menší odolnosti koryta</a:t>
            </a:r>
          </a:p>
          <a:p>
            <a:r>
              <a:rPr lang="cs-CZ" dirty="0" smtClean="0"/>
              <a:t>Akumulace- slábnoucí proud, příliš mnoho splavenin</a:t>
            </a:r>
          </a:p>
          <a:p>
            <a:r>
              <a:rPr lang="cs-CZ" dirty="0" smtClean="0"/>
              <a:t>Vlivem erozní činnosti zkrácení úseku téměř o 1 km (postupné zaškrcování meandru)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Wikipedia</a:t>
            </a:r>
            <a:endParaRPr lang="cs-CZ" dirty="0" smtClean="0"/>
          </a:p>
          <a:p>
            <a:r>
              <a:rPr lang="cs-CZ" dirty="0" err="1" smtClean="0"/>
              <a:t>Google</a:t>
            </a:r>
            <a:r>
              <a:rPr lang="cs-CZ" dirty="0" smtClean="0"/>
              <a:t> </a:t>
            </a:r>
            <a:r>
              <a:rPr lang="cs-CZ" dirty="0" err="1" smtClean="0"/>
              <a:t>Earth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181</TotalTime>
  <Words>691</Words>
  <Application>Microsoft Office PowerPoint</Application>
  <PresentationFormat>Předvádění na obrazovce (4:3)</PresentationFormat>
  <Paragraphs>491</Paragraphs>
  <Slides>9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Technický</vt:lpstr>
      <vt:lpstr>Colorado / Sacramento</vt:lpstr>
      <vt:lpstr>Obecná charakteristika řeky Colorado</vt:lpstr>
      <vt:lpstr>Snímek 3</vt:lpstr>
      <vt:lpstr>Snímek 4</vt:lpstr>
      <vt:lpstr>Sacramento</vt:lpstr>
      <vt:lpstr>Snímek 6</vt:lpstr>
      <vt:lpstr>Snímek 7</vt:lpstr>
      <vt:lpstr>Snímek 8</vt:lpstr>
      <vt:lpstr>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Colorado / Sacramento</dc:title>
  <dc:creator>Líza</dc:creator>
  <cp:lastModifiedBy>Líza</cp:lastModifiedBy>
  <cp:revision>20</cp:revision>
  <dcterms:created xsi:type="dcterms:W3CDTF">2012-10-15T11:37:56Z</dcterms:created>
  <dcterms:modified xsi:type="dcterms:W3CDTF">2012-11-07T13:30:56Z</dcterms:modified>
</cp:coreProperties>
</file>