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skva_River" TargetMode="External"/><Relationship Id="rId2" Type="http://schemas.openxmlformats.org/officeDocument/2006/relationships/hyperlink" Target="http://cs.wikipedia.org/wiki/Moskva_(%C5%99eka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286528" cy="1894362"/>
          </a:xfrm>
        </p:spPr>
        <p:txBody>
          <a:bodyPr/>
          <a:lstStyle/>
          <a:p>
            <a:r>
              <a:rPr lang="cs-CZ" dirty="0" smtClean="0"/>
              <a:t>Řeka MOSKVA, </a:t>
            </a:r>
            <a:br>
              <a:rPr lang="cs-CZ" dirty="0" smtClean="0"/>
            </a:br>
            <a:r>
              <a:rPr lang="cs-CZ" dirty="0" smtClean="0"/>
              <a:t>řeka SACRAMENTO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Michaela ŠIMČÍKOVÁ</a:t>
            </a:r>
          </a:p>
          <a:p>
            <a:r>
              <a:rPr lang="cs-CZ" dirty="0" smtClean="0"/>
              <a:t>2. ročník</a:t>
            </a:r>
          </a:p>
          <a:p>
            <a:r>
              <a:rPr lang="cs-CZ" dirty="0" smtClean="0"/>
              <a:t>UM – UZ</a:t>
            </a:r>
          </a:p>
          <a:p>
            <a:r>
              <a:rPr lang="cs-CZ" dirty="0" smtClean="0"/>
              <a:t>Brno, 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Earth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http://cs.wikipedia.org/wiki/Moskva_(%C5%99eka)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http://en.wikipedia.org/wiki/Moskva_River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Ruská řeka, která protéká stejnojmenným hlavním městem, Moskvou</a:t>
            </a:r>
          </a:p>
          <a:p>
            <a:r>
              <a:rPr lang="cs-CZ" dirty="0" smtClean="0"/>
              <a:t>Dlouhá 502 km</a:t>
            </a:r>
          </a:p>
          <a:p>
            <a:r>
              <a:rPr lang="cs-CZ" dirty="0" smtClean="0"/>
              <a:t>Plocha povodí 17 600 km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Pramen – </a:t>
            </a:r>
            <a:r>
              <a:rPr lang="cs-CZ" dirty="0" err="1"/>
              <a:t>S</a:t>
            </a:r>
            <a:r>
              <a:rPr lang="cs-CZ" dirty="0" err="1" smtClean="0"/>
              <a:t>tarkovská</a:t>
            </a:r>
            <a:r>
              <a:rPr lang="cs-CZ" dirty="0" smtClean="0"/>
              <a:t> bažina, Moskevská vysočina</a:t>
            </a:r>
          </a:p>
          <a:p>
            <a:r>
              <a:rPr lang="cs-CZ" dirty="0" smtClean="0"/>
              <a:t>Převýšení 155 m</a:t>
            </a:r>
          </a:p>
          <a:p>
            <a:r>
              <a:rPr lang="cs-CZ" dirty="0" smtClean="0"/>
              <a:t>Ústí – řeka Oka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aseline="30000" dirty="0" smtClean="0"/>
          </a:p>
          <a:p>
            <a:endParaRPr lang="cs-CZ" baseline="30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Zdroje vody – sněhové srážky (61%), podzemní prameny (27%), dešťové srážky (12%)</a:t>
            </a:r>
          </a:p>
          <a:p>
            <a:r>
              <a:rPr lang="cs-CZ" dirty="0" smtClean="0"/>
              <a:t>Přítoky – </a:t>
            </a:r>
            <a:r>
              <a:rPr lang="cs-CZ" dirty="0" err="1" smtClean="0"/>
              <a:t>Ruza</a:t>
            </a:r>
            <a:r>
              <a:rPr lang="cs-CZ" dirty="0" smtClean="0"/>
              <a:t>, </a:t>
            </a:r>
            <a:r>
              <a:rPr lang="cs-CZ" dirty="0" err="1" smtClean="0"/>
              <a:t>Istra</a:t>
            </a:r>
            <a:r>
              <a:rPr lang="cs-CZ" dirty="0" smtClean="0"/>
              <a:t>, </a:t>
            </a:r>
            <a:r>
              <a:rPr lang="cs-CZ" dirty="0" err="1" smtClean="0"/>
              <a:t>Jauza</a:t>
            </a:r>
            <a:r>
              <a:rPr lang="cs-CZ" dirty="0" smtClean="0"/>
              <a:t> (zleva), </a:t>
            </a:r>
            <a:r>
              <a:rPr lang="cs-CZ" dirty="0" err="1" smtClean="0"/>
              <a:t>Pachra</a:t>
            </a:r>
            <a:r>
              <a:rPr lang="cs-CZ" dirty="0" smtClean="0"/>
              <a:t>, Severka (zprava)</a:t>
            </a:r>
          </a:p>
          <a:p>
            <a:r>
              <a:rPr lang="cs-CZ" dirty="0" smtClean="0"/>
              <a:t>Průměrný roční průtok – 109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Řeka SACRAMENTO v roce 1998</a:t>
            </a:r>
            <a:endParaRPr lang="cs-CZ" dirty="0"/>
          </a:p>
        </p:txBody>
      </p:sp>
      <p:pic>
        <p:nvPicPr>
          <p:cNvPr id="8" name="Zástupný symbol pro obsah 7" descr="polygon 1998 - ob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07034" y="1600200"/>
            <a:ext cx="4567932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Řeka SACRAMENTO v roce 2007</a:t>
            </a:r>
            <a:endParaRPr lang="cs-CZ" dirty="0"/>
          </a:p>
        </p:txBody>
      </p:sp>
      <p:pic>
        <p:nvPicPr>
          <p:cNvPr id="6" name="Zástupný symbol pro obsah 5" descr="polygon 2007 - ob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36685" y="1600200"/>
            <a:ext cx="4108629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Řeka SACRAMENTO v roce 2011</a:t>
            </a:r>
            <a:endParaRPr lang="cs-CZ" dirty="0"/>
          </a:p>
        </p:txBody>
      </p:sp>
      <p:pic>
        <p:nvPicPr>
          <p:cNvPr id="6" name="Zástupný symbol pro obsah 5" descr="polygon 2011 - ob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00225" y="1751012"/>
            <a:ext cx="478155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Úsek největší míry eroze a akumulace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857488" y="1600200"/>
            <a:ext cx="272945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Tabulka největších hodnot eroze a akumulace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285720" y="1785926"/>
          <a:ext cx="8600647" cy="488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1171583"/>
                <a:gridCol w="1078230"/>
                <a:gridCol w="835824"/>
                <a:gridCol w="835824"/>
                <a:gridCol w="835824"/>
                <a:gridCol w="835824"/>
                <a:gridCol w="835824"/>
                <a:gridCol w="835824"/>
                <a:gridCol w="835824"/>
              </a:tblGrid>
              <a:tr h="494013">
                <a:tc rowSpan="2">
                  <a:txBody>
                    <a:bodyPr/>
                    <a:lstStyle/>
                    <a:p>
                      <a:r>
                        <a:rPr lang="cs-CZ" sz="1400" dirty="0" smtClean="0"/>
                        <a:t>km</a:t>
                      </a:r>
                      <a:endParaRPr lang="cs-CZ" sz="1400" dirty="0"/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cs-CZ" sz="1400" dirty="0" smtClean="0"/>
                        <a:t>m</a:t>
                      </a:r>
                      <a:endParaRPr lang="cs-CZ" sz="1400" dirty="0"/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cs-CZ" sz="1400" baseline="0" dirty="0" smtClean="0"/>
                        <a:t>Max </a:t>
                      </a:r>
                      <a:r>
                        <a:rPr lang="cs-CZ" sz="1400" baseline="0" dirty="0" err="1" smtClean="0"/>
                        <a:t>E</a:t>
                      </a:r>
                      <a:r>
                        <a:rPr lang="cs-CZ" sz="1400" baseline="-25000" dirty="0" err="1" smtClean="0"/>
                        <a:t>brut</a:t>
                      </a:r>
                      <a:r>
                        <a:rPr lang="cs-CZ" sz="1400" baseline="-25000" dirty="0" smtClean="0"/>
                        <a:t>     </a:t>
                      </a:r>
                      <a:r>
                        <a:rPr lang="cs-CZ" sz="1400" baseline="0" dirty="0" smtClean="0"/>
                        <a:t> (m/rok)</a:t>
                      </a:r>
                      <a:endParaRPr lang="cs-CZ" sz="1400" baseline="-25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400" baseline="0" dirty="0" smtClean="0"/>
                        <a:t>Max </a:t>
                      </a:r>
                      <a:r>
                        <a:rPr lang="cs-CZ" sz="1400" baseline="0" dirty="0" err="1" smtClean="0"/>
                        <a:t>A</a:t>
                      </a:r>
                      <a:r>
                        <a:rPr lang="cs-CZ" sz="1400" baseline="-25000" dirty="0" err="1" smtClean="0"/>
                        <a:t>brut</a:t>
                      </a:r>
                      <a:r>
                        <a:rPr lang="cs-CZ" sz="1400" baseline="-25000" dirty="0" smtClean="0"/>
                        <a:t> </a:t>
                      </a:r>
                      <a:r>
                        <a:rPr lang="cs-CZ" sz="1400" baseline="0" dirty="0" smtClean="0"/>
                        <a:t>(m/rok)</a:t>
                      </a:r>
                      <a:endParaRPr lang="cs-CZ" sz="1400" baseline="-25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400" baseline="0" dirty="0" smtClean="0"/>
                        <a:t>Max </a:t>
                      </a:r>
                      <a:r>
                        <a:rPr lang="cs-CZ" sz="1400" baseline="0" dirty="0" err="1" smtClean="0"/>
                        <a:t>E</a:t>
                      </a:r>
                      <a:r>
                        <a:rPr lang="cs-CZ" sz="1400" baseline="-25000" dirty="0" err="1" smtClean="0"/>
                        <a:t>net</a:t>
                      </a:r>
                      <a:r>
                        <a:rPr lang="cs-CZ" sz="1400" baseline="-25000" dirty="0" smtClean="0"/>
                        <a:t> </a:t>
                      </a:r>
                      <a:r>
                        <a:rPr lang="cs-CZ" sz="1400" baseline="0" dirty="0" smtClean="0"/>
                        <a:t>(m/rok)</a:t>
                      </a:r>
                      <a:endParaRPr lang="cs-CZ" sz="1400" baseline="-25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/>
                        <a:t>Max A</a:t>
                      </a:r>
                      <a:r>
                        <a:rPr lang="cs-CZ" sz="1400" baseline="-25000" dirty="0" smtClean="0"/>
                        <a:t>net </a:t>
                      </a:r>
                      <a:r>
                        <a:rPr lang="cs-CZ" sz="1400" baseline="0" dirty="0" smtClean="0"/>
                        <a:t>(m/rok)</a:t>
                      </a:r>
                      <a:endParaRPr lang="cs-CZ" sz="1400" baseline="-25000" dirty="0" smtClean="0"/>
                    </a:p>
                    <a:p>
                      <a:pPr algn="ctr"/>
                      <a:endParaRPr lang="cs-CZ" sz="1400" baseline="-25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</a:tr>
              <a:tr h="5726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1998-2007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2007-2011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1998-2007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2007-2011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1998-2007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2007-2011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1998-2007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2007-2011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572606">
                <a:tc rowSpan="4">
                  <a:txBody>
                    <a:bodyPr/>
                    <a:lstStyle/>
                    <a:p>
                      <a:r>
                        <a:rPr lang="cs-CZ" sz="1400" dirty="0" smtClean="0"/>
                        <a:t>8.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0-</a:t>
                      </a:r>
                      <a:r>
                        <a:rPr lang="cs-CZ" sz="1400" baseline="0" dirty="0" smtClean="0"/>
                        <a:t>250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33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18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130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3,66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4,5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14,44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409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250-500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44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13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86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4,8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3,25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9,55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409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500-750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57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44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6,33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1,75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4,88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409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750-1000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87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13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44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9,66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3,25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4,88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1,5 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409806">
                <a:tc rowSpan="4">
                  <a:txBody>
                    <a:bodyPr/>
                    <a:lstStyle/>
                    <a:p>
                      <a:r>
                        <a:rPr lang="cs-CZ" sz="1400" dirty="0" smtClean="0"/>
                        <a:t>9.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0-250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71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34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52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7,88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8,5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5,77 </a:t>
                      </a:r>
                      <a:r>
                        <a:rPr lang="cs-CZ" sz="1400" dirty="0" smtClean="0"/>
                        <a:t>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7,5 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409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250-500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r>
                        <a:rPr lang="cs-CZ" sz="1400" baseline="0" dirty="0" smtClean="0"/>
                        <a:t>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0,77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409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500-750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0,77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r>
                        <a:rPr lang="cs-CZ" sz="1400" baseline="0" dirty="0" smtClean="0"/>
                        <a:t>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 </a:t>
                      </a:r>
                      <a:endParaRPr lang="cs-CZ" sz="1400" dirty="0"/>
                    </a:p>
                  </a:txBody>
                  <a:tcPr anchor="ctr" anchorCtr="1"/>
                </a:tc>
              </a:tr>
              <a:tr h="409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750-1000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28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1,66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2,75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3,11 </a:t>
                      </a:r>
                      <a:endParaRPr lang="cs-CZ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0,25 </a:t>
                      </a:r>
                      <a:endParaRPr lang="cs-CZ" sz="1400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míra eroze a míra akumulace nastala na 8. kilometru během let 1998-2007. (posun koryta)</a:t>
            </a:r>
          </a:p>
          <a:p>
            <a:r>
              <a:rPr lang="cs-CZ" dirty="0" smtClean="0"/>
              <a:t>Maximální míra eroze mezi těmito lety je tedy 87 m, tj. 9,66 m za rok a maximální míra akumulace je 130 m, tj. 14,44 m za rok</a:t>
            </a:r>
          </a:p>
          <a:p>
            <a:r>
              <a:rPr lang="cs-CZ" dirty="0" smtClean="0"/>
              <a:t>Žádné velké povodně v tomto období nenastali, díky  mnoha protipovodňovým opatření.</a:t>
            </a:r>
          </a:p>
          <a:p>
            <a:r>
              <a:rPr lang="cs-CZ" dirty="0" smtClean="0"/>
              <a:t>První možné vysvětlení této velké míry eroze </a:t>
            </a:r>
            <a:r>
              <a:rPr lang="cs-CZ" smtClean="0"/>
              <a:t>a akumulace </a:t>
            </a:r>
            <a:r>
              <a:rPr lang="cs-CZ" dirty="0" smtClean="0"/>
              <a:t>je, že snímek řeky </a:t>
            </a:r>
            <a:r>
              <a:rPr lang="cs-CZ" dirty="0" err="1" smtClean="0"/>
              <a:t>Sacramento</a:t>
            </a:r>
            <a:r>
              <a:rPr lang="cs-CZ" dirty="0" smtClean="0"/>
              <a:t> z roku 1998 je z měsíce Srpen a snímek z roku 2007 z měsíce červen.</a:t>
            </a:r>
          </a:p>
          <a:p>
            <a:r>
              <a:rPr lang="cs-CZ" dirty="0" smtClean="0"/>
              <a:t>Druhé vysvětlení: v roce 1998 byl vyšší stav vody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341</Words>
  <PresentationFormat>Předvádění na obrazovce (4:3)</PresentationFormat>
  <Paragraphs>129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Řeka MOSKVA,  řeka SACRAMENTO</vt:lpstr>
      <vt:lpstr>Charakteristika</vt:lpstr>
      <vt:lpstr>Charakteristika </vt:lpstr>
      <vt:lpstr>Řeka SACRAMENTO v roce 1998</vt:lpstr>
      <vt:lpstr>Řeka SACRAMENTO v roce 2007</vt:lpstr>
      <vt:lpstr>Řeka SACRAMENTO v roce 2011</vt:lpstr>
      <vt:lpstr>Úsek největší míry eroze a akumulace</vt:lpstr>
      <vt:lpstr>Tabulka největších hodnot eroze a akumulace</vt:lpstr>
      <vt:lpstr>Závěr </vt:lpstr>
      <vt:lpstr>Zdroje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Řeka MOSKVA</dc:title>
  <dc:creator>Michaela</dc:creator>
  <cp:lastModifiedBy>Michaela</cp:lastModifiedBy>
  <cp:revision>18</cp:revision>
  <dcterms:created xsi:type="dcterms:W3CDTF">2012-10-14T17:31:01Z</dcterms:created>
  <dcterms:modified xsi:type="dcterms:W3CDTF">2012-11-14T16:24:40Z</dcterms:modified>
</cp:coreProperties>
</file>