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2" r:id="rId3"/>
    <p:sldId id="259" r:id="rId4"/>
    <p:sldId id="261" r:id="rId5"/>
    <p:sldId id="260" r:id="rId6"/>
    <p:sldId id="257" r:id="rId7"/>
    <p:sldId id="263" r:id="rId8"/>
    <p:sldId id="264" r:id="rId9"/>
    <p:sldId id="258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02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27EA3-A5C3-48EE-838B-C0B67A502154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1BF10-000A-4B2E-B0CE-3EF3FA56FC0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1BF10-000A-4B2E-B0CE-3EF3FA56FC0F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1BF10-000A-4B2E-B0CE-3EF3FA56FC0F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1BF10-000A-4B2E-B0CE-3EF3FA56FC0F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1BF10-000A-4B2E-B0CE-3EF3FA56FC0F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Soubor:Chribska-panorama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vl.cz/portal/sap/cz/index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vl.cz/portal/sap/cz/index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Vodn%C3%AD_n%C3%A1dr%C5%BE_Husinec_(1)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b="1" u="sng" dirty="0" smtClean="0"/>
              <a:t>VODNÍ NÁDRŽE</a:t>
            </a:r>
            <a:endParaRPr lang="cs-CZ" sz="8000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Lucie KUDLÁČKOVÁ</a:t>
            </a:r>
            <a:br>
              <a:rPr lang="cs-CZ" dirty="0" smtClean="0"/>
            </a:br>
            <a:r>
              <a:rPr lang="cs-CZ" dirty="0" smtClean="0"/>
              <a:t>Hydrologie</a:t>
            </a:r>
            <a:br>
              <a:rPr lang="cs-CZ" dirty="0" smtClean="0"/>
            </a:br>
            <a:r>
              <a:rPr lang="cs-CZ" dirty="0" smtClean="0"/>
              <a:t>11.2012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472386" cy="868346"/>
          </a:xfrm>
        </p:spPr>
        <p:txBody>
          <a:bodyPr/>
          <a:lstStyle/>
          <a:p>
            <a:r>
              <a:rPr lang="cs-CZ" dirty="0" smtClean="0"/>
              <a:t>Vodní nádrž CHŘIBSKÁ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Řeka – </a:t>
            </a:r>
            <a:r>
              <a:rPr lang="cs-CZ" i="1" dirty="0" smtClean="0"/>
              <a:t>Chřibská Kamenice</a:t>
            </a:r>
          </a:p>
          <a:p>
            <a:r>
              <a:rPr lang="cs-CZ" dirty="0" smtClean="0"/>
              <a:t>Geomorfologický celek – </a:t>
            </a:r>
            <a:r>
              <a:rPr lang="cs-CZ" i="1" dirty="0" smtClean="0"/>
              <a:t>Lužické hory</a:t>
            </a:r>
          </a:p>
          <a:p>
            <a:r>
              <a:rPr lang="cs-CZ" dirty="0" smtClean="0"/>
              <a:t>Rok dokončení– </a:t>
            </a:r>
            <a:r>
              <a:rPr lang="cs-CZ" i="1" dirty="0" smtClean="0"/>
              <a:t>rok 1929</a:t>
            </a:r>
          </a:p>
          <a:p>
            <a:r>
              <a:rPr lang="cs-CZ" dirty="0" smtClean="0"/>
              <a:t>Celkový objem: </a:t>
            </a:r>
            <a:r>
              <a:rPr lang="cs-CZ" i="1" dirty="0" smtClean="0"/>
              <a:t>1.212 mil. m</a:t>
            </a:r>
            <a:r>
              <a:rPr lang="cs-CZ" i="1" baseline="30000" dirty="0" smtClean="0"/>
              <a:t>3</a:t>
            </a:r>
            <a:endParaRPr lang="cs-CZ" i="1" dirty="0" smtClean="0"/>
          </a:p>
          <a:p>
            <a:r>
              <a:rPr lang="cs-CZ" dirty="0" smtClean="0"/>
              <a:t>Ochranný objem: </a:t>
            </a:r>
            <a:r>
              <a:rPr lang="cs-CZ" i="1" dirty="0" smtClean="0"/>
              <a:t>0.286 mil. m</a:t>
            </a:r>
            <a:r>
              <a:rPr lang="cs-CZ" i="1" baseline="30000" dirty="0" smtClean="0"/>
              <a:t>3</a:t>
            </a:r>
            <a:endParaRPr lang="cs-CZ" i="1" dirty="0" smtClean="0"/>
          </a:p>
          <a:p>
            <a:r>
              <a:rPr lang="cs-CZ" dirty="0" smtClean="0"/>
              <a:t>Transformovaný 100-</a:t>
            </a:r>
            <a:r>
              <a:rPr lang="cs-CZ" dirty="0" err="1" smtClean="0"/>
              <a:t>letý</a:t>
            </a:r>
            <a:r>
              <a:rPr lang="cs-CZ" dirty="0" smtClean="0"/>
              <a:t> průtok: </a:t>
            </a:r>
            <a:r>
              <a:rPr lang="cs-CZ" sz="2800" i="1" dirty="0" smtClean="0"/>
              <a:t>2.50 m</a:t>
            </a:r>
            <a:r>
              <a:rPr lang="cs-CZ" sz="2800" i="1" baseline="30000" dirty="0" smtClean="0"/>
              <a:t>3</a:t>
            </a:r>
            <a:r>
              <a:rPr lang="cs-CZ" sz="2800" i="1" dirty="0" smtClean="0"/>
              <a:t>/s</a:t>
            </a:r>
            <a:endParaRPr lang="cs-CZ" i="1" dirty="0" smtClean="0"/>
          </a:p>
          <a:p>
            <a:r>
              <a:rPr lang="cs-CZ" dirty="0" smtClean="0"/>
              <a:t>Typ hráze: </a:t>
            </a:r>
            <a:r>
              <a:rPr lang="cs-CZ" i="1" dirty="0" smtClean="0"/>
              <a:t>sypaná, zemní</a:t>
            </a:r>
          </a:p>
          <a:p>
            <a:r>
              <a:rPr lang="cs-CZ" dirty="0" smtClean="0"/>
              <a:t>Povodně – 2002</a:t>
            </a:r>
          </a:p>
          <a:p>
            <a:r>
              <a:rPr lang="cs-CZ" dirty="0" smtClean="0"/>
              <a:t>Zásobení Šluknovského výběžku pitnou vodou,</a:t>
            </a:r>
            <a:br>
              <a:rPr lang="cs-CZ" dirty="0" smtClean="0"/>
            </a:br>
            <a:r>
              <a:rPr lang="cs-CZ" dirty="0" smtClean="0"/>
              <a:t>Ochrana před povodněmi</a:t>
            </a:r>
          </a:p>
        </p:txBody>
      </p:sp>
      <p:pic>
        <p:nvPicPr>
          <p:cNvPr id="25602" name="Picture 2" descr="Soubor:Chribska-panora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785794"/>
            <a:ext cx="3929058" cy="117871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837244" y="1928802"/>
            <a:ext cx="4306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Zdroj: </a:t>
            </a:r>
            <a:r>
              <a:rPr lang="cs-CZ" sz="1200" dirty="0" smtClean="0">
                <a:hlinkClick r:id="rId4"/>
              </a:rPr>
              <a:t>http://cs.wikipedia.org/wiki/Soubor:Chribska-panorama.jpg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HUMENICE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938337" y="2024856"/>
            <a:ext cx="52673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4286248" y="6519446"/>
            <a:ext cx="4319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hlinkClick r:id="rId4"/>
              </a:rPr>
              <a:t>Zdroj: http://www.</a:t>
            </a:r>
            <a:r>
              <a:rPr lang="cs-CZ" sz="1600" dirty="0" err="1" smtClean="0">
                <a:hlinkClick r:id="rId4"/>
              </a:rPr>
              <a:t>pvl.cz</a:t>
            </a:r>
            <a:r>
              <a:rPr lang="cs-CZ" sz="1600" dirty="0" smtClean="0">
                <a:hlinkClick r:id="rId4"/>
              </a:rPr>
              <a:t>/</a:t>
            </a:r>
            <a:r>
              <a:rPr lang="cs-CZ" sz="1600" dirty="0" err="1" smtClean="0">
                <a:hlinkClick r:id="rId4"/>
              </a:rPr>
              <a:t>portal</a:t>
            </a:r>
            <a:r>
              <a:rPr lang="cs-CZ" sz="1600" dirty="0" smtClean="0">
                <a:hlinkClick r:id="rId4"/>
              </a:rPr>
              <a:t>/sap/</a:t>
            </a:r>
            <a:r>
              <a:rPr lang="cs-CZ" sz="1600" dirty="0" err="1" smtClean="0">
                <a:hlinkClick r:id="rId4"/>
              </a:rPr>
              <a:t>cz</a:t>
            </a:r>
            <a:r>
              <a:rPr lang="cs-CZ" sz="1600" dirty="0" smtClean="0">
                <a:hlinkClick r:id="rId4"/>
              </a:rPr>
              <a:t>/index.</a:t>
            </a:r>
            <a:r>
              <a:rPr lang="cs-CZ" sz="1600" dirty="0" err="1" smtClean="0">
                <a:hlinkClick r:id="rId4"/>
              </a:rPr>
              <a:t>htm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cs-CZ" dirty="0" smtClean="0"/>
              <a:t>HUMENICE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142985"/>
            <a:ext cx="6908822" cy="518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6000760" y="648866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Archiv: Lucie Kudláčková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428604"/>
            <a:ext cx="7861328" cy="589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6357950" y="6488668"/>
            <a:ext cx="247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Archiv: Lucie Kudláčková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HUMENICE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 obce Horní Stropnice, okr. České Budějovice</a:t>
            </a:r>
          </a:p>
          <a:p>
            <a:r>
              <a:rPr lang="cs-CZ" dirty="0" smtClean="0"/>
              <a:t>Řeka – </a:t>
            </a:r>
            <a:r>
              <a:rPr lang="cs-CZ" i="1" dirty="0" smtClean="0"/>
              <a:t>Stropnice</a:t>
            </a:r>
          </a:p>
          <a:p>
            <a:r>
              <a:rPr lang="cs-CZ" dirty="0" smtClean="0"/>
              <a:t>Geomorfologický celek – </a:t>
            </a:r>
            <a:r>
              <a:rPr lang="cs-CZ" i="1" dirty="0" smtClean="0"/>
              <a:t>Novohradské hory</a:t>
            </a:r>
          </a:p>
          <a:p>
            <a:r>
              <a:rPr lang="cs-CZ" dirty="0" smtClean="0"/>
              <a:t>Výstavba – </a:t>
            </a:r>
            <a:r>
              <a:rPr lang="cs-CZ" i="1" dirty="0" smtClean="0"/>
              <a:t>rok 1988</a:t>
            </a:r>
          </a:p>
          <a:p>
            <a:r>
              <a:rPr lang="cs-CZ" dirty="0" smtClean="0"/>
              <a:t>Celkový objem: </a:t>
            </a:r>
            <a:r>
              <a:rPr lang="cs-CZ" i="1" dirty="0" smtClean="0"/>
              <a:t>0.808 mil. m</a:t>
            </a:r>
            <a:r>
              <a:rPr lang="cs-CZ" i="1" baseline="30000" dirty="0" smtClean="0"/>
              <a:t>3</a:t>
            </a:r>
            <a:endParaRPr lang="cs-CZ" i="1" dirty="0" smtClean="0"/>
          </a:p>
          <a:p>
            <a:r>
              <a:rPr lang="cs-CZ" dirty="0" smtClean="0"/>
              <a:t>Ochranný objem: /</a:t>
            </a:r>
          </a:p>
          <a:p>
            <a:r>
              <a:rPr lang="cs-CZ" dirty="0" smtClean="0"/>
              <a:t>Transformovaný 100-</a:t>
            </a:r>
            <a:r>
              <a:rPr lang="cs-CZ" dirty="0" err="1" smtClean="0"/>
              <a:t>letý</a:t>
            </a:r>
            <a:r>
              <a:rPr lang="cs-CZ" dirty="0" smtClean="0"/>
              <a:t> průtok: </a:t>
            </a:r>
            <a:r>
              <a:rPr lang="cs-CZ" sz="2800" dirty="0" smtClean="0"/>
              <a:t>/</a:t>
            </a:r>
            <a:endParaRPr lang="cs-CZ" dirty="0" smtClean="0"/>
          </a:p>
          <a:p>
            <a:r>
              <a:rPr lang="cs-CZ" dirty="0" smtClean="0"/>
              <a:t>Typ hráze: </a:t>
            </a:r>
            <a:r>
              <a:rPr lang="cs-CZ" i="1" dirty="0" smtClean="0"/>
              <a:t>sypaná, kamenitá s </a:t>
            </a:r>
            <a:r>
              <a:rPr lang="cs-CZ" i="1" dirty="0" err="1" smtClean="0"/>
              <a:t>náv.těs</a:t>
            </a:r>
            <a:r>
              <a:rPr lang="cs-CZ" i="1" dirty="0" smtClean="0"/>
              <a:t>.</a:t>
            </a:r>
          </a:p>
          <a:p>
            <a:r>
              <a:rPr lang="cs-CZ" dirty="0" smtClean="0"/>
              <a:t>Povodně - 2002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868346"/>
          </a:xfrm>
        </p:spPr>
        <p:txBody>
          <a:bodyPr>
            <a:normAutofit/>
          </a:bodyPr>
          <a:lstStyle/>
          <a:p>
            <a:r>
              <a:rPr lang="cs-CZ" dirty="0" smtClean="0"/>
              <a:t>HUSINEC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45125"/>
            <a:ext cx="6929486" cy="547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3786182" y="6488668"/>
            <a:ext cx="484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pvl.cz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portal</a:t>
            </a:r>
            <a:r>
              <a:rPr lang="cs-CZ" dirty="0" smtClean="0">
                <a:hlinkClick r:id="rId3"/>
              </a:rPr>
              <a:t>/sap/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>
                <a:hlinkClick r:id="rId3"/>
              </a:rPr>
              <a:t>/index.</a:t>
            </a:r>
            <a:r>
              <a:rPr lang="cs-CZ" dirty="0" err="1" smtClean="0">
                <a:hlinkClick r:id="rId3"/>
              </a:rPr>
              <a:t>htm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 descr="http://upload.wikimedia.org/wikipedia/commons/9/91/Vodn%C3%AD_n%C3%A1dr%C5%BE_Husinec_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428604"/>
            <a:ext cx="7498292" cy="5623719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59293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smtClean="0">
                <a:hlinkClick r:id="rId3"/>
              </a:rPr>
              <a:t>http://cs.wikipedia.org/wiki/Soubor:Vodn%C3%AD_n%C3%A1dr%C5%BE_Husinec_(1).jpg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HUSINEC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okr. Prachatice</a:t>
            </a:r>
          </a:p>
          <a:p>
            <a:r>
              <a:rPr lang="cs-CZ" dirty="0" smtClean="0"/>
              <a:t>Řeka – </a:t>
            </a:r>
            <a:r>
              <a:rPr lang="cs-CZ" i="1" dirty="0" err="1" smtClean="0"/>
              <a:t>Blanice</a:t>
            </a:r>
            <a:endParaRPr lang="cs-CZ" i="1" dirty="0" smtClean="0"/>
          </a:p>
          <a:p>
            <a:r>
              <a:rPr lang="cs-CZ" dirty="0" smtClean="0"/>
              <a:t>Geomorfologický celek – </a:t>
            </a:r>
            <a:r>
              <a:rPr lang="cs-CZ" i="1" dirty="0" smtClean="0"/>
              <a:t>Šumavské podhůří</a:t>
            </a:r>
          </a:p>
          <a:p>
            <a:r>
              <a:rPr lang="cs-CZ" dirty="0" smtClean="0"/>
              <a:t>Stavba dokončena – </a:t>
            </a:r>
            <a:r>
              <a:rPr lang="cs-CZ" i="1" dirty="0" smtClean="0"/>
              <a:t>rok 1939</a:t>
            </a:r>
          </a:p>
          <a:p>
            <a:r>
              <a:rPr lang="cs-CZ" dirty="0" smtClean="0"/>
              <a:t>Celkový objem: 5.640 mil. m</a:t>
            </a:r>
            <a:r>
              <a:rPr lang="cs-CZ" baseline="30000" dirty="0" smtClean="0"/>
              <a:t>3</a:t>
            </a:r>
            <a:endParaRPr lang="cs-CZ" i="1" dirty="0" smtClean="0"/>
          </a:p>
          <a:p>
            <a:r>
              <a:rPr lang="cs-CZ" dirty="0" smtClean="0"/>
              <a:t>Ochranný objem: /</a:t>
            </a:r>
          </a:p>
          <a:p>
            <a:r>
              <a:rPr lang="cs-CZ" dirty="0" smtClean="0"/>
              <a:t>Transformovaný 100-</a:t>
            </a:r>
            <a:r>
              <a:rPr lang="cs-CZ" dirty="0" err="1" smtClean="0"/>
              <a:t>letý</a:t>
            </a:r>
            <a:r>
              <a:rPr lang="cs-CZ" dirty="0" smtClean="0"/>
              <a:t> průtok: </a:t>
            </a:r>
            <a:r>
              <a:rPr lang="cs-CZ" sz="2800" dirty="0" smtClean="0"/>
              <a:t>/</a:t>
            </a:r>
            <a:endParaRPr lang="cs-CZ" dirty="0" smtClean="0"/>
          </a:p>
          <a:p>
            <a:r>
              <a:rPr lang="cs-CZ" dirty="0" smtClean="0"/>
              <a:t>Typ hráze: </a:t>
            </a:r>
            <a:r>
              <a:rPr lang="cs-CZ" i="1" dirty="0" smtClean="0"/>
              <a:t>tížná, zděná s žul.obkladem</a:t>
            </a:r>
          </a:p>
          <a:p>
            <a:r>
              <a:rPr lang="cs-CZ" dirty="0" smtClean="0"/>
              <a:t>Povodně – 1932,1954,2002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cs-CZ" dirty="0" smtClean="0"/>
              <a:t>CHŘIBSKÁ PŘEHRADA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439359"/>
            <a:ext cx="7000875" cy="480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193</Words>
  <PresentationFormat>Předvádění na obrazovce (4:3)</PresentationFormat>
  <Paragraphs>47</Paragraphs>
  <Slides>10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Tok</vt:lpstr>
      <vt:lpstr>VODNÍ NÁDRŽE</vt:lpstr>
      <vt:lpstr>HUMENICE</vt:lpstr>
      <vt:lpstr>HUMENICE</vt:lpstr>
      <vt:lpstr>Snímek 4</vt:lpstr>
      <vt:lpstr>HUMENICE</vt:lpstr>
      <vt:lpstr>HUSINEC</vt:lpstr>
      <vt:lpstr>Snímek 7</vt:lpstr>
      <vt:lpstr>HUSINEC</vt:lpstr>
      <vt:lpstr>CHŘIBSKÁ PŘEHRADA</vt:lpstr>
      <vt:lpstr>Vodní nádrž CHŘIBSKÁ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Lucka</cp:lastModifiedBy>
  <cp:revision>10</cp:revision>
  <dcterms:modified xsi:type="dcterms:W3CDTF">2012-11-12T12:39:27Z</dcterms:modified>
</cp:coreProperties>
</file>