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6" r:id="rId10"/>
    <p:sldId id="264" r:id="rId11"/>
    <p:sldId id="271" r:id="rId12"/>
    <p:sldId id="267" r:id="rId13"/>
    <p:sldId id="269" r:id="rId14"/>
    <p:sldId id="270" r:id="rId15"/>
    <p:sldId id="265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4A8008-1CCD-4A25-A3D1-026305B11B81}" type="datetimeFigureOut">
              <a:rPr lang="en-GB" smtClean="0"/>
              <a:pPr/>
              <a:t>26/11/2012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666A39-B54E-44E7-ADF2-BD523A2B332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46043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YDROLOGIE</a:t>
            </a:r>
          </a:p>
          <a:p>
            <a:pPr algn="ctr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Cvičení č. 7</a:t>
            </a:r>
          </a:p>
          <a:p>
            <a:pPr algn="ctr"/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b="1" u="sng" dirty="0" smtClean="0">
                <a:solidFill>
                  <a:schemeClr val="accent1">
                    <a:lumMod val="75000"/>
                  </a:schemeClr>
                </a:solidFill>
              </a:rPr>
              <a:t>Přehrady: </a:t>
            </a:r>
          </a:p>
          <a:p>
            <a:pPr algn="ctr"/>
            <a:endParaRPr lang="cs-CZ" sz="22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2200" b="1" u="sng" dirty="0" smtClean="0">
                <a:solidFill>
                  <a:schemeClr val="accent1">
                    <a:lumMod val="75000"/>
                  </a:schemeClr>
                </a:solidFill>
              </a:rPr>
              <a:t>BYSTŘIČKA,  ČESKÉ ÚDOLÍ,  DALEŠICE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		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9704" y="60212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Halina Burová, 2. B-AG APGI (GIRR), Brno 2012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4168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>
                <a:solidFill>
                  <a:schemeClr val="accent1">
                    <a:lumMod val="50000"/>
                  </a:schemeClr>
                </a:solidFill>
              </a:rPr>
              <a:t>PRAMETRY PŘEHRADY:</a:t>
            </a:r>
          </a:p>
          <a:p>
            <a:endParaRPr lang="cs-CZ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Rok dokončení: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1973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Typ hráze: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sypaná, zemní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Celkový objem: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</a:rPr>
              <a:t>3.200 mil. m</a:t>
            </a:r>
            <a:r>
              <a:rPr lang="en-GB" sz="2600" b="1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Ochranný objem: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Transformovaný 100letý průtok:</a:t>
            </a:r>
          </a:p>
          <a:p>
            <a:pPr>
              <a:buFontTx/>
              <a:buChar char="-"/>
            </a:pPr>
            <a:endParaRPr lang="cs-CZ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Účely:</a:t>
            </a:r>
            <a:endParaRPr lang="en-GB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Rekreace</a:t>
            </a: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Regulace pr</a:t>
            </a: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ů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toku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POVODŇOVÉ UDÁLOSTI:</a:t>
            </a:r>
          </a:p>
          <a:p>
            <a:endParaRPr lang="cs-CZ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Nejbližší stanice: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LG odtok VD České Údolí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i="1" dirty="0" smtClean="0">
                <a:solidFill>
                  <a:schemeClr val="accent1">
                    <a:lumMod val="50000"/>
                  </a:schemeClr>
                </a:solidFill>
              </a:rPr>
              <a:t>Tab. 1: 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Historické povodně (tři největší zaznamenané za dobu pozorování):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79712" y="3212976"/>
          <a:ext cx="5012690" cy="1600200"/>
        </p:xfrm>
        <a:graphic>
          <a:graphicData uri="http://schemas.openxmlformats.org/drawingml/2006/table">
            <a:tbl>
              <a:tblPr/>
              <a:tblGrid>
                <a:gridCol w="1681480"/>
                <a:gridCol w="1762760"/>
                <a:gridCol w="1568450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 [m3/s]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N-letost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13.8.2002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340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&gt;100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3.1.2003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165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 &lt; </a:t>
                      </a:r>
                      <a:r>
                        <a:rPr lang="cs-CZ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31.5.1986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131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</a:t>
                      </a:r>
                      <a:r>
                        <a:rPr lang="cs-CZ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ehrady.cz/dams/prehrady/fotky/dalesice/dalesi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238750" cy="3924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69847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>
                <a:solidFill>
                  <a:schemeClr val="accent1">
                    <a:lumMod val="50000"/>
                  </a:schemeClr>
                </a:solidFill>
              </a:rPr>
              <a:t>3. DALEŠICE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Provincie: Česká Vysočina</a:t>
            </a:r>
          </a:p>
          <a:p>
            <a:pPr lvl="1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Soustava: Česko-moravská</a:t>
            </a:r>
          </a:p>
          <a:p>
            <a:pPr lvl="2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Podsoustava: Českomoravská vrchovina</a:t>
            </a:r>
          </a:p>
          <a:p>
            <a:pPr lvl="3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Celek: Jevišovická pahorkatina</a:t>
            </a:r>
          </a:p>
          <a:p>
            <a:pPr lvl="4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Podcelek: Znojemská pahorkatina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56992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Jihlava–Svratka–Dyje-Morava–Dunaj–Černé moře</a:t>
            </a:r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-říční km: 65,9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plocha:4,8 km2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ax hloubka: 85,5 m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83145" cy="50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http://prehrady.cz/dams/prehrady/IMAGES/NAHLED_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232631"/>
            <a:ext cx="1800200" cy="117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556792"/>
            <a:ext cx="106203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024"/>
            <a:ext cx="8136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>
                <a:solidFill>
                  <a:schemeClr val="accent1">
                    <a:lumMod val="50000"/>
                  </a:schemeClr>
                </a:solidFill>
              </a:rPr>
              <a:t>PARAMETRY PŘEHRADY:</a:t>
            </a:r>
          </a:p>
          <a:p>
            <a:pPr>
              <a:buFontTx/>
              <a:buChar char="-"/>
            </a:pP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Rok dokončení: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1978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Typ hráze: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sypaná, kamenitá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Celkový objem: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</a:rPr>
              <a:t>126.900 mil. m</a:t>
            </a:r>
            <a:r>
              <a:rPr lang="en-GB" sz="2600" b="1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Ochranný objem: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</a:rPr>
              <a:t>4.700 mil. m</a:t>
            </a:r>
            <a:r>
              <a:rPr lang="en-GB" sz="2600" b="1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Transformovaný 100letý průtok: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</a:rPr>
              <a:t>176.00 </a:t>
            </a:r>
            <a:r>
              <a:rPr lang="en-GB" sz="2600" b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26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2600" b="1" dirty="0" smtClean="0">
                <a:solidFill>
                  <a:schemeClr val="accent1">
                    <a:lumMod val="50000"/>
                  </a:schemeClr>
                </a:solidFill>
              </a:rPr>
              <a:t>/s</a:t>
            </a: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Účely:</a:t>
            </a: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Výroba elekt. </a:t>
            </a:r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nergie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Nalepšení min. průtoku na 3,5 m3/s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Zajištění odběrů vody pro JE Dukovany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Ochrana před povodněmi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Zajištění odběrů vody pro závlahy a průmys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3671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POVODŇOVÉ UDÁLOSTI:</a:t>
            </a:r>
          </a:p>
          <a:p>
            <a:endParaRPr lang="cs-CZ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Nejbližší stanice: 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LG Mohelno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i="1" dirty="0" smtClean="0">
                <a:solidFill>
                  <a:schemeClr val="accent1">
                    <a:lumMod val="50000"/>
                  </a:schemeClr>
                </a:solidFill>
              </a:rPr>
              <a:t>Tab. 1: 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Historické povodně (tři největší zaznamenané za dobu pozorování):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1720" y="3284984"/>
          <a:ext cx="5012690" cy="1600200"/>
        </p:xfrm>
        <a:graphic>
          <a:graphicData uri="http://schemas.openxmlformats.org/drawingml/2006/table">
            <a:tbl>
              <a:tblPr/>
              <a:tblGrid>
                <a:gridCol w="1681480"/>
                <a:gridCol w="1762760"/>
                <a:gridCol w="1568450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 [m3/s]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N-letost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27.3.1988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</a:t>
                      </a:r>
                      <a:endParaRPr lang="en-GB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16.6.2010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27,4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1.4.2006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 smtClean="0"/>
          </a:p>
          <a:p>
            <a:endParaRPr lang="en-GB" i="1" dirty="0" smtClean="0"/>
          </a:p>
          <a:p>
            <a:r>
              <a:rPr lang="cs-CZ" sz="2400" b="1" i="1" u="sng" dirty="0" smtClean="0">
                <a:solidFill>
                  <a:schemeClr val="tx2"/>
                </a:solidFill>
              </a:rPr>
              <a:t>Z</a:t>
            </a:r>
            <a:r>
              <a:rPr lang="en-GB" sz="2400" b="1" i="1" u="sng" dirty="0" smtClean="0">
                <a:solidFill>
                  <a:schemeClr val="tx2"/>
                </a:solidFill>
              </a:rPr>
              <a:t>droje</a:t>
            </a:r>
            <a:r>
              <a:rPr lang="cs-CZ" sz="2400" b="1" i="1" u="sng" dirty="0" smtClean="0">
                <a:solidFill>
                  <a:schemeClr val="tx2"/>
                </a:solidFill>
              </a:rPr>
              <a:t>:</a:t>
            </a:r>
            <a:endParaRPr lang="en-GB" sz="2400" b="1" i="1" u="sng" dirty="0" smtClean="0">
              <a:solidFill>
                <a:schemeClr val="tx2"/>
              </a:solidFill>
            </a:endParaRPr>
          </a:p>
          <a:p>
            <a:endParaRPr lang="en-GB" i="1" dirty="0" smtClean="0"/>
          </a:p>
          <a:p>
            <a:r>
              <a:rPr lang="pl-PL" i="1" dirty="0" smtClean="0">
                <a:solidFill>
                  <a:schemeClr val="tx2"/>
                </a:solidFill>
              </a:rPr>
              <a:t>Přehrady: Přehrady</a:t>
            </a:r>
            <a:r>
              <a:rPr lang="pl-PL" dirty="0" smtClean="0">
                <a:solidFill>
                  <a:schemeClr val="tx2"/>
                </a:solidFill>
              </a:rPr>
              <a:t> [online]. [cit. 2012-11-23]. Dostupné z: http://prehrady.cz/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Přehrady: Mapa přehrad</a:t>
            </a:r>
            <a:r>
              <a:rPr lang="en-GB" dirty="0" smtClean="0">
                <a:solidFill>
                  <a:schemeClr val="tx2"/>
                </a:solidFill>
              </a:rPr>
              <a:t> [online]. [cit. 2012-11-23]. Dostupné z: http://prehrady.cz/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i="1" dirty="0" smtClean="0">
                <a:solidFill>
                  <a:schemeClr val="tx2"/>
                </a:solidFill>
              </a:rPr>
              <a:t>Povodí Moravy: Stavy a průtoky na vodních tocích</a:t>
            </a:r>
            <a:r>
              <a:rPr lang="en-GB" dirty="0" smtClean="0">
                <a:solidFill>
                  <a:schemeClr val="tx2"/>
                </a:solidFill>
              </a:rPr>
              <a:t> [online]. [cit. 2012-11-23]. Dostupné z: http://www.pmo.cz/portal/sap/cz/index.htm</a:t>
            </a:r>
            <a:endParaRPr lang="pl-PL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i="1" dirty="0" smtClean="0">
                <a:solidFill>
                  <a:schemeClr val="tx2"/>
                </a:solidFill>
              </a:rPr>
              <a:t>Povodí Vltavy: Stavy a průtoky na vodních tocích</a:t>
            </a:r>
            <a:r>
              <a:rPr lang="en-GB" dirty="0" smtClean="0">
                <a:solidFill>
                  <a:schemeClr val="tx2"/>
                </a:solidFill>
              </a:rPr>
              <a:t> [online]. [cit. 2012-11-23]. Dostupné z: http://www.pmo.cz/portal/sap/cz/index.htm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i="1" dirty="0" smtClean="0">
                <a:solidFill>
                  <a:schemeClr val="tx2"/>
                </a:solidFill>
              </a:rPr>
              <a:t>Plzeňský deník.cz: Voda ke koupání vyhovuje, výjimkou je České údolí</a:t>
            </a:r>
            <a:r>
              <a:rPr lang="en-GB" dirty="0" smtClean="0">
                <a:solidFill>
                  <a:schemeClr val="tx2"/>
                </a:solidFill>
              </a:rPr>
              <a:t> [online]. [cit. 2012-11-23]. Dostupné z: http://plzensky.denik.cz/galerie/foto.html?mm=borska_prehrada_ceske_udoli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Wikipedie: České Údolí. [online]. [cit. 2012-11-23]. Dostupné z: http://cs.wikipedia.org/wiki/%C4%8Cesk%C3%A9_%C3%9Adol%C3%AD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600" b="1" u="sng" dirty="0" smtClean="0">
                <a:solidFill>
                  <a:schemeClr val="accent1">
                    <a:lumMod val="50000"/>
                  </a:schemeClr>
                </a:solidFill>
              </a:rPr>
              <a:t>1. BYSTŘIČKA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cs-CZ" sz="2400" u="sng" dirty="0" smtClean="0">
                <a:solidFill>
                  <a:schemeClr val="accent1">
                    <a:lumMod val="50000"/>
                  </a:schemeClr>
                </a:solidFill>
              </a:rPr>
              <a:t>Poloha</a:t>
            </a:r>
          </a:p>
          <a:p>
            <a:pPr marL="342900" indent="-342900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-   Bystřička - Moštěnka – Morava – Dunaj – Černé moře</a:t>
            </a:r>
          </a:p>
          <a:p>
            <a:pPr marL="342900" indent="-342900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Říční km: 5,480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plocha: 0,38 km2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, m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ax hloubka: 26 m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Provincie: Západní Karpaty </a:t>
            </a:r>
          </a:p>
          <a:p>
            <a:pPr lvl="1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Soustava: Vnější Západní Karpaty</a:t>
            </a:r>
          </a:p>
          <a:p>
            <a:pPr lvl="2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Podsoustava: Západní Beskydy</a:t>
            </a:r>
          </a:p>
          <a:p>
            <a:pPr lvl="3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Celek: Hostýnsko-vsetínská hornatina</a:t>
            </a:r>
          </a:p>
          <a:p>
            <a:pPr lvl="4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Podcelek: Vsetínské vrchy</a:t>
            </a:r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1026" name="Picture 2" descr="http://prehrady.cz/dams/prehrady/fotky/bystricka/bystricka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2988501" cy="239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rehrady.cz/dams/prehrady/IMAGES/NAHLED_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56792"/>
            <a:ext cx="1927848" cy="1261864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67922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484784"/>
            <a:ext cx="10086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>
                <a:solidFill>
                  <a:schemeClr val="accent1">
                    <a:lumMod val="50000"/>
                  </a:schemeClr>
                </a:solidFill>
              </a:rPr>
              <a:t>PARAMETRY PŘEHRADY:</a:t>
            </a:r>
            <a:endParaRPr lang="cs-CZ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Rok dokončení stavby: 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1912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Typ háze: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gravitační, zděná z kamenného zdiva</a:t>
            </a:r>
          </a:p>
          <a:p>
            <a:pPr>
              <a:buFontTx/>
              <a:buChar char="-"/>
            </a:pP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Celkový objem nádrže</a:t>
            </a: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4.960 mil. </a:t>
            </a: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pt-BR" sz="26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cs-CZ" sz="2600" b="1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Ochranný objem</a:t>
            </a: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2600" b="1" dirty="0" smtClean="0">
                <a:solidFill>
                  <a:schemeClr val="accent1">
                    <a:lumMod val="50000"/>
                  </a:schemeClr>
                </a:solidFill>
              </a:rPr>
              <a:t>3.025 mil. </a:t>
            </a:r>
            <a:r>
              <a:rPr lang="cs-CZ" sz="26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26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cs-CZ" sz="2600" b="1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Transformovaný 100 letý</a:t>
            </a: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 průtok: </a:t>
            </a:r>
            <a:r>
              <a:rPr lang="en-GB" sz="2600" b="1" dirty="0" smtClean="0">
                <a:solidFill>
                  <a:schemeClr val="accent1">
                    <a:lumMod val="50000"/>
                  </a:schemeClr>
                </a:solidFill>
              </a:rPr>
              <a:t>121.00 m</a:t>
            </a:r>
            <a:r>
              <a:rPr lang="en-GB" sz="26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2600" b="1" dirty="0" smtClean="0">
                <a:solidFill>
                  <a:schemeClr val="accent1">
                    <a:lumMod val="50000"/>
                  </a:schemeClr>
                </a:solidFill>
              </a:rPr>
              <a:t>/s</a:t>
            </a: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cs-CZ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600" b="1" dirty="0" smtClean="0">
                <a:solidFill>
                  <a:schemeClr val="accent1">
                    <a:lumMod val="50000"/>
                  </a:schemeClr>
                </a:solidFill>
              </a:rPr>
              <a:t>Účely: </a:t>
            </a: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Ochrana před povodněmi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Nalepšení min. průtoku na 0,117 m3/s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Intervenční nalepšení odtoku pro vod. </a:t>
            </a:r>
            <a:r>
              <a:rPr lang="cs-CZ" sz="26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dběr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Výroba elektrické energie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</a:rPr>
              <a:t>Rekreace, vodní sporty, rybaření</a:t>
            </a:r>
            <a:endParaRPr lang="cs-CZ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accent1">
                    <a:lumMod val="50000"/>
                  </a:schemeClr>
                </a:solidFill>
              </a:rPr>
              <a:t>POVODŇOVÉ UDÁLOSTI:</a:t>
            </a:r>
          </a:p>
          <a:p>
            <a:endParaRPr lang="cs-CZ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Nejbližší stanice:  Bystřice pod přehradou, Bystřice nad přehradou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i="1" dirty="0" smtClean="0">
                <a:solidFill>
                  <a:schemeClr val="accent1">
                    <a:lumMod val="50000"/>
                  </a:schemeClr>
                </a:solidFill>
              </a:rPr>
              <a:t>Tab. 1: 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Historické povodně (tři největší zaznamenané za dobu pozorování):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95736" y="3140968"/>
          <a:ext cx="4537223" cy="2189968"/>
        </p:xfrm>
        <a:graphic>
          <a:graphicData uri="http://schemas.openxmlformats.org/drawingml/2006/table">
            <a:tbl>
              <a:tblPr/>
              <a:tblGrid>
                <a:gridCol w="1492094"/>
                <a:gridCol w="1553035"/>
                <a:gridCol w="1492094"/>
              </a:tblGrid>
              <a:tr h="54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 [m3/s]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N-letost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7.7.1997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121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&gt;100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4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17.5.2010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63,2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29.3.2006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26,6 [m3.s-1]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 ~ &gt;2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 smtClean="0">
                <a:solidFill>
                  <a:schemeClr val="accent1">
                    <a:lumMod val="50000"/>
                  </a:schemeClr>
                </a:solidFill>
              </a:rPr>
              <a:t>2. ČESKÉ ÚDOLÍ (Borská přehrada)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400" u="sng" dirty="0" smtClean="0">
                <a:solidFill>
                  <a:schemeClr val="accent1">
                    <a:lumMod val="50000"/>
                  </a:schemeClr>
                </a:solidFill>
              </a:rPr>
              <a:t>Poloha: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Radbuza – Berounka – Vltava – Labe – Severní moře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Říční km: 6,900, plocha: 151 km2, max hloubka: 7,6 m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Provincie: Česká Vysočina</a:t>
            </a:r>
          </a:p>
          <a:p>
            <a:pPr lvl="1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Soustava: Poberounská</a:t>
            </a:r>
          </a:p>
          <a:p>
            <a:pPr lvl="2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Podsoustava: Plzeňská pahorkatina</a:t>
            </a:r>
          </a:p>
          <a:p>
            <a:pPr lvl="3">
              <a:buFontTx/>
              <a:buChar char="-"/>
            </a:pP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Celek: Plaská pahorkatina</a:t>
            </a:r>
          </a:p>
          <a:p>
            <a:pPr lvl="4">
              <a:buFontTx/>
              <a:buChar char="-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Podcelek: Plzeňská kotlina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 descr="http://g.denik.cz/46/9e/borska_prehrada_ceske_udoli_denik-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57092"/>
            <a:ext cx="3187452" cy="23905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4968552" cy="1938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Do roku 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2004 vedla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po hrázi státní silnice 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27–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výpadovka z Plzně na 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Klatovy.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Nyní je silnice vedena po samostatném mostě vysoko nad údolím, je to zároveň spojnice s novým dálničním obchvatem Plzně – dálnice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D5 Praha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 – Rozvadov.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895350"/>
            <a:ext cx="6781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prehrady.cz/dams/prehrady/IMAGES/NAHLED_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1430159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533525"/>
            <a:ext cx="86963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456</Words>
  <Application>Microsoft Office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37</cp:revision>
  <dcterms:created xsi:type="dcterms:W3CDTF">2012-11-23T06:09:02Z</dcterms:created>
  <dcterms:modified xsi:type="dcterms:W3CDTF">2012-11-26T12:28:04Z</dcterms:modified>
</cp:coreProperties>
</file>