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16F-772C-4930-B14A-0D4F6E357D4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5158-20B7-4E99-B4C9-A216F425B54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16F-772C-4930-B14A-0D4F6E357D4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5158-20B7-4E99-B4C9-A216F425B54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16F-772C-4930-B14A-0D4F6E357D4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5158-20B7-4E99-B4C9-A216F425B54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16F-772C-4930-B14A-0D4F6E357D4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5158-20B7-4E99-B4C9-A216F425B54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16F-772C-4930-B14A-0D4F6E357D4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5158-20B7-4E99-B4C9-A216F425B54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16F-772C-4930-B14A-0D4F6E357D4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5158-20B7-4E99-B4C9-A216F425B54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16F-772C-4930-B14A-0D4F6E357D4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5158-20B7-4E99-B4C9-A216F425B54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16F-772C-4930-B14A-0D4F6E357D4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5158-20B7-4E99-B4C9-A216F425B54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16F-772C-4930-B14A-0D4F6E357D4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5158-20B7-4E99-B4C9-A216F425B54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16F-772C-4930-B14A-0D4F6E357D4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5158-20B7-4E99-B4C9-A216F425B54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16F-772C-4930-B14A-0D4F6E357D4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255158-20B7-4E99-B4C9-A216F425B54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E6916F-772C-4930-B14A-0D4F6E357D4A}" type="datetimeFigureOut">
              <a:rPr lang="cs-CZ" smtClean="0"/>
              <a:t>3.12.2012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255158-20B7-4E99-B4C9-A216F425B54C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Přehrady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Harcov</a:t>
            </a:r>
            <a:r>
              <a:rPr lang="cs-CZ" dirty="0" smtClean="0"/>
              <a:t>, Hněvkovice, Homole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6302967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Jan Kopřiva, GEOG, 2012/2013</a:t>
            </a:r>
          </a:p>
        </p:txBody>
      </p:sp>
    </p:spTree>
    <p:extLst>
      <p:ext uri="{BB962C8B-B14F-4D97-AF65-F5344CB8AC3E}">
        <p14:creationId xmlns:p14="http://schemas.microsoft.com/office/powerpoint/2010/main" val="297911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65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Harcov</a:t>
            </a:r>
            <a:r>
              <a:rPr lang="cs-CZ" dirty="0" smtClean="0"/>
              <a:t> - geografická </a:t>
            </a:r>
            <a:r>
              <a:rPr lang="cs-CZ" dirty="0" err="1" smtClean="0"/>
              <a:t>charakt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Poloha:</a:t>
            </a:r>
          </a:p>
          <a:p>
            <a:pPr lvl="1"/>
            <a:r>
              <a:rPr lang="cs-CZ" dirty="0"/>
              <a:t>Geomorfologická oblast a celek</a:t>
            </a:r>
          </a:p>
          <a:p>
            <a:pPr lvl="2"/>
            <a:r>
              <a:rPr lang="cs-CZ" dirty="0" smtClean="0"/>
              <a:t>Krkonošská oblast</a:t>
            </a:r>
          </a:p>
          <a:p>
            <a:pPr lvl="2"/>
            <a:r>
              <a:rPr lang="cs-CZ" dirty="0" smtClean="0"/>
              <a:t>Jizerské hory</a:t>
            </a:r>
          </a:p>
          <a:p>
            <a:pPr lvl="1"/>
            <a:r>
              <a:rPr lang="cs-CZ" dirty="0" smtClean="0"/>
              <a:t>Kraj: Liberecký</a:t>
            </a:r>
          </a:p>
          <a:p>
            <a:r>
              <a:rPr lang="cs-CZ" dirty="0" smtClean="0"/>
              <a:t>Říční kilometr: </a:t>
            </a:r>
            <a:r>
              <a:rPr lang="cs-CZ" dirty="0"/>
              <a:t>1.680 km</a:t>
            </a:r>
          </a:p>
          <a:p>
            <a:r>
              <a:rPr lang="cs-CZ" dirty="0" smtClean="0"/>
              <a:t>Harcovský potok</a:t>
            </a:r>
          </a:p>
          <a:p>
            <a:r>
              <a:rPr lang="cs-CZ" dirty="0" smtClean="0"/>
              <a:t>Povodí</a:t>
            </a:r>
          </a:p>
          <a:p>
            <a:pPr lvl="1"/>
            <a:r>
              <a:rPr lang="cs-CZ" dirty="0" smtClean="0"/>
              <a:t>Lužická Nisa, Odra, Baltské moře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140968"/>
            <a:ext cx="224790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146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Harcov</a:t>
            </a:r>
            <a:r>
              <a:rPr lang="cs-CZ" dirty="0" smtClean="0"/>
              <a:t> -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Vznik: 1902-1906</a:t>
            </a:r>
          </a:p>
          <a:p>
            <a:r>
              <a:rPr lang="cs-CZ" dirty="0" smtClean="0"/>
              <a:t>Účel: </a:t>
            </a:r>
          </a:p>
          <a:p>
            <a:pPr lvl="1"/>
            <a:r>
              <a:rPr lang="cs-CZ" dirty="0" smtClean="0"/>
              <a:t>Ochrana </a:t>
            </a:r>
            <a:r>
              <a:rPr lang="cs-CZ" dirty="0"/>
              <a:t>před povodněmi </a:t>
            </a:r>
            <a:r>
              <a:rPr lang="cs-CZ" dirty="0" smtClean="0"/>
              <a:t>, rekreace, rybářství, energetika</a:t>
            </a:r>
          </a:p>
          <a:p>
            <a:r>
              <a:rPr lang="cs-CZ" dirty="0" smtClean="0"/>
              <a:t>Objem: </a:t>
            </a:r>
            <a:r>
              <a:rPr lang="cs-CZ" dirty="0"/>
              <a:t>687 000 m³</a:t>
            </a:r>
            <a:endParaRPr lang="cs-CZ" dirty="0" smtClean="0"/>
          </a:p>
          <a:p>
            <a:r>
              <a:rPr lang="cs-CZ" dirty="0" smtClean="0"/>
              <a:t>Rozloha: </a:t>
            </a:r>
            <a:r>
              <a:rPr lang="cs-CZ" dirty="0"/>
              <a:t>11,8 ha</a:t>
            </a:r>
            <a:endParaRPr lang="cs-CZ" dirty="0" smtClean="0"/>
          </a:p>
          <a:p>
            <a:r>
              <a:rPr lang="cs-CZ" dirty="0" smtClean="0"/>
              <a:t>Typ hráze: </a:t>
            </a:r>
            <a:r>
              <a:rPr lang="cs-CZ" dirty="0"/>
              <a:t>tížná oblouková, zděná s </a:t>
            </a:r>
            <a:r>
              <a:rPr lang="cs-CZ" dirty="0" err="1"/>
              <a:t>předsypem</a:t>
            </a:r>
            <a:endParaRPr lang="cs-CZ" dirty="0" smtClean="0"/>
          </a:p>
          <a:p>
            <a:r>
              <a:rPr lang="cs-CZ" dirty="0" smtClean="0"/>
              <a:t>Ochranný objem: </a:t>
            </a:r>
            <a:r>
              <a:rPr lang="cs-CZ" dirty="0"/>
              <a:t>0.288 mil. m</a:t>
            </a:r>
            <a:r>
              <a:rPr lang="cs-CZ" baseline="30000" dirty="0"/>
              <a:t>3</a:t>
            </a:r>
            <a:endParaRPr lang="cs-CZ" dirty="0" smtClean="0"/>
          </a:p>
          <a:p>
            <a:r>
              <a:rPr lang="cs-CZ" dirty="0" smtClean="0"/>
              <a:t>100letý průtok transformovaný: </a:t>
            </a:r>
            <a:r>
              <a:rPr lang="cs-CZ" dirty="0"/>
              <a:t>44.00 m</a:t>
            </a:r>
            <a:r>
              <a:rPr lang="cs-CZ" baseline="30000" dirty="0"/>
              <a:t>3</a:t>
            </a:r>
            <a:r>
              <a:rPr lang="cs-CZ" dirty="0"/>
              <a:t>/s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66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Harcov</a:t>
            </a:r>
            <a:r>
              <a:rPr lang="cs-CZ" dirty="0" smtClean="0"/>
              <a:t> - povodně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89120"/>
          </a:xfrm>
        </p:spPr>
        <p:txBody>
          <a:bodyPr/>
          <a:lstStyle/>
          <a:p>
            <a:r>
              <a:rPr lang="cs-CZ" dirty="0"/>
              <a:t>Ve dnech 30.–31. 7. 1897 došlo na Liberecku ke katastrofální povodni, která překonala veškerá ochranná opatření</a:t>
            </a:r>
          </a:p>
          <a:p>
            <a:r>
              <a:rPr lang="pt-BR" dirty="0"/>
              <a:t> 1904 zadržela přehrada povodeň o objemu 230 000m</a:t>
            </a:r>
            <a:endParaRPr lang="cs-CZ" dirty="0"/>
          </a:p>
          <a:p>
            <a:r>
              <a:rPr lang="cs-CZ" dirty="0"/>
              <a:t>Srpnové povodně 2010 - Severní Čechy</a:t>
            </a:r>
          </a:p>
        </p:txBody>
      </p:sp>
    </p:spTree>
    <p:extLst>
      <p:ext uri="{BB962C8B-B14F-4D97-AF65-F5344CB8AC3E}">
        <p14:creationId xmlns:p14="http://schemas.microsoft.com/office/powerpoint/2010/main" val="352511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Hněvkovice</a:t>
            </a:r>
            <a:r>
              <a:rPr lang="cs-CZ" dirty="0" smtClean="0"/>
              <a:t> - geografická </a:t>
            </a:r>
            <a:r>
              <a:rPr lang="cs-CZ" dirty="0" err="1" smtClean="0"/>
              <a:t>charakt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Poloha:</a:t>
            </a:r>
          </a:p>
          <a:p>
            <a:pPr lvl="1"/>
            <a:r>
              <a:rPr lang="cs-CZ" dirty="0"/>
              <a:t>Geomorfologická oblast a celek</a:t>
            </a:r>
          </a:p>
          <a:p>
            <a:pPr lvl="2"/>
            <a:r>
              <a:rPr lang="cs-CZ" dirty="0" smtClean="0"/>
              <a:t>Středočeská pahorkatina</a:t>
            </a:r>
          </a:p>
          <a:p>
            <a:pPr lvl="2"/>
            <a:r>
              <a:rPr lang="cs-CZ" dirty="0"/>
              <a:t>Táborská pahorkatina</a:t>
            </a:r>
          </a:p>
          <a:p>
            <a:pPr lvl="1"/>
            <a:r>
              <a:rPr lang="cs-CZ" dirty="0" smtClean="0"/>
              <a:t>Kraj: Jihočeský</a:t>
            </a:r>
          </a:p>
          <a:p>
            <a:r>
              <a:rPr lang="cs-CZ" dirty="0" smtClean="0"/>
              <a:t>Říční kilometr: </a:t>
            </a:r>
            <a:r>
              <a:rPr lang="cs-CZ" dirty="0"/>
              <a:t>210.390 km</a:t>
            </a:r>
            <a:endParaRPr lang="cs-CZ" dirty="0" smtClean="0"/>
          </a:p>
          <a:p>
            <a:r>
              <a:rPr lang="cs-CZ" dirty="0" smtClean="0"/>
              <a:t>Vltava</a:t>
            </a:r>
          </a:p>
          <a:p>
            <a:r>
              <a:rPr lang="cs-CZ" dirty="0" smtClean="0"/>
              <a:t>Povodí: </a:t>
            </a:r>
          </a:p>
          <a:p>
            <a:pPr lvl="1"/>
            <a:r>
              <a:rPr lang="cs-CZ" dirty="0" smtClean="0"/>
              <a:t>Vltava-Labe-Severní moře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068960"/>
            <a:ext cx="224790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74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Hněvkovice</a:t>
            </a:r>
            <a:r>
              <a:rPr lang="cs-CZ" dirty="0" smtClean="0"/>
              <a:t> -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Vznik: 1992</a:t>
            </a:r>
          </a:p>
          <a:p>
            <a:r>
              <a:rPr lang="cs-CZ" dirty="0" smtClean="0"/>
              <a:t>Účel: </a:t>
            </a:r>
          </a:p>
          <a:p>
            <a:pPr lvl="1"/>
            <a:r>
              <a:rPr lang="cs-CZ" dirty="0" smtClean="0"/>
              <a:t>zdroj </a:t>
            </a:r>
            <a:r>
              <a:rPr lang="cs-CZ" dirty="0"/>
              <a:t>technologické vody pro elektrárnu </a:t>
            </a:r>
            <a:r>
              <a:rPr lang="cs-CZ" dirty="0" smtClean="0"/>
              <a:t>Temelín, </a:t>
            </a:r>
            <a:r>
              <a:rPr lang="cs-CZ" dirty="0"/>
              <a:t>Vodní elektrárna </a:t>
            </a:r>
            <a:endParaRPr lang="cs-CZ" dirty="0" smtClean="0"/>
          </a:p>
          <a:p>
            <a:r>
              <a:rPr lang="cs-CZ" dirty="0" smtClean="0"/>
              <a:t>Objem: </a:t>
            </a:r>
            <a:r>
              <a:rPr lang="cs-CZ" dirty="0"/>
              <a:t>22.200 mil. m</a:t>
            </a:r>
            <a:r>
              <a:rPr lang="cs-CZ" baseline="30000" dirty="0"/>
              <a:t>3</a:t>
            </a:r>
            <a:endParaRPr lang="cs-CZ" dirty="0" smtClean="0"/>
          </a:p>
          <a:p>
            <a:r>
              <a:rPr lang="cs-CZ" dirty="0" smtClean="0"/>
              <a:t>Rozloha: </a:t>
            </a:r>
            <a:r>
              <a:rPr lang="cs-CZ" dirty="0"/>
              <a:t>2,6767 km²</a:t>
            </a:r>
            <a:endParaRPr lang="cs-CZ" dirty="0" smtClean="0"/>
          </a:p>
          <a:p>
            <a:r>
              <a:rPr lang="cs-CZ" dirty="0" smtClean="0"/>
              <a:t>Typ hráze: </a:t>
            </a:r>
            <a:r>
              <a:rPr lang="cs-CZ" dirty="0"/>
              <a:t>tížná, betonová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62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Hněvkovice </a:t>
            </a:r>
            <a:r>
              <a:rPr lang="cs-CZ" dirty="0" smtClean="0"/>
              <a:t>- povodně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2002 – jedna z nejtěžších přírodní katastrof </a:t>
            </a:r>
            <a:r>
              <a:rPr lang="cs-CZ" dirty="0"/>
              <a:t>moderní české </a:t>
            </a:r>
            <a:r>
              <a:rPr lang="cs-CZ" dirty="0" smtClean="0"/>
              <a:t>historie</a:t>
            </a:r>
          </a:p>
          <a:p>
            <a:r>
              <a:rPr lang="cs-CZ" dirty="0" smtClean="0"/>
              <a:t>2006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962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Homole - geografická </a:t>
            </a:r>
            <a:r>
              <a:rPr lang="cs-CZ" dirty="0" err="1" smtClean="0"/>
              <a:t>charakt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Poloha:</a:t>
            </a:r>
          </a:p>
          <a:p>
            <a:pPr lvl="1"/>
            <a:r>
              <a:rPr lang="cs-CZ" dirty="0" smtClean="0"/>
              <a:t>Geomorfologická oblast a celek</a:t>
            </a:r>
          </a:p>
          <a:p>
            <a:pPr lvl="2"/>
            <a:r>
              <a:rPr lang="cs-CZ" dirty="0" smtClean="0"/>
              <a:t>Středočeské pahorkatiny</a:t>
            </a:r>
          </a:p>
          <a:p>
            <a:pPr lvl="2"/>
            <a:r>
              <a:rPr lang="cs-CZ" dirty="0" smtClean="0"/>
              <a:t>Benešovská pahorkatina</a:t>
            </a:r>
          </a:p>
          <a:p>
            <a:pPr lvl="1"/>
            <a:r>
              <a:rPr lang="cs-CZ" dirty="0" smtClean="0"/>
              <a:t>Kraj: Středočeský</a:t>
            </a:r>
          </a:p>
          <a:p>
            <a:r>
              <a:rPr lang="cs-CZ" dirty="0" smtClean="0"/>
              <a:t>Vltava</a:t>
            </a:r>
          </a:p>
          <a:p>
            <a:r>
              <a:rPr lang="cs-CZ" dirty="0" smtClean="0"/>
              <a:t>1947</a:t>
            </a:r>
          </a:p>
          <a:p>
            <a:r>
              <a:rPr lang="cs-CZ" dirty="0" smtClean="0"/>
              <a:t>Říční kilometr: 84,4</a:t>
            </a:r>
          </a:p>
          <a:p>
            <a:r>
              <a:rPr lang="cs-CZ" dirty="0" smtClean="0"/>
              <a:t>Povodí</a:t>
            </a:r>
          </a:p>
          <a:p>
            <a:pPr lvl="1"/>
            <a:r>
              <a:rPr lang="cs-CZ" dirty="0" smtClean="0"/>
              <a:t>Vltava-Labe-Severní moře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821997"/>
            <a:ext cx="222885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74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Homole </a:t>
            </a:r>
            <a:r>
              <a:rPr lang="cs-CZ" dirty="0" smtClean="0"/>
              <a:t>-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Štěchovice II</a:t>
            </a:r>
          </a:p>
          <a:p>
            <a:r>
              <a:rPr lang="cs-CZ" dirty="0" smtClean="0"/>
              <a:t>Vznik: 1947</a:t>
            </a:r>
          </a:p>
          <a:p>
            <a:r>
              <a:rPr lang="cs-CZ" dirty="0" smtClean="0"/>
              <a:t>Účel: </a:t>
            </a:r>
            <a:r>
              <a:rPr lang="cs-CZ" dirty="0"/>
              <a:t>Přečerpávací vodní </a:t>
            </a:r>
            <a:r>
              <a:rPr lang="cs-CZ" dirty="0" smtClean="0"/>
              <a:t>elektrárna</a:t>
            </a:r>
          </a:p>
          <a:p>
            <a:r>
              <a:rPr lang="cs-CZ" dirty="0" smtClean="0"/>
              <a:t>Typ hráze: </a:t>
            </a:r>
            <a:r>
              <a:rPr lang="cs-CZ" dirty="0"/>
              <a:t>sypaná, kamenná</a:t>
            </a:r>
            <a:endParaRPr lang="cs-CZ" dirty="0" smtClean="0"/>
          </a:p>
          <a:p>
            <a:r>
              <a:rPr lang="cs-CZ" dirty="0" smtClean="0"/>
              <a:t>Rozloha: </a:t>
            </a:r>
            <a:r>
              <a:rPr lang="cs-CZ" dirty="0"/>
              <a:t>4,9 ha</a:t>
            </a:r>
            <a:endParaRPr lang="cs-CZ" dirty="0" smtClean="0"/>
          </a:p>
          <a:p>
            <a:r>
              <a:rPr lang="cs-CZ" dirty="0" smtClean="0"/>
              <a:t>Objem: </a:t>
            </a:r>
            <a:r>
              <a:rPr lang="cs-CZ" dirty="0"/>
              <a:t>0.500 mil</a:t>
            </a:r>
            <a:r>
              <a:rPr lang="cs-CZ" dirty="0" smtClean="0"/>
              <a:t>. m</a:t>
            </a:r>
            <a:r>
              <a:rPr lang="cs-CZ" baseline="30000" dirty="0" smtClean="0"/>
              <a:t>3</a:t>
            </a:r>
            <a:endParaRPr lang="cs-CZ" baseline="30000" dirty="0"/>
          </a:p>
          <a:p>
            <a:r>
              <a:rPr lang="cs-CZ" dirty="0" smtClean="0"/>
              <a:t>Povodně </a:t>
            </a:r>
            <a:r>
              <a:rPr lang="cs-CZ" dirty="0"/>
              <a:t>2002 - poškozena</a:t>
            </a:r>
          </a:p>
          <a:p>
            <a:endParaRPr lang="cs-CZ" baseline="30000" dirty="0" smtClean="0"/>
          </a:p>
          <a:p>
            <a:endParaRPr lang="cs-CZ" baseline="30000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62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214</Words>
  <Application>Microsoft Office PowerPoint</Application>
  <PresentationFormat>Předvádění na obrazovce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Přehrady</vt:lpstr>
      <vt:lpstr>Harcov - geografická charakt.</vt:lpstr>
      <vt:lpstr>Harcov - charakteristika</vt:lpstr>
      <vt:lpstr>Harcov - povodně</vt:lpstr>
      <vt:lpstr>Hněvkovice - geografická charakt.</vt:lpstr>
      <vt:lpstr>Hněvkovice - charakteristika</vt:lpstr>
      <vt:lpstr>Hněvkovice - povodně</vt:lpstr>
      <vt:lpstr>Homole - geografická charakt.</vt:lpstr>
      <vt:lpstr>Homole - charakteristika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Přehrady</dc:title>
  <dc:creator>user</dc:creator>
  <cp:lastModifiedBy>user</cp:lastModifiedBy>
  <cp:revision>12</cp:revision>
  <dcterms:created xsi:type="dcterms:W3CDTF">2012-12-03T12:08:38Z</dcterms:created>
  <dcterms:modified xsi:type="dcterms:W3CDTF">2012-12-03T13:14:54Z</dcterms:modified>
</cp:coreProperties>
</file>