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B585B5C-F8CC-492B-B078-50AF7E7740B4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39A16F1-C174-4F12-BBF1-8A81C7BABE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B5C-F8CC-492B-B078-50AF7E7740B4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F1-C174-4F12-BBF1-8A81C7BABE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B5C-F8CC-492B-B078-50AF7E7740B4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F1-C174-4F12-BBF1-8A81C7BABE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B5C-F8CC-492B-B078-50AF7E7740B4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F1-C174-4F12-BBF1-8A81C7BABE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B5C-F8CC-492B-B078-50AF7E7740B4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F1-C174-4F12-BBF1-8A81C7BABE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B5C-F8CC-492B-B078-50AF7E7740B4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F1-C174-4F12-BBF1-8A81C7BABE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585B5C-F8CC-492B-B078-50AF7E7740B4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9A16F1-C174-4F12-BBF1-8A81C7BABE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B585B5C-F8CC-492B-B078-50AF7E7740B4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39A16F1-C174-4F12-BBF1-8A81C7BABE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B5C-F8CC-492B-B078-50AF7E7740B4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F1-C174-4F12-BBF1-8A81C7BABE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B5C-F8CC-492B-B078-50AF7E7740B4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F1-C174-4F12-BBF1-8A81C7BABE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5B5C-F8CC-492B-B078-50AF7E7740B4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16F1-C174-4F12-BBF1-8A81C7BABE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B585B5C-F8CC-492B-B078-50AF7E7740B4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39A16F1-C174-4F12-BBF1-8A81C7BABEF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ikipedia/lipno.org" TargetMode="External"/><Relationship Id="rId2" Type="http://schemas.openxmlformats.org/officeDocument/2006/relationships/hyperlink" Target="http://www.prehrady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wikipedia/boskovicka_brazda.org" TargetMode="External"/><Relationship Id="rId4" Type="http://schemas.openxmlformats.org/officeDocument/2006/relationships/hyperlink" Target="http://www.cs.wikipedia/&#353;umava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PŘEHRADY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LETOVICE, LIPNO I, LIPNO II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LIPNO II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7" y="2339975"/>
            <a:ext cx="52673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pPr algn="ctr"/>
            <a:r>
              <a:rPr lang="cs-CZ" dirty="0" smtClean="0"/>
              <a:t>Geografické představení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325112"/>
          </a:xfrm>
        </p:spPr>
        <p:txBody>
          <a:bodyPr/>
          <a:lstStyle/>
          <a:p>
            <a:r>
              <a:rPr lang="cs-CZ" dirty="0" smtClean="0"/>
              <a:t>Jihočeský kraj – okres Český Krumlov </a:t>
            </a:r>
          </a:p>
          <a:p>
            <a:r>
              <a:rPr lang="cs-CZ" dirty="0" smtClean="0"/>
              <a:t>Řeka: Vltava – Labe</a:t>
            </a:r>
          </a:p>
          <a:p>
            <a:pPr lvl="1"/>
            <a:r>
              <a:rPr lang="cs-CZ" dirty="0" smtClean="0"/>
              <a:t>Říční km = 329.543</a:t>
            </a:r>
          </a:p>
          <a:p>
            <a:r>
              <a:rPr lang="cs-CZ" dirty="0" smtClean="0"/>
              <a:t> geomorfologický celek:</a:t>
            </a:r>
          </a:p>
          <a:p>
            <a:pPr lvl="1"/>
            <a:r>
              <a:rPr lang="cs-CZ" dirty="0" smtClean="0"/>
              <a:t>Šumavská subprovincie</a:t>
            </a:r>
          </a:p>
          <a:p>
            <a:pPr lvl="2"/>
            <a:r>
              <a:rPr lang="cs-CZ" dirty="0" smtClean="0"/>
              <a:t>Šumava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10844"/>
            <a:ext cx="5076056" cy="314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Přehrada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1952 – 1959</a:t>
            </a:r>
          </a:p>
          <a:p>
            <a:r>
              <a:rPr lang="cs-CZ" dirty="0" smtClean="0"/>
              <a:t>Provozovatel  </a:t>
            </a:r>
          </a:p>
          <a:p>
            <a:pPr lvl="1"/>
            <a:r>
              <a:rPr lang="cs-CZ" dirty="0" smtClean="0"/>
              <a:t>Povodí Vltavy s.p.</a:t>
            </a:r>
          </a:p>
          <a:p>
            <a:r>
              <a:rPr lang="cs-CZ" dirty="0" smtClean="0"/>
              <a:t>Hráz</a:t>
            </a:r>
          </a:p>
          <a:p>
            <a:pPr lvl="1"/>
            <a:r>
              <a:rPr lang="cs-CZ" dirty="0" smtClean="0"/>
              <a:t>sypaná/tížná, zemní/betonová, 42 m</a:t>
            </a:r>
          </a:p>
          <a:p>
            <a:r>
              <a:rPr lang="cs-CZ" dirty="0" smtClean="0"/>
              <a:t>Celkový objem nádrže</a:t>
            </a:r>
          </a:p>
          <a:p>
            <a:pPr lvl="1"/>
            <a:r>
              <a:rPr lang="cs-CZ" dirty="0" smtClean="0"/>
              <a:t> 306 mil. m</a:t>
            </a:r>
            <a:r>
              <a:rPr lang="cs-CZ" baseline="30000" dirty="0" smtClean="0"/>
              <a:t>3</a:t>
            </a:r>
            <a:endParaRPr lang="cs-CZ" dirty="0" smtClean="0"/>
          </a:p>
          <a:p>
            <a:r>
              <a:rPr lang="cs-CZ" dirty="0" smtClean="0"/>
              <a:t>Objem stálého nadržení</a:t>
            </a:r>
          </a:p>
          <a:p>
            <a:pPr lvl="1"/>
            <a:r>
              <a:rPr lang="cs-CZ" dirty="0" smtClean="0"/>
              <a:t> </a:t>
            </a:r>
          </a:p>
          <a:p>
            <a:r>
              <a:rPr lang="cs-CZ" dirty="0" smtClean="0"/>
              <a:t>Zásobní objem nádrže</a:t>
            </a:r>
          </a:p>
          <a:p>
            <a:pPr lvl="1"/>
            <a:r>
              <a:rPr lang="cs-CZ" dirty="0" smtClean="0"/>
              <a:t>1,535 mil. m³</a:t>
            </a:r>
          </a:p>
          <a:p>
            <a:r>
              <a:rPr lang="cs-CZ" dirty="0" smtClean="0"/>
              <a:t>Ochranný objem</a:t>
            </a:r>
          </a:p>
          <a:p>
            <a:r>
              <a:rPr lang="pt-BR" dirty="0" smtClean="0"/>
              <a:t>Transformovaný 100 letý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Povodně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4392488" cy="375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08720"/>
            <a:ext cx="4677772" cy="138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683568" y="3140968"/>
            <a:ext cx="720080" cy="158417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2699792" y="3212976"/>
            <a:ext cx="720080" cy="4320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prehrady.cz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cs.wikipedia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lipno.org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cs.wikipedia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šumava.org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cs.wikipedia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boskovicka</a:t>
            </a:r>
            <a:r>
              <a:rPr lang="cs-CZ" dirty="0" smtClean="0">
                <a:hlinkClick r:id="rId5"/>
              </a:rPr>
              <a:t>_</a:t>
            </a:r>
            <a:r>
              <a:rPr lang="cs-CZ" dirty="0" err="1" smtClean="0">
                <a:hlinkClick r:id="rId5"/>
              </a:rPr>
              <a:t>brazda.org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pPr algn="ctr"/>
            <a:r>
              <a:rPr lang="cs-CZ" dirty="0" smtClean="0"/>
              <a:t>LETOVICE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019938" cy="49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6712" y="404664"/>
            <a:ext cx="8507288" cy="113387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Geografické představení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4325112"/>
          </a:xfrm>
        </p:spPr>
        <p:txBody>
          <a:bodyPr/>
          <a:lstStyle/>
          <a:p>
            <a:r>
              <a:rPr lang="cs-CZ" dirty="0" smtClean="0"/>
              <a:t>Jihomoravský kraj, okres Blansko,U města </a:t>
            </a:r>
            <a:r>
              <a:rPr lang="cs-CZ" dirty="0" err="1" smtClean="0"/>
              <a:t>Letovice</a:t>
            </a:r>
            <a:r>
              <a:rPr lang="cs-CZ" dirty="0" smtClean="0"/>
              <a:t> </a:t>
            </a:r>
          </a:p>
          <a:p>
            <a:r>
              <a:rPr lang="cs-CZ" dirty="0" smtClean="0"/>
              <a:t>Řeka: </a:t>
            </a:r>
            <a:r>
              <a:rPr lang="cs-CZ" dirty="0" err="1" smtClean="0"/>
              <a:t>Křetínka</a:t>
            </a:r>
            <a:r>
              <a:rPr lang="cs-CZ" dirty="0" smtClean="0"/>
              <a:t> – Svitava – Svratka – Dyje – Morava – Dunaj</a:t>
            </a:r>
          </a:p>
          <a:p>
            <a:pPr lvl="1"/>
            <a:r>
              <a:rPr lang="cs-CZ" dirty="0" smtClean="0"/>
              <a:t>Říční km - 2.923 km </a:t>
            </a:r>
          </a:p>
          <a:p>
            <a:r>
              <a:rPr lang="cs-CZ" dirty="0" smtClean="0"/>
              <a:t>Geomorfologický celek</a:t>
            </a:r>
          </a:p>
          <a:p>
            <a:pPr lvl="1"/>
            <a:r>
              <a:rPr lang="cs-CZ" dirty="0" smtClean="0"/>
              <a:t>Českomoravská </a:t>
            </a:r>
          </a:p>
          <a:p>
            <a:pPr lvl="1">
              <a:buNone/>
            </a:pPr>
            <a:r>
              <a:rPr lang="cs-CZ" dirty="0" smtClean="0"/>
              <a:t>    subprovincie</a:t>
            </a:r>
          </a:p>
          <a:p>
            <a:pPr lvl="2"/>
            <a:r>
              <a:rPr lang="cs-CZ" dirty="0" smtClean="0"/>
              <a:t>Boskovická brázda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847" y="3645024"/>
            <a:ext cx="5156153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cs-CZ" dirty="0" smtClean="0"/>
              <a:t>přehrada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8017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1972 – 1976</a:t>
            </a:r>
          </a:p>
          <a:p>
            <a:r>
              <a:rPr lang="cs-CZ" dirty="0" smtClean="0"/>
              <a:t>Provozovatel  </a:t>
            </a:r>
          </a:p>
          <a:p>
            <a:pPr lvl="1"/>
            <a:r>
              <a:rPr lang="cs-CZ" dirty="0" smtClean="0"/>
              <a:t>Povodí Moravy</a:t>
            </a:r>
          </a:p>
          <a:p>
            <a:r>
              <a:rPr lang="cs-CZ" dirty="0" smtClean="0"/>
              <a:t>Hráz</a:t>
            </a:r>
          </a:p>
          <a:p>
            <a:pPr lvl="1"/>
            <a:r>
              <a:rPr lang="cs-CZ" dirty="0" smtClean="0"/>
              <a:t>sypaná, </a:t>
            </a:r>
            <a:r>
              <a:rPr lang="cs-CZ" dirty="0" err="1" smtClean="0"/>
              <a:t>kamenohlinitá</a:t>
            </a:r>
            <a:r>
              <a:rPr lang="cs-CZ" dirty="0" smtClean="0"/>
              <a:t>, 29m</a:t>
            </a:r>
          </a:p>
          <a:p>
            <a:r>
              <a:rPr lang="cs-CZ" dirty="0" smtClean="0"/>
              <a:t>Celkový objem nádrže</a:t>
            </a:r>
          </a:p>
          <a:p>
            <a:pPr lvl="1"/>
            <a:r>
              <a:rPr lang="cs-CZ" dirty="0" smtClean="0"/>
              <a:t>11.643 mil. m</a:t>
            </a:r>
            <a:r>
              <a:rPr lang="cs-CZ" baseline="30000" dirty="0" smtClean="0"/>
              <a:t>3</a:t>
            </a:r>
            <a:r>
              <a:rPr lang="cs-CZ" dirty="0" smtClean="0"/>
              <a:t> </a:t>
            </a:r>
          </a:p>
          <a:p>
            <a:r>
              <a:rPr lang="cs-CZ" dirty="0" smtClean="0"/>
              <a:t>Objem stálého nadržení</a:t>
            </a:r>
          </a:p>
          <a:p>
            <a:pPr lvl="1"/>
            <a:r>
              <a:rPr lang="cs-CZ" dirty="0" smtClean="0"/>
              <a:t>1.560 mil. m</a:t>
            </a:r>
            <a:r>
              <a:rPr lang="cs-CZ" baseline="30000" dirty="0" smtClean="0"/>
              <a:t>3</a:t>
            </a:r>
            <a:r>
              <a:rPr lang="cs-CZ" dirty="0" smtClean="0"/>
              <a:t> </a:t>
            </a:r>
          </a:p>
          <a:p>
            <a:r>
              <a:rPr lang="cs-CZ" dirty="0" smtClean="0"/>
              <a:t>Zásobní objem nádrže</a:t>
            </a:r>
          </a:p>
          <a:p>
            <a:pPr lvl="1"/>
            <a:r>
              <a:rPr lang="cs-CZ" dirty="0" smtClean="0"/>
              <a:t>9.015 mil. m</a:t>
            </a:r>
            <a:r>
              <a:rPr lang="cs-CZ" baseline="30000" dirty="0" smtClean="0"/>
              <a:t>3</a:t>
            </a:r>
            <a:r>
              <a:rPr lang="cs-CZ" dirty="0" smtClean="0"/>
              <a:t> </a:t>
            </a:r>
          </a:p>
          <a:p>
            <a:r>
              <a:rPr lang="cs-CZ" dirty="0" smtClean="0"/>
              <a:t>Ochranný objem</a:t>
            </a:r>
          </a:p>
          <a:p>
            <a:pPr lvl="1"/>
            <a:r>
              <a:rPr lang="cs-CZ" dirty="0" smtClean="0"/>
              <a:t>1.068 mil. M</a:t>
            </a:r>
            <a:r>
              <a:rPr lang="cs-CZ" baseline="30000" dirty="0" smtClean="0"/>
              <a:t>3</a:t>
            </a:r>
          </a:p>
          <a:p>
            <a:r>
              <a:rPr lang="pt-BR" dirty="0" smtClean="0"/>
              <a:t>Transformovaný 100 letý </a:t>
            </a:r>
            <a:endParaRPr lang="cs-CZ" dirty="0" smtClean="0"/>
          </a:p>
          <a:p>
            <a:pPr lvl="1"/>
            <a:r>
              <a:rPr lang="pt-BR" dirty="0" smtClean="0"/>
              <a:t>41.80 m</a:t>
            </a:r>
            <a:r>
              <a:rPr lang="pt-BR" baseline="30000" dirty="0" smtClean="0"/>
              <a:t>3</a:t>
            </a:r>
            <a:r>
              <a:rPr lang="pt-BR" dirty="0" smtClean="0"/>
              <a:t>/s</a:t>
            </a:r>
            <a:endParaRPr lang="cs-CZ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 smtClean="0"/>
              <a:t>povodně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573973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4248472" cy="325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3491880" y="4149080"/>
            <a:ext cx="648072" cy="18722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5508104" y="4077072"/>
            <a:ext cx="720080" cy="19442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cs-CZ" dirty="0" smtClean="0"/>
              <a:t>LIPNO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408712" cy="530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/>
          <a:lstStyle/>
          <a:p>
            <a:pPr algn="ctr"/>
            <a:r>
              <a:rPr lang="cs-CZ" dirty="0" smtClean="0"/>
              <a:t>Geografické představení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25112"/>
          </a:xfrm>
        </p:spPr>
        <p:txBody>
          <a:bodyPr/>
          <a:lstStyle/>
          <a:p>
            <a:r>
              <a:rPr lang="cs-CZ" dirty="0" smtClean="0"/>
              <a:t>Jihočeský kraj – okres Český Krumlov </a:t>
            </a:r>
          </a:p>
          <a:p>
            <a:r>
              <a:rPr lang="cs-CZ" dirty="0" smtClean="0"/>
              <a:t>Řeka: Vltava – Labe</a:t>
            </a:r>
          </a:p>
          <a:p>
            <a:pPr lvl="1"/>
            <a:r>
              <a:rPr lang="cs-CZ" dirty="0" smtClean="0"/>
              <a:t>Říční km = 329.543</a:t>
            </a:r>
          </a:p>
          <a:p>
            <a:r>
              <a:rPr lang="cs-CZ" dirty="0" smtClean="0"/>
              <a:t> geomorfologický celek:</a:t>
            </a:r>
          </a:p>
          <a:p>
            <a:pPr lvl="1"/>
            <a:r>
              <a:rPr lang="cs-CZ" dirty="0" smtClean="0"/>
              <a:t>Šumavská subprovincie</a:t>
            </a:r>
          </a:p>
          <a:p>
            <a:pPr lvl="2"/>
            <a:r>
              <a:rPr lang="cs-CZ" dirty="0" smtClean="0"/>
              <a:t>Šumava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10844"/>
            <a:ext cx="5076056" cy="314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Přehrada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1952 – 1959</a:t>
            </a:r>
          </a:p>
          <a:p>
            <a:r>
              <a:rPr lang="cs-CZ" dirty="0" smtClean="0"/>
              <a:t>Provozovatel  </a:t>
            </a:r>
          </a:p>
          <a:p>
            <a:pPr lvl="1"/>
            <a:r>
              <a:rPr lang="cs-CZ" dirty="0" smtClean="0"/>
              <a:t>Povodí Vltavy s.p.</a:t>
            </a:r>
          </a:p>
          <a:p>
            <a:r>
              <a:rPr lang="cs-CZ" dirty="0" smtClean="0"/>
              <a:t>Hráz</a:t>
            </a:r>
          </a:p>
          <a:p>
            <a:pPr lvl="1"/>
            <a:r>
              <a:rPr lang="cs-CZ" dirty="0" smtClean="0"/>
              <a:t>sypaná s těsnicím jádrem, 25 m</a:t>
            </a:r>
          </a:p>
          <a:p>
            <a:r>
              <a:rPr lang="cs-CZ" dirty="0" smtClean="0"/>
              <a:t>Celkový objem nádrže</a:t>
            </a:r>
          </a:p>
          <a:p>
            <a:pPr lvl="1"/>
            <a:r>
              <a:rPr lang="cs-CZ" dirty="0" smtClean="0"/>
              <a:t> 306 mil. m</a:t>
            </a:r>
            <a:r>
              <a:rPr lang="cs-CZ" baseline="30000" dirty="0" smtClean="0"/>
              <a:t>3</a:t>
            </a:r>
            <a:endParaRPr lang="cs-CZ" dirty="0" smtClean="0"/>
          </a:p>
          <a:p>
            <a:r>
              <a:rPr lang="cs-CZ" dirty="0" smtClean="0"/>
              <a:t>Objem stálého nadržení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Zásobní objem nádrže</a:t>
            </a:r>
          </a:p>
          <a:p>
            <a:pPr lvl="1"/>
            <a:r>
              <a:rPr lang="cs-CZ" dirty="0" smtClean="0"/>
              <a:t>18,6 mil.m³</a:t>
            </a:r>
          </a:p>
          <a:p>
            <a:r>
              <a:rPr lang="cs-CZ" dirty="0" smtClean="0"/>
              <a:t>Ochranný objem</a:t>
            </a:r>
            <a:endParaRPr lang="cs-CZ" baseline="30000" dirty="0" smtClean="0"/>
          </a:p>
          <a:p>
            <a:r>
              <a:rPr lang="pt-BR" dirty="0" smtClean="0"/>
              <a:t>Transformovaný 100 letý 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Povodně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4392488" cy="375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24744"/>
            <a:ext cx="4677772" cy="138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899592" y="3356992"/>
            <a:ext cx="720080" cy="158417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987824" y="3429000"/>
            <a:ext cx="720080" cy="4320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789</TotalTime>
  <Words>194</Words>
  <Application>Microsoft Office PowerPoint</Application>
  <PresentationFormat>Předvádění na obrazovce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Urbanistický</vt:lpstr>
      <vt:lpstr>PŘEHRADY</vt:lpstr>
      <vt:lpstr>LETOVICE</vt:lpstr>
      <vt:lpstr>Geografické představení</vt:lpstr>
      <vt:lpstr>přehrada</vt:lpstr>
      <vt:lpstr>povodně</vt:lpstr>
      <vt:lpstr>LIPNO I</vt:lpstr>
      <vt:lpstr>Geografické představení</vt:lpstr>
      <vt:lpstr>Přehrada </vt:lpstr>
      <vt:lpstr>Povodně</vt:lpstr>
      <vt:lpstr>LIPNO II</vt:lpstr>
      <vt:lpstr>Geografické představení</vt:lpstr>
      <vt:lpstr>Přehrada</vt:lpstr>
      <vt:lpstr>Povodně</vt:lpstr>
      <vt:lpstr>ZDROJE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PŘEHRADY</dc:title>
  <dc:creator>Vendula</dc:creator>
  <cp:lastModifiedBy>Vendula</cp:lastModifiedBy>
  <cp:revision>45</cp:revision>
  <dcterms:created xsi:type="dcterms:W3CDTF">2012-10-29T12:43:33Z</dcterms:created>
  <dcterms:modified xsi:type="dcterms:W3CDTF">2012-11-26T12:16:57Z</dcterms:modified>
</cp:coreProperties>
</file>