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107" d="100"/>
          <a:sy n="107" d="100"/>
        </p:scale>
        <p:origin x="-1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0A2E-4702-4026-BCC2-214B30B5C325}" type="datetimeFigureOut">
              <a:rPr lang="cs-CZ"/>
              <a:pPr>
                <a:defRPr/>
              </a:pPr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AB17-EC8C-4575-9F20-0C9ACF2137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45F70-6FD6-4597-89A6-B4061F7A23DF}" type="datetimeFigureOut">
              <a:rPr lang="cs-CZ"/>
              <a:pPr>
                <a:defRPr/>
              </a:pPr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9870-ADA4-41E6-92FE-3F48BB08FC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546EE-4516-47C9-A3CA-02F2D1095A2C}" type="datetimeFigureOut">
              <a:rPr lang="cs-CZ"/>
              <a:pPr>
                <a:defRPr/>
              </a:pPr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EBB2-4651-4559-AAC4-B1C30D644C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27B1C-8EFB-450A-BEE2-86DD099B7786}" type="datetimeFigureOut">
              <a:rPr lang="cs-CZ"/>
              <a:pPr>
                <a:defRPr/>
              </a:pPr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48636-9507-4FA8-A114-6B0195DF4E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EAD38-2010-4965-B770-57851C56E50B}" type="datetimeFigureOut">
              <a:rPr lang="cs-CZ"/>
              <a:pPr>
                <a:defRPr/>
              </a:pPr>
              <a:t>28.11.2012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E7C1-9760-40EE-A17C-77DE1BB83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EB00-2652-41B8-8DA1-CCF198E0F9AE}" type="datetimeFigureOut">
              <a:rPr lang="cs-CZ"/>
              <a:pPr>
                <a:defRPr/>
              </a:pPr>
              <a:t>28.11.2012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A8AE-5611-4EBA-A956-AE58390C0B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EC8B-1E12-4D66-8D9D-1A91D4B4955F}" type="datetimeFigureOut">
              <a:rPr lang="cs-CZ"/>
              <a:pPr>
                <a:defRPr/>
              </a:pPr>
              <a:t>28.11.2012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319D-0275-4832-884E-4281F32365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CE07-7BAA-420D-B2DB-7607EF0EE6B8}" type="datetimeFigureOut">
              <a:rPr lang="cs-CZ"/>
              <a:pPr>
                <a:defRPr/>
              </a:pPr>
              <a:t>28.11.2012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A2D55-BBE8-482C-ACE6-AE8B17B0D7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72DA-C0BE-4D36-B838-444952F72830}" type="datetimeFigureOut">
              <a:rPr lang="cs-CZ"/>
              <a:pPr>
                <a:defRPr/>
              </a:pPr>
              <a:t>28.11.2012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0C8ED-5136-47E3-8F69-928B1AF457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9A85-A25D-4A1F-BB4C-AC0B3FC4093E}" type="datetimeFigureOut">
              <a:rPr lang="cs-CZ"/>
              <a:pPr>
                <a:defRPr/>
              </a:pPr>
              <a:t>28.11.2012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DB59-E4CD-41E0-958C-7BBCEE4866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5AC7A-DDB6-49FE-9641-84A38C1CD211}" type="datetimeFigureOut">
              <a:rPr lang="cs-CZ"/>
              <a:pPr>
                <a:defRPr/>
              </a:pPr>
              <a:t>28.11.2012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F71F-FACD-4F48-9B6F-1CEFDCAE9C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7C9200C-8443-48CB-9432-27AAE0E361D2}" type="datetimeFigureOut">
              <a:rPr lang="cs-CZ"/>
              <a:pPr>
                <a:defRPr/>
              </a:pPr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C417E9B-3D87-46CE-BE2E-BD747D71F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.cz/portal/sap/cz/PC/Mereni.aspx?id=166&amp;oid=2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ehrady.cz/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la.cz/" TargetMode="External"/><Relationship Id="rId5" Type="http://schemas.openxmlformats.org/officeDocument/2006/relationships/hyperlink" Target="http://www.pod.cz/" TargetMode="External"/><Relationship Id="rId4" Type="http://schemas.openxmlformats.org/officeDocument/2006/relationships/hyperlink" Target="http://www.turistik.cz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d.cz/portal/sap/cz/mereni_11.htm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540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/>
              <a:t>PŘEHRADY ČR</a:t>
            </a:r>
            <a:br>
              <a:rPr lang="cs-CZ" sz="3600" dirty="0" smtClean="0"/>
            </a:br>
            <a:r>
              <a:rPr lang="cs-CZ" sz="3600" dirty="0" smtClean="0"/>
              <a:t>VÍR I, VĚTŘKOVICE, VELKÝ RYBNÍK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900" smtClean="0">
                <a:solidFill>
                  <a:srgbClr val="7F7F7F"/>
                </a:solidFill>
              </a:rPr>
              <a:t>Z0059  HYDROLOGIE</a:t>
            </a:r>
          </a:p>
          <a:p>
            <a:pPr>
              <a:lnSpc>
                <a:spcPct val="80000"/>
              </a:lnSpc>
            </a:pPr>
            <a:r>
              <a:rPr lang="cs-CZ" sz="1900" smtClean="0">
                <a:solidFill>
                  <a:srgbClr val="7F7F7F"/>
                </a:solidFill>
              </a:rPr>
              <a:t>Ludmila Macíčková</a:t>
            </a:r>
          </a:p>
          <a:p>
            <a:pPr>
              <a:lnSpc>
                <a:spcPct val="80000"/>
              </a:lnSpc>
            </a:pPr>
            <a:r>
              <a:rPr lang="cs-CZ" sz="1900" smtClean="0">
                <a:solidFill>
                  <a:srgbClr val="7F7F7F"/>
                </a:solidFill>
              </a:rPr>
              <a:t>B-GK GEOG/ FG, 2. ročník</a:t>
            </a:r>
          </a:p>
          <a:p>
            <a:pPr>
              <a:lnSpc>
                <a:spcPct val="80000"/>
              </a:lnSpc>
            </a:pPr>
            <a:r>
              <a:rPr lang="cs-CZ" sz="1900" smtClean="0">
                <a:solidFill>
                  <a:srgbClr val="7F7F7F"/>
                </a:solidFill>
              </a:rPr>
              <a:t>27.11. 2012</a:t>
            </a:r>
          </a:p>
          <a:p>
            <a:pPr>
              <a:lnSpc>
                <a:spcPct val="80000"/>
              </a:lnSpc>
            </a:pPr>
            <a:endParaRPr lang="cs-CZ" sz="1900" smtClean="0">
              <a:solidFill>
                <a:srgbClr val="898989"/>
              </a:solidFill>
            </a:endParaRPr>
          </a:p>
        </p:txBody>
      </p:sp>
      <p:pic>
        <p:nvPicPr>
          <p:cNvPr id="4" name="Picture 3" descr="C:\Users\HP\Desktop\masarykova-univerzit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075393" y="4941168"/>
            <a:ext cx="1224161" cy="1224161"/>
          </a:xfrm>
          <a:prstGeom prst="ellipse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1026" name="Picture 2" descr="C:\Users\Liška\Desktop\ví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43608" y="776660"/>
            <a:ext cx="2472827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Liška\Desktop\Větřkovi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16435" y="776660"/>
            <a:ext cx="2122488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Liška\Desktop\velky-rybn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38923" y="776660"/>
            <a:ext cx="2208245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9288" y="260350"/>
            <a:ext cx="7772400" cy="58737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dirty="0" smtClean="0"/>
              <a:t>VELKÝ RYBNÍK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850" y="836613"/>
            <a:ext cx="8640763" cy="5335587"/>
          </a:xfrm>
        </p:spPr>
        <p:txBody>
          <a:bodyPr/>
          <a:lstStyle/>
          <a:p>
            <a:pPr algn="l"/>
            <a:r>
              <a:rPr lang="cs-CZ" sz="1800" i="1" smtClean="0">
                <a:solidFill>
                  <a:schemeClr val="tx1"/>
                </a:solidFill>
              </a:rPr>
              <a:t>Povodně, povodňové průtoky </a:t>
            </a:r>
            <a:r>
              <a:rPr lang="cs-CZ" sz="1400" i="1" smtClean="0">
                <a:solidFill>
                  <a:schemeClr val="tx1"/>
                </a:solidFill>
              </a:rPr>
              <a:t>(zdroj: povodí Labe, </a:t>
            </a:r>
            <a:r>
              <a:rPr lang="cs-CZ" sz="1200" i="1" smtClean="0">
                <a:solidFill>
                  <a:schemeClr val="tx1"/>
                </a:solidFill>
                <a:hlinkClick r:id="rId2"/>
              </a:rPr>
              <a:t>http://www.pla.cz/portal/sap/cz/PC/Mereni.aspx?id=166&amp;oid=2</a:t>
            </a:r>
            <a:r>
              <a:rPr lang="cs-CZ" sz="1200" i="1" smtClean="0">
                <a:solidFill>
                  <a:srgbClr val="7F7F7F"/>
                </a:solidFill>
              </a:rPr>
              <a:t>):</a:t>
            </a:r>
            <a:endParaRPr lang="cs-CZ" sz="1200" i="1" smtClean="0">
              <a:solidFill>
                <a:schemeClr val="tx1"/>
              </a:solidFill>
            </a:endParaRPr>
          </a:p>
          <a:p>
            <a:pPr algn="l"/>
            <a:r>
              <a:rPr lang="cs-CZ" sz="1800" b="1" smtClean="0">
                <a:solidFill>
                  <a:schemeClr val="tx1"/>
                </a:solidFill>
              </a:rPr>
              <a:t>Vrchlice</a:t>
            </a:r>
          </a:p>
          <a:p>
            <a:pPr algn="l"/>
            <a:r>
              <a:rPr lang="cs-CZ" sz="1800" i="1" smtClean="0">
                <a:solidFill>
                  <a:srgbClr val="808080"/>
                </a:solidFill>
              </a:rPr>
              <a:t>průměrný průtok: 0,1 </a:t>
            </a:r>
            <a:r>
              <a:rPr lang="cs-CZ" sz="1800" smtClean="0">
                <a:solidFill>
                  <a:srgbClr val="808080"/>
                </a:solidFill>
              </a:rPr>
              <a:t>m</a:t>
            </a:r>
            <a:r>
              <a:rPr lang="cs-CZ" sz="1800" baseline="30000" smtClean="0">
                <a:solidFill>
                  <a:srgbClr val="808080"/>
                </a:solidFill>
              </a:rPr>
              <a:t>3</a:t>
            </a:r>
            <a:r>
              <a:rPr lang="cs-CZ" sz="1800" smtClean="0">
                <a:solidFill>
                  <a:srgbClr val="808080"/>
                </a:solidFill>
              </a:rPr>
              <a:t>/s</a:t>
            </a:r>
            <a:endParaRPr lang="cs-CZ" sz="1800" i="1" smtClean="0">
              <a:solidFill>
                <a:srgbClr val="808080"/>
              </a:solidFill>
            </a:endParaRPr>
          </a:p>
          <a:p>
            <a:pPr algn="l"/>
            <a:r>
              <a:rPr lang="cs-CZ" sz="1800" i="1" smtClean="0">
                <a:solidFill>
                  <a:srgbClr val="808080"/>
                </a:solidFill>
              </a:rPr>
              <a:t>100letý průtok: 46,10 </a:t>
            </a:r>
            <a:r>
              <a:rPr lang="cs-CZ" sz="1800" smtClean="0">
                <a:solidFill>
                  <a:srgbClr val="808080"/>
                </a:solidFill>
              </a:rPr>
              <a:t>m</a:t>
            </a:r>
            <a:r>
              <a:rPr lang="cs-CZ" sz="1800" baseline="30000" smtClean="0">
                <a:solidFill>
                  <a:srgbClr val="808080"/>
                </a:solidFill>
              </a:rPr>
              <a:t>3</a:t>
            </a:r>
            <a:r>
              <a:rPr lang="cs-CZ" sz="1800" smtClean="0">
                <a:solidFill>
                  <a:srgbClr val="808080"/>
                </a:solidFill>
              </a:rPr>
              <a:t>/s</a:t>
            </a:r>
          </a:p>
          <a:p>
            <a:pPr algn="l"/>
            <a:endParaRPr lang="cs-CZ" sz="1800" i="1" smtClean="0">
              <a:solidFill>
                <a:srgbClr val="808080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11.6.2004 Q=14,00 m</a:t>
            </a:r>
            <a:r>
              <a:rPr lang="cs-CZ" sz="1800" baseline="30000" smtClean="0">
                <a:solidFill>
                  <a:schemeClr val="tx1"/>
                </a:solidFill>
              </a:rPr>
              <a:t>3</a:t>
            </a:r>
            <a:r>
              <a:rPr lang="cs-CZ" sz="1800" smtClean="0">
                <a:solidFill>
                  <a:schemeClr val="tx1"/>
                </a:solidFill>
              </a:rPr>
              <a:t>/s</a:t>
            </a:r>
          </a:p>
          <a:p>
            <a:pPr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28.3.2006 Q=13,00 m</a:t>
            </a:r>
            <a:r>
              <a:rPr lang="cs-CZ" sz="1800" baseline="30000" smtClean="0">
                <a:solidFill>
                  <a:schemeClr val="tx1"/>
                </a:solidFill>
              </a:rPr>
              <a:t>3</a:t>
            </a:r>
            <a:r>
              <a:rPr lang="cs-CZ" sz="1800" smtClean="0">
                <a:solidFill>
                  <a:schemeClr val="tx1"/>
                </a:solidFill>
              </a:rPr>
              <a:t>/s</a:t>
            </a:r>
          </a:p>
          <a:p>
            <a:pPr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18.3.2005 Q=11,00 m</a:t>
            </a:r>
            <a:r>
              <a:rPr lang="cs-CZ" sz="1800" baseline="30000" smtClean="0">
                <a:solidFill>
                  <a:schemeClr val="tx1"/>
                </a:solidFill>
              </a:rPr>
              <a:t>3</a:t>
            </a:r>
            <a:r>
              <a:rPr lang="cs-CZ" sz="1800" smtClean="0">
                <a:solidFill>
                  <a:schemeClr val="tx1"/>
                </a:solidFill>
              </a:rPr>
              <a:t>/s</a:t>
            </a:r>
          </a:p>
          <a:p>
            <a:pPr algn="l"/>
            <a:endParaRPr lang="cs-CZ" sz="1800" smtClean="0">
              <a:solidFill>
                <a:schemeClr val="tx1"/>
              </a:solidFill>
            </a:endParaRPr>
          </a:p>
          <a:p>
            <a:pPr algn="l"/>
            <a:r>
              <a:rPr lang="cs-CZ" sz="1800" smtClean="0">
                <a:solidFill>
                  <a:schemeClr val="tx1"/>
                </a:solidFill>
              </a:rPr>
              <a:t>- velmi vyrovnaný tok, ovlivněný údolní nádrží Vrchlice (větší) a Velký rybník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9288" y="260350"/>
            <a:ext cx="7772400" cy="58737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2400" dirty="0" smtClean="0"/>
              <a:t>Zdroje: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88" y="836613"/>
            <a:ext cx="7848600" cy="5335587"/>
          </a:xfrm>
        </p:spPr>
        <p:txBody>
          <a:bodyPr/>
          <a:lstStyle/>
          <a:p>
            <a:pPr marL="342900" indent="-342900" algn="l">
              <a:buFont typeface="Arial" charset="0"/>
              <a:buChar char="•"/>
            </a:pPr>
            <a:endParaRPr lang="cs-CZ" smtClean="0">
              <a:solidFill>
                <a:srgbClr val="898989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Přehrady České republiky </a:t>
            </a:r>
            <a:r>
              <a:rPr lang="en-US" sz="1800" smtClean="0">
                <a:solidFill>
                  <a:schemeClr val="tx1"/>
                </a:solidFill>
              </a:rPr>
              <a:t>[</a:t>
            </a:r>
            <a:r>
              <a:rPr lang="cs-CZ" sz="1800" smtClean="0">
                <a:solidFill>
                  <a:schemeClr val="tx1"/>
                </a:solidFill>
              </a:rPr>
              <a:t>online</a:t>
            </a:r>
            <a:r>
              <a:rPr lang="en-US" sz="1800" smtClean="0">
                <a:solidFill>
                  <a:schemeClr val="tx1"/>
                </a:solidFill>
              </a:rPr>
              <a:t>]</a:t>
            </a:r>
            <a:r>
              <a:rPr lang="cs-CZ" sz="1800" smtClean="0">
                <a:solidFill>
                  <a:schemeClr val="tx1"/>
                </a:solidFill>
              </a:rPr>
              <a:t>,</a:t>
            </a:r>
            <a:r>
              <a:rPr lang="en-US" sz="1800" smtClean="0">
                <a:solidFill>
                  <a:schemeClr val="tx1"/>
                </a:solidFill>
              </a:rPr>
              <a:t> 2010, [</a:t>
            </a:r>
            <a:r>
              <a:rPr lang="cs-CZ" sz="1800" smtClean="0">
                <a:solidFill>
                  <a:schemeClr val="tx1"/>
                </a:solidFill>
              </a:rPr>
              <a:t>cit.: 27.11.2012</a:t>
            </a:r>
            <a:r>
              <a:rPr lang="en-US" sz="1800" smtClean="0">
                <a:solidFill>
                  <a:schemeClr val="tx1"/>
                </a:solidFill>
              </a:rPr>
              <a:t>]</a:t>
            </a:r>
            <a:r>
              <a:rPr lang="cs-CZ" sz="1800" smtClean="0">
                <a:solidFill>
                  <a:schemeClr val="tx1"/>
                </a:solidFill>
              </a:rPr>
              <a:t>, Dostupné z: </a:t>
            </a:r>
            <a:r>
              <a:rPr lang="cs-CZ" sz="1800" smtClean="0">
                <a:solidFill>
                  <a:schemeClr val="tx1"/>
                </a:solidFill>
                <a:hlinkClick r:id="rId2" invalidUrl="http:///"/>
              </a:rPr>
              <a:t>http://</a:t>
            </a:r>
            <a:r>
              <a:rPr lang="cs-CZ" sz="1800" smtClean="0">
                <a:solidFill>
                  <a:schemeClr val="tx1"/>
                </a:solidFill>
                <a:hlinkClick r:id="rId3"/>
              </a:rPr>
              <a:t>prehrady.cz/</a:t>
            </a:r>
            <a:endParaRPr lang="cs-CZ" sz="1800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TURISTIK: Průvodce po České a Slovenské republice </a:t>
            </a:r>
            <a:r>
              <a:rPr lang="en-US" sz="1800" smtClean="0">
                <a:solidFill>
                  <a:schemeClr val="tx1"/>
                </a:solidFill>
              </a:rPr>
              <a:t>[</a:t>
            </a:r>
            <a:r>
              <a:rPr lang="cs-CZ" sz="1800" smtClean="0">
                <a:solidFill>
                  <a:schemeClr val="tx1"/>
                </a:solidFill>
              </a:rPr>
              <a:t>online</a:t>
            </a:r>
            <a:r>
              <a:rPr lang="en-US" sz="1800" smtClean="0">
                <a:solidFill>
                  <a:schemeClr val="tx1"/>
                </a:solidFill>
              </a:rPr>
              <a:t>]</a:t>
            </a:r>
            <a:r>
              <a:rPr lang="cs-CZ" sz="1800" smtClean="0">
                <a:solidFill>
                  <a:schemeClr val="tx1"/>
                </a:solidFill>
              </a:rPr>
              <a:t>,</a:t>
            </a:r>
            <a:r>
              <a:rPr lang="en-US" sz="1800" smtClean="0">
                <a:solidFill>
                  <a:schemeClr val="tx1"/>
                </a:solidFill>
              </a:rPr>
              <a:t> 20</a:t>
            </a:r>
            <a:r>
              <a:rPr lang="cs-CZ" sz="1800" smtClean="0">
                <a:solidFill>
                  <a:schemeClr val="tx1"/>
                </a:solidFill>
              </a:rPr>
              <a:t>00</a:t>
            </a:r>
            <a:r>
              <a:rPr lang="en-US" sz="1800" smtClean="0">
                <a:solidFill>
                  <a:schemeClr val="tx1"/>
                </a:solidFill>
              </a:rPr>
              <a:t>, [</a:t>
            </a:r>
            <a:r>
              <a:rPr lang="cs-CZ" sz="1800" smtClean="0">
                <a:solidFill>
                  <a:schemeClr val="tx1"/>
                </a:solidFill>
              </a:rPr>
              <a:t>cit.: 27.11.2012</a:t>
            </a:r>
            <a:r>
              <a:rPr lang="en-US" sz="1800" smtClean="0">
                <a:solidFill>
                  <a:schemeClr val="tx1"/>
                </a:solidFill>
              </a:rPr>
              <a:t>]</a:t>
            </a:r>
            <a:r>
              <a:rPr lang="cs-CZ" sz="1800" smtClean="0">
                <a:solidFill>
                  <a:schemeClr val="tx1"/>
                </a:solidFill>
              </a:rPr>
              <a:t>, Dostupné z: </a:t>
            </a:r>
            <a:r>
              <a:rPr lang="cs-CZ" sz="1800" smtClean="0">
                <a:solidFill>
                  <a:schemeClr val="tx1"/>
                </a:solidFill>
                <a:hlinkClick r:id="rId4"/>
              </a:rPr>
              <a:t>http://www.turistik.cz/</a:t>
            </a:r>
            <a:endParaRPr lang="cs-CZ" sz="1800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Povodí Odry, státní podnik </a:t>
            </a:r>
            <a:r>
              <a:rPr lang="en-US" sz="1800" smtClean="0">
                <a:solidFill>
                  <a:schemeClr val="tx1"/>
                </a:solidFill>
              </a:rPr>
              <a:t>[</a:t>
            </a:r>
            <a:r>
              <a:rPr lang="cs-CZ" sz="1800" smtClean="0">
                <a:solidFill>
                  <a:schemeClr val="tx1"/>
                </a:solidFill>
              </a:rPr>
              <a:t>online</a:t>
            </a:r>
            <a:r>
              <a:rPr lang="en-US" sz="1800" smtClean="0">
                <a:solidFill>
                  <a:schemeClr val="tx1"/>
                </a:solidFill>
              </a:rPr>
              <a:t>]</a:t>
            </a:r>
            <a:r>
              <a:rPr lang="cs-CZ" sz="1800" smtClean="0">
                <a:solidFill>
                  <a:schemeClr val="tx1"/>
                </a:solidFill>
              </a:rPr>
              <a:t>,</a:t>
            </a:r>
            <a:r>
              <a:rPr lang="en-US" sz="1800" smtClean="0">
                <a:solidFill>
                  <a:schemeClr val="tx1"/>
                </a:solidFill>
              </a:rPr>
              <a:t> 20</a:t>
            </a:r>
            <a:r>
              <a:rPr lang="cs-CZ" sz="1800" smtClean="0">
                <a:solidFill>
                  <a:schemeClr val="tx1"/>
                </a:solidFill>
              </a:rPr>
              <a:t>08</a:t>
            </a:r>
            <a:r>
              <a:rPr lang="en-US" sz="1800" smtClean="0">
                <a:solidFill>
                  <a:schemeClr val="tx1"/>
                </a:solidFill>
              </a:rPr>
              <a:t>, [</a:t>
            </a:r>
            <a:r>
              <a:rPr lang="cs-CZ" sz="1800" smtClean="0">
                <a:solidFill>
                  <a:schemeClr val="tx1"/>
                </a:solidFill>
              </a:rPr>
              <a:t>cit.: 27.11.2012</a:t>
            </a:r>
            <a:r>
              <a:rPr lang="en-US" sz="1800" smtClean="0">
                <a:solidFill>
                  <a:schemeClr val="tx1"/>
                </a:solidFill>
              </a:rPr>
              <a:t>]</a:t>
            </a:r>
            <a:r>
              <a:rPr lang="cs-CZ" sz="1800" smtClean="0">
                <a:solidFill>
                  <a:schemeClr val="tx1"/>
                </a:solidFill>
              </a:rPr>
              <a:t>, Dostupné z: </a:t>
            </a:r>
            <a:r>
              <a:rPr lang="cs-CZ" sz="1800" u="sng" smtClean="0">
                <a:solidFill>
                  <a:schemeClr val="tx1"/>
                </a:solidFill>
                <a:hlinkClick r:id="rId5"/>
              </a:rPr>
              <a:t>http://www.pod.cz/</a:t>
            </a:r>
            <a:endParaRPr lang="cs-CZ" sz="1800" u="sng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Povodí Labe, státní podnik </a:t>
            </a:r>
            <a:r>
              <a:rPr lang="en-US" sz="1800" smtClean="0">
                <a:solidFill>
                  <a:schemeClr val="tx1"/>
                </a:solidFill>
              </a:rPr>
              <a:t>[</a:t>
            </a:r>
            <a:r>
              <a:rPr lang="cs-CZ" sz="1800" smtClean="0">
                <a:solidFill>
                  <a:schemeClr val="tx1"/>
                </a:solidFill>
              </a:rPr>
              <a:t>online</a:t>
            </a:r>
            <a:r>
              <a:rPr lang="en-US" sz="1800" smtClean="0">
                <a:solidFill>
                  <a:schemeClr val="tx1"/>
                </a:solidFill>
              </a:rPr>
              <a:t>]</a:t>
            </a:r>
            <a:r>
              <a:rPr lang="cs-CZ" sz="1800" smtClean="0">
                <a:solidFill>
                  <a:schemeClr val="tx1"/>
                </a:solidFill>
              </a:rPr>
              <a:t>,</a:t>
            </a:r>
            <a:r>
              <a:rPr lang="en-US" sz="1800" smtClean="0">
                <a:solidFill>
                  <a:schemeClr val="tx1"/>
                </a:solidFill>
              </a:rPr>
              <a:t> 20</a:t>
            </a:r>
            <a:r>
              <a:rPr lang="cs-CZ" sz="1800" smtClean="0">
                <a:solidFill>
                  <a:schemeClr val="tx1"/>
                </a:solidFill>
              </a:rPr>
              <a:t>09</a:t>
            </a:r>
            <a:r>
              <a:rPr lang="en-US" sz="1800" smtClean="0">
                <a:solidFill>
                  <a:schemeClr val="tx1"/>
                </a:solidFill>
              </a:rPr>
              <a:t>, [</a:t>
            </a:r>
            <a:r>
              <a:rPr lang="cs-CZ" sz="1800" smtClean="0">
                <a:solidFill>
                  <a:schemeClr val="tx1"/>
                </a:solidFill>
              </a:rPr>
              <a:t>cit.: 27.11.2012</a:t>
            </a:r>
            <a:r>
              <a:rPr lang="en-US" sz="1800" smtClean="0">
                <a:solidFill>
                  <a:schemeClr val="tx1"/>
                </a:solidFill>
              </a:rPr>
              <a:t>]</a:t>
            </a:r>
            <a:r>
              <a:rPr lang="cs-CZ" sz="1800" smtClean="0">
                <a:solidFill>
                  <a:schemeClr val="tx1"/>
                </a:solidFill>
              </a:rPr>
              <a:t>, Dostupné z: </a:t>
            </a:r>
            <a:r>
              <a:rPr lang="cs-CZ" sz="1800" u="sng" smtClean="0">
                <a:solidFill>
                  <a:schemeClr val="tx1"/>
                </a:solidFill>
                <a:hlinkClick r:id="rId2" invalidUrl="http:///"/>
              </a:rPr>
              <a:t>http://</a:t>
            </a:r>
            <a:r>
              <a:rPr lang="cs-CZ" sz="1800" u="sng" smtClean="0">
                <a:solidFill>
                  <a:schemeClr val="tx1"/>
                </a:solidFill>
              </a:rPr>
              <a:t> </a:t>
            </a:r>
            <a:r>
              <a:rPr lang="cs-CZ" sz="1800" u="sng" smtClean="0">
                <a:solidFill>
                  <a:schemeClr val="tx1"/>
                </a:solidFill>
                <a:hlinkClick r:id="rId6"/>
              </a:rPr>
              <a:t>www.pla.cz/</a:t>
            </a:r>
            <a:endParaRPr lang="cs-CZ" sz="1800" u="sng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SKLENÁŘ, J., BRÁZDIL, R. (2012): Vliv vodní nádrže Vír na maximální roční a povodňové průtoky na horní Svratce</a:t>
            </a:r>
          </a:p>
          <a:p>
            <a:pPr marL="342900" indent="-342900" algn="l"/>
            <a:endParaRPr lang="cs-CZ" sz="1800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endParaRPr lang="cs-CZ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188" y="299720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/>
              <a:t>Děkuji za pozornost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>
          <a:xfrm>
            <a:off x="539750" y="765175"/>
            <a:ext cx="8229600" cy="4525963"/>
          </a:xfrm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9288" y="260350"/>
            <a:ext cx="7772400" cy="58737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dirty="0" smtClean="0"/>
              <a:t>VÍR I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0825" y="765175"/>
            <a:ext cx="8642350" cy="5903913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2050" name="Picture 2" descr="C:\Users\Liška\Desktop\VírI ma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861954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4340" name="Picture 3" descr="C:\Users\Liška\Desktop\ma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882650"/>
            <a:ext cx="297497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23850" y="836613"/>
            <a:ext cx="4392613" cy="6072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cs-CZ" i="1">
                <a:latin typeface="Calibri" pitchFamily="34" charset="0"/>
              </a:rPr>
              <a:t>Poloha: </a:t>
            </a:r>
            <a:r>
              <a:rPr lang="cs-CZ">
                <a:latin typeface="Calibri" pitchFamily="34" charset="0"/>
              </a:rPr>
              <a:t>kraj Vysočina, okres Velké Meziříčí</a:t>
            </a:r>
          </a:p>
          <a:p>
            <a:endParaRPr lang="cs-CZ">
              <a:latin typeface="Calibri" pitchFamily="34" charset="0"/>
            </a:endParaRPr>
          </a:p>
          <a:p>
            <a:r>
              <a:rPr lang="cs-CZ" i="1">
                <a:latin typeface="Calibri" pitchFamily="34" charset="0"/>
              </a:rPr>
              <a:t>Geomorfologický celek: </a:t>
            </a:r>
            <a:r>
              <a:rPr lang="cs-CZ">
                <a:latin typeface="Calibri" pitchFamily="34" charset="0"/>
              </a:rPr>
              <a:t>ČM vrchovina </a:t>
            </a:r>
            <a:r>
              <a:rPr lang="cs-CZ" sz="1400">
                <a:latin typeface="Calibri" pitchFamily="34" charset="0"/>
              </a:rPr>
              <a:t>Hornosvratecká vrchovina</a:t>
            </a:r>
          </a:p>
          <a:p>
            <a:endParaRPr lang="cs-CZ">
              <a:latin typeface="Calibri" pitchFamily="34" charset="0"/>
            </a:endParaRPr>
          </a:p>
          <a:p>
            <a:r>
              <a:rPr lang="cs-CZ" i="1">
                <a:latin typeface="Calibri" pitchFamily="34" charset="0"/>
              </a:rPr>
              <a:t>Řeka:</a:t>
            </a:r>
            <a:r>
              <a:rPr lang="cs-CZ">
                <a:latin typeface="Calibri" pitchFamily="34" charset="0"/>
              </a:rPr>
              <a:t> Svratka (114.9 říční km)</a:t>
            </a:r>
          </a:p>
          <a:p>
            <a:endParaRPr lang="cs-CZ">
              <a:latin typeface="Calibri" pitchFamily="34" charset="0"/>
            </a:endParaRPr>
          </a:p>
          <a:p>
            <a:r>
              <a:rPr lang="cs-CZ" i="1">
                <a:latin typeface="Calibri" pitchFamily="34" charset="0"/>
              </a:rPr>
              <a:t>Významné město: </a:t>
            </a:r>
            <a:r>
              <a:rPr lang="cs-CZ">
                <a:latin typeface="Calibri" pitchFamily="34" charset="0"/>
              </a:rPr>
              <a:t>Bystřice nad Pernštejnem</a:t>
            </a:r>
          </a:p>
          <a:p>
            <a:endParaRPr lang="cs-CZ">
              <a:latin typeface="Calibri" pitchFamily="34" charset="0"/>
            </a:endParaRPr>
          </a:p>
          <a:p>
            <a:r>
              <a:rPr lang="cs-CZ" i="1">
                <a:latin typeface="Calibri" pitchFamily="34" charset="0"/>
              </a:rPr>
              <a:t>Přírodní charakteristika:</a:t>
            </a:r>
          </a:p>
          <a:p>
            <a:endParaRPr lang="cs-CZ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   údolní skaliska odhalená a vypreparovaná </a:t>
            </a:r>
          </a:p>
          <a:p>
            <a:r>
              <a:rPr lang="cs-CZ">
                <a:latin typeface="Calibri" pitchFamily="34" charset="0"/>
              </a:rPr>
              <a:t>      jako výsledek intenzivní hloubkové i boční </a:t>
            </a:r>
          </a:p>
          <a:p>
            <a:r>
              <a:rPr lang="cs-CZ">
                <a:latin typeface="Calibri" pitchFamily="34" charset="0"/>
              </a:rPr>
              <a:t>      eroze Svratky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   přehrada se nachází v nejužším místě   </a:t>
            </a:r>
          </a:p>
          <a:p>
            <a:r>
              <a:rPr lang="cs-CZ">
                <a:latin typeface="Calibri" pitchFamily="34" charset="0"/>
              </a:rPr>
              <a:t>      údolí, hráz je ukotvena do skalních stěn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   I. pásmo hygienické ochrany</a:t>
            </a:r>
          </a:p>
          <a:p>
            <a:pPr>
              <a:buFontTx/>
              <a:buChar char="-"/>
            </a:pPr>
            <a:endParaRPr lang="cs-CZ">
              <a:latin typeface="Calibri" pitchFamily="34" charset="0"/>
            </a:endParaRPr>
          </a:p>
          <a:p>
            <a:pPr>
              <a:buFontTx/>
              <a:buChar char="-"/>
            </a:pPr>
            <a:endParaRPr lang="cs-CZ">
              <a:latin typeface="Calibri" pitchFamily="34" charset="0"/>
            </a:endParaRPr>
          </a:p>
          <a:p>
            <a:endParaRPr lang="cs-CZ">
              <a:solidFill>
                <a:srgbClr val="FF0000"/>
              </a:solidFill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175125" y="6237288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Obr. 1: Vodní nádrž Vír</a:t>
            </a:r>
            <a:r>
              <a:rPr lang="cs-CZ" sz="1400">
                <a:latin typeface="Calibri" pitchFamily="34" charset="0"/>
              </a:rPr>
              <a:t>(zdroj:http://maps.google.com/)</a:t>
            </a:r>
            <a:r>
              <a:rPr lang="cs-CZ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9288" y="260350"/>
            <a:ext cx="7772400" cy="58737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dirty="0" smtClean="0"/>
              <a:t>VÍR I </a:t>
            </a:r>
            <a:r>
              <a:rPr lang="cs-CZ" sz="2400" dirty="0" smtClean="0"/>
              <a:t>(1957) </a:t>
            </a:r>
            <a:r>
              <a:rPr lang="cs-CZ" sz="1600" dirty="0" smtClean="0"/>
              <a:t>Povodí Moravy, s. p.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88" y="836613"/>
            <a:ext cx="8281987" cy="5688012"/>
          </a:xfrm>
        </p:spPr>
        <p:txBody>
          <a:bodyPr/>
          <a:lstStyle/>
          <a:p>
            <a:pPr algn="l"/>
            <a:r>
              <a:rPr lang="cs-CZ" sz="1800" i="1" smtClean="0">
                <a:solidFill>
                  <a:schemeClr val="tx1"/>
                </a:solidFill>
              </a:rPr>
              <a:t>Účel: </a:t>
            </a:r>
          </a:p>
          <a:p>
            <a:pPr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snížení povodňových průtoků</a:t>
            </a:r>
          </a:p>
          <a:p>
            <a:pPr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zásobení vodou pro skupinový vodovod Bystřice nad Pernštejnem, Žďár nad Sázavou</a:t>
            </a:r>
          </a:p>
          <a:p>
            <a:pPr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zásobení vodou pro Vírský oblastní </a:t>
            </a:r>
          </a:p>
          <a:p>
            <a:pPr algn="l"/>
            <a:r>
              <a:rPr lang="cs-CZ" sz="1800" smtClean="0">
                <a:solidFill>
                  <a:schemeClr val="tx1"/>
                </a:solidFill>
              </a:rPr>
              <a:t>      vodovod (mmj i Brno)</a:t>
            </a:r>
          </a:p>
          <a:p>
            <a:pPr algn="l">
              <a:buFont typeface="Arial" charset="0"/>
              <a:buChar char="•"/>
            </a:pPr>
            <a:r>
              <a:rPr lang="pl-PL" sz="1800" smtClean="0">
                <a:solidFill>
                  <a:schemeClr val="tx1"/>
                </a:solidFill>
              </a:rPr>
              <a:t>nalepšení min. průtoku na 2,5 m</a:t>
            </a:r>
            <a:r>
              <a:rPr lang="pl-PL" sz="1800" baseline="30000" smtClean="0">
                <a:solidFill>
                  <a:schemeClr val="tx1"/>
                </a:solidFill>
              </a:rPr>
              <a:t>3</a:t>
            </a:r>
            <a:r>
              <a:rPr lang="pl-PL" sz="1800" smtClean="0">
                <a:solidFill>
                  <a:schemeClr val="tx1"/>
                </a:solidFill>
              </a:rPr>
              <a:t>/s</a:t>
            </a:r>
          </a:p>
          <a:p>
            <a:pPr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odběry pro závlahy </a:t>
            </a:r>
          </a:p>
          <a:p>
            <a:pPr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energetické využití</a:t>
            </a:r>
          </a:p>
          <a:p>
            <a:pPr algn="l"/>
            <a:endParaRPr lang="cs-CZ" sz="1800" smtClean="0">
              <a:solidFill>
                <a:schemeClr val="tx1"/>
              </a:solidFill>
            </a:endParaRPr>
          </a:p>
          <a:p>
            <a:pPr algn="l"/>
            <a:r>
              <a:rPr lang="cs-CZ" sz="1800" i="1" smtClean="0">
                <a:solidFill>
                  <a:schemeClr val="tx1"/>
                </a:solidFill>
              </a:rPr>
              <a:t>Technické parametry:</a:t>
            </a:r>
          </a:p>
          <a:p>
            <a:pPr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typ hráze: tížná, betonová</a:t>
            </a:r>
          </a:p>
          <a:p>
            <a:pPr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délka hráze: 390 m</a:t>
            </a:r>
          </a:p>
          <a:p>
            <a:pPr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výška hráze: 66,2 m</a:t>
            </a:r>
          </a:p>
          <a:p>
            <a:pPr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šířka v koruně:  9 m</a:t>
            </a:r>
          </a:p>
          <a:p>
            <a:pPr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celkový objem nádrže: 56 193 mil  m</a:t>
            </a:r>
            <a:r>
              <a:rPr lang="cs-CZ" sz="1800" baseline="30000" smtClean="0">
                <a:solidFill>
                  <a:schemeClr val="tx1"/>
                </a:solidFill>
              </a:rPr>
              <a:t>3</a:t>
            </a:r>
          </a:p>
          <a:p>
            <a:pPr algn="l"/>
            <a:r>
              <a:rPr lang="cs-CZ" sz="1400" smtClean="0">
                <a:solidFill>
                  <a:schemeClr val="tx1"/>
                </a:solidFill>
              </a:rPr>
              <a:t>(objem stálého nadržení:  3 800 mil m</a:t>
            </a:r>
            <a:r>
              <a:rPr lang="cs-CZ" sz="1400" baseline="30000" smtClean="0">
                <a:solidFill>
                  <a:schemeClr val="tx1"/>
                </a:solidFill>
              </a:rPr>
              <a:t>3</a:t>
            </a:r>
            <a:r>
              <a:rPr lang="cs-CZ" sz="1400" smtClean="0">
                <a:solidFill>
                  <a:schemeClr val="tx1"/>
                </a:solidFill>
              </a:rPr>
              <a:t>, zásobní objem:  44 056 mil km</a:t>
            </a:r>
            <a:r>
              <a:rPr lang="cs-CZ" sz="1400" baseline="30000" smtClean="0">
                <a:solidFill>
                  <a:schemeClr val="tx1"/>
                </a:solidFill>
              </a:rPr>
              <a:t>3</a:t>
            </a:r>
            <a:r>
              <a:rPr lang="cs-CZ" sz="1400" smtClean="0">
                <a:solidFill>
                  <a:schemeClr val="tx1"/>
                </a:solidFill>
              </a:rPr>
              <a:t>, ochranný objem: 8 337 mil m</a:t>
            </a:r>
            <a:r>
              <a:rPr lang="cs-CZ" sz="1400" baseline="30000" smtClean="0">
                <a:solidFill>
                  <a:schemeClr val="tx1"/>
                </a:solidFill>
              </a:rPr>
              <a:t>3</a:t>
            </a:r>
            <a:r>
              <a:rPr lang="cs-CZ" sz="140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cs-CZ" sz="1600" smtClean="0">
              <a:solidFill>
                <a:srgbClr val="898989"/>
              </a:solidFill>
            </a:endParaRPr>
          </a:p>
          <a:p>
            <a:pPr algn="l"/>
            <a:endParaRPr lang="cs-CZ" sz="1600" smtClean="0">
              <a:solidFill>
                <a:srgbClr val="898989"/>
              </a:solidFill>
            </a:endParaRPr>
          </a:p>
          <a:p>
            <a:pPr algn="l"/>
            <a:endParaRPr lang="cs-CZ" sz="1600" smtClean="0">
              <a:solidFill>
                <a:srgbClr val="898989"/>
              </a:solidFill>
            </a:endParaRPr>
          </a:p>
          <a:p>
            <a:pPr algn="l"/>
            <a:endParaRPr lang="cs-CZ" sz="1600" smtClean="0">
              <a:solidFill>
                <a:srgbClr val="898989"/>
              </a:solidFill>
            </a:endParaRPr>
          </a:p>
          <a:p>
            <a:endParaRPr lang="cs-CZ" smtClean="0">
              <a:solidFill>
                <a:srgbClr val="898989"/>
              </a:solidFill>
            </a:endParaRPr>
          </a:p>
        </p:txBody>
      </p:sp>
      <p:pic>
        <p:nvPicPr>
          <p:cNvPr id="11270" name="Picture 6" descr="C:\Users\Liška\Desktop\vir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744780" cy="2805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932363" y="5105400"/>
            <a:ext cx="3384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Obr. 2: Hráz údolní nádrže Vír I</a:t>
            </a:r>
          </a:p>
          <a:p>
            <a:r>
              <a:rPr lang="cs-CZ" sz="1400">
                <a:latin typeface="Calibri" pitchFamily="34" charset="0"/>
              </a:rPr>
              <a:t>(zdroj: http://prehrady.cz/)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9288" y="260350"/>
            <a:ext cx="7772400" cy="58737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dirty="0" smtClean="0"/>
              <a:t>VÍR I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288" y="836613"/>
            <a:ext cx="8424862" cy="5616575"/>
          </a:xfrm>
        </p:spPr>
        <p:txBody>
          <a:bodyPr/>
          <a:lstStyle/>
          <a:p>
            <a:pPr algn="l"/>
            <a:r>
              <a:rPr lang="cs-CZ" sz="1800" i="1" smtClean="0">
                <a:solidFill>
                  <a:schemeClr val="tx1"/>
                </a:solidFill>
              </a:rPr>
              <a:t>Povodně, povodňové průtoky </a:t>
            </a:r>
            <a:r>
              <a:rPr lang="cs-CZ" sz="1400" i="1" smtClean="0">
                <a:solidFill>
                  <a:schemeClr val="tx1"/>
                </a:solidFill>
              </a:rPr>
              <a:t>(zdroj: SKLENÁŘ, J., BRÁZDIL, R. (2012):</a:t>
            </a:r>
          </a:p>
          <a:p>
            <a:pPr algn="l"/>
            <a:r>
              <a:rPr lang="cs-CZ" sz="1800" smtClean="0">
                <a:solidFill>
                  <a:schemeClr val="tx1"/>
                </a:solidFill>
              </a:rPr>
              <a:t>- výrazněji zvýšená četnost výskytu povodní na celé období před výstavbou vodního díla</a:t>
            </a:r>
          </a:p>
          <a:p>
            <a:pPr algn="l"/>
            <a:r>
              <a:rPr lang="cs-CZ" sz="1800" smtClean="0">
                <a:solidFill>
                  <a:schemeClr val="tx1"/>
                </a:solidFill>
              </a:rPr>
              <a:t>- ve druhé polovině období 1969–2010 se vyskytovala delší období bez povodní</a:t>
            </a:r>
          </a:p>
          <a:p>
            <a:pPr algn="l"/>
            <a:r>
              <a:rPr lang="pl-PL" sz="1800" smtClean="0">
                <a:solidFill>
                  <a:schemeClr val="tx1"/>
                </a:solidFill>
              </a:rPr>
              <a:t>- 68,2 % povodní na zimní půlrok a jen 31,8 % na letní půlrok</a:t>
            </a:r>
          </a:p>
          <a:p>
            <a:pPr algn="l"/>
            <a:r>
              <a:rPr lang="cs-CZ" sz="1800" smtClean="0">
                <a:solidFill>
                  <a:srgbClr val="898989"/>
                </a:solidFill>
              </a:rPr>
              <a:t>průměrný průtok: 3,61 m</a:t>
            </a:r>
            <a:r>
              <a:rPr lang="cs-CZ" sz="1800" baseline="30000" smtClean="0">
                <a:solidFill>
                  <a:srgbClr val="898989"/>
                </a:solidFill>
              </a:rPr>
              <a:t>3</a:t>
            </a:r>
            <a:r>
              <a:rPr lang="cs-CZ" sz="1800" smtClean="0">
                <a:solidFill>
                  <a:srgbClr val="898989"/>
                </a:solidFill>
              </a:rPr>
              <a:t>/s</a:t>
            </a:r>
          </a:p>
          <a:p>
            <a:pPr algn="l"/>
            <a:r>
              <a:rPr lang="cs-CZ" sz="1800" smtClean="0">
                <a:solidFill>
                  <a:srgbClr val="898989"/>
                </a:solidFill>
              </a:rPr>
              <a:t>100 letý průtok: 155 m</a:t>
            </a:r>
            <a:r>
              <a:rPr lang="cs-CZ" sz="1800" baseline="30000" smtClean="0">
                <a:solidFill>
                  <a:srgbClr val="898989"/>
                </a:solidFill>
              </a:rPr>
              <a:t>3</a:t>
            </a:r>
            <a:r>
              <a:rPr lang="cs-CZ" sz="1800" smtClean="0">
                <a:solidFill>
                  <a:srgbClr val="898989"/>
                </a:solidFill>
              </a:rPr>
              <a:t>/s</a:t>
            </a:r>
          </a:p>
          <a:p>
            <a:pPr algn="l"/>
            <a:endParaRPr lang="cs-CZ" sz="1800" smtClean="0">
              <a:solidFill>
                <a:srgbClr val="898989"/>
              </a:solidFill>
            </a:endParaRPr>
          </a:p>
          <a:p>
            <a:pPr algn="l"/>
            <a:endParaRPr lang="cs-CZ" sz="1800" smtClean="0">
              <a:solidFill>
                <a:srgbClr val="898989"/>
              </a:solidFill>
            </a:endParaRPr>
          </a:p>
        </p:txBody>
      </p:sp>
      <p:pic>
        <p:nvPicPr>
          <p:cNvPr id="16387" name="Picture 1" descr="C:\Users\Liška\Desktop\povodně ví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781300"/>
            <a:ext cx="554355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2000250" y="3706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476375" y="6092825"/>
            <a:ext cx="6119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95288" y="5805488"/>
            <a:ext cx="82819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>
                <a:latin typeface="Calibri" pitchFamily="34" charset="0"/>
              </a:rPr>
              <a:t>Obr. 3: Chronologie povodní s kulminačním průtokem Qk ≥ Q2 na Vír p.v.n. na horní Svratce v období 1925–2010 (kalendářní roky) se zřetelem na jejich N-letost (QN)</a:t>
            </a:r>
          </a:p>
          <a:p>
            <a:r>
              <a:rPr lang="cs-CZ" sz="1600">
                <a:latin typeface="Calibri" pitchFamily="34" charset="0"/>
              </a:rPr>
              <a:t>a výskyt v zimním (ZP: listopad–duben) a letním (LP: květen–říjen) hydrologickém půlroce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9288" y="260350"/>
            <a:ext cx="7772400" cy="58737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dirty="0" smtClean="0"/>
              <a:t>VĚTŘKOVICE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8313" y="836613"/>
            <a:ext cx="8351837" cy="59055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cs-CZ" sz="1800" i="1" smtClean="0">
                <a:solidFill>
                  <a:schemeClr val="tx1"/>
                </a:solidFill>
              </a:rPr>
              <a:t>Poloha: </a:t>
            </a:r>
            <a:r>
              <a:rPr lang="cs-CZ" sz="1800" smtClean="0">
                <a:solidFill>
                  <a:schemeClr val="tx1"/>
                </a:solidFill>
              </a:rPr>
              <a:t>Moravskoslezský kraj, okres  Nový Jičín</a:t>
            </a:r>
          </a:p>
          <a:p>
            <a:pPr algn="l">
              <a:lnSpc>
                <a:spcPct val="90000"/>
              </a:lnSpc>
            </a:pPr>
            <a:endParaRPr lang="cs-CZ" sz="1800" i="1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cs-CZ" sz="1800" i="1" smtClean="0">
                <a:solidFill>
                  <a:schemeClr val="tx1"/>
                </a:solidFill>
              </a:rPr>
              <a:t>Geomorfologický celek: </a:t>
            </a:r>
            <a:r>
              <a:rPr lang="cs-CZ" sz="1800" smtClean="0">
                <a:solidFill>
                  <a:schemeClr val="tx1"/>
                </a:solidFill>
              </a:rPr>
              <a:t>Západní Beskydy, </a:t>
            </a:r>
          </a:p>
          <a:p>
            <a:pPr algn="l">
              <a:lnSpc>
                <a:spcPct val="90000"/>
              </a:lnSpc>
            </a:pPr>
            <a:r>
              <a:rPr lang="cs-CZ" sz="1600" smtClean="0">
                <a:solidFill>
                  <a:schemeClr val="tx1"/>
                </a:solidFill>
              </a:rPr>
              <a:t>Podbeskydská pahorkatina</a:t>
            </a:r>
            <a:endParaRPr lang="cs-CZ" sz="120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cs-CZ" sz="1800" i="1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cs-CZ" sz="1800" i="1" smtClean="0">
                <a:solidFill>
                  <a:schemeClr val="tx1"/>
                </a:solidFill>
              </a:rPr>
              <a:t>Řeka: </a:t>
            </a:r>
            <a:r>
              <a:rPr lang="cs-CZ" sz="1800" smtClean="0">
                <a:solidFill>
                  <a:schemeClr val="tx1"/>
                </a:solidFill>
              </a:rPr>
              <a:t>Svěcený potok  </a:t>
            </a:r>
          </a:p>
          <a:p>
            <a:pPr algn="l">
              <a:lnSpc>
                <a:spcPct val="90000"/>
              </a:lnSpc>
            </a:pPr>
            <a:endParaRPr lang="cs-CZ" sz="1800" i="1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cs-CZ" sz="1800" i="1" smtClean="0">
                <a:solidFill>
                  <a:schemeClr val="tx1"/>
                </a:solidFill>
              </a:rPr>
              <a:t>Významné město: </a:t>
            </a:r>
            <a:r>
              <a:rPr lang="cs-CZ" sz="1800" smtClean="0">
                <a:solidFill>
                  <a:schemeClr val="tx1"/>
                </a:solidFill>
              </a:rPr>
              <a:t>Kopřivncie</a:t>
            </a:r>
          </a:p>
          <a:p>
            <a:pPr algn="l">
              <a:lnSpc>
                <a:spcPct val="90000"/>
              </a:lnSpc>
            </a:pPr>
            <a:endParaRPr lang="cs-CZ" sz="1800" i="1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cs-CZ" sz="1800" i="1" smtClean="0">
                <a:solidFill>
                  <a:schemeClr val="tx1"/>
                </a:solidFill>
              </a:rPr>
              <a:t>Přírodní charakteristika:</a:t>
            </a:r>
          </a:p>
          <a:p>
            <a:pPr algn="l">
              <a:lnSpc>
                <a:spcPct val="90000"/>
              </a:lnSpc>
            </a:pPr>
            <a:endParaRPr lang="cs-CZ" sz="1800" i="1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cs-CZ" sz="1800" smtClean="0">
                <a:solidFill>
                  <a:schemeClr val="tx1"/>
                </a:solidFill>
              </a:rPr>
              <a:t>- 300 m n. m.</a:t>
            </a:r>
          </a:p>
          <a:p>
            <a:pPr algn="l">
              <a:lnSpc>
                <a:spcPct val="90000"/>
              </a:lnSpc>
            </a:pPr>
            <a:r>
              <a:rPr lang="cs-CZ" sz="1800" smtClean="0">
                <a:solidFill>
                  <a:schemeClr val="tx1"/>
                </a:solidFill>
              </a:rPr>
              <a:t>- nad východním břehem </a:t>
            </a:r>
          </a:p>
          <a:p>
            <a:pPr algn="l">
              <a:lnSpc>
                <a:spcPct val="90000"/>
              </a:lnSpc>
            </a:pPr>
            <a:r>
              <a:rPr lang="cs-CZ" sz="1800" smtClean="0">
                <a:solidFill>
                  <a:schemeClr val="tx1"/>
                </a:solidFill>
              </a:rPr>
              <a:t>  přehrady se zvedá kopec Hůrka </a:t>
            </a:r>
          </a:p>
          <a:p>
            <a:pPr algn="l">
              <a:lnSpc>
                <a:spcPct val="90000"/>
              </a:lnSpc>
            </a:pPr>
            <a:r>
              <a:rPr lang="cs-CZ" sz="1800" smtClean="0">
                <a:solidFill>
                  <a:schemeClr val="tx1"/>
                </a:solidFill>
              </a:rPr>
              <a:t>   (441 m n.m.)</a:t>
            </a:r>
          </a:p>
          <a:p>
            <a:pPr algn="l">
              <a:lnSpc>
                <a:spcPct val="90000"/>
              </a:lnSpc>
            </a:pPr>
            <a:r>
              <a:rPr lang="cs-CZ" sz="1800" smtClean="0">
                <a:solidFill>
                  <a:schemeClr val="tx1"/>
                </a:solidFill>
              </a:rPr>
              <a:t>- kulturní krajina, navazuje na oblast </a:t>
            </a:r>
          </a:p>
          <a:p>
            <a:pPr algn="l">
              <a:lnSpc>
                <a:spcPct val="90000"/>
              </a:lnSpc>
            </a:pPr>
            <a:r>
              <a:rPr lang="cs-CZ" sz="1800" smtClean="0">
                <a:solidFill>
                  <a:schemeClr val="tx1"/>
                </a:solidFill>
              </a:rPr>
              <a:t>   štramberského krasu                                                                                                      </a:t>
            </a:r>
            <a:r>
              <a:rPr lang="cs-CZ" smtClean="0">
                <a:solidFill>
                  <a:srgbClr val="898989"/>
                </a:solidFill>
              </a:rPr>
              <a:t>        </a:t>
            </a:r>
          </a:p>
          <a:p>
            <a:pPr>
              <a:lnSpc>
                <a:spcPct val="90000"/>
              </a:lnSpc>
            </a:pPr>
            <a:r>
              <a:rPr lang="cs-CZ" sz="1800" smtClean="0">
                <a:solidFill>
                  <a:schemeClr val="tx1"/>
                </a:solidFill>
              </a:rPr>
              <a:t>                                                                   Obr. 4: Větřkovice </a:t>
            </a:r>
            <a:r>
              <a:rPr lang="cs-CZ" sz="1400" smtClean="0">
                <a:solidFill>
                  <a:schemeClr val="tx1"/>
                </a:solidFill>
              </a:rPr>
              <a:t>(zdroj: https://maps.google.com/)</a:t>
            </a:r>
            <a:r>
              <a:rPr lang="cs-CZ" sz="1800" smtClean="0">
                <a:solidFill>
                  <a:schemeClr val="tx1"/>
                </a:solidFill>
              </a:rPr>
              <a:t>                                                 </a:t>
            </a:r>
            <a:endParaRPr lang="cs-CZ" smtClean="0">
              <a:solidFill>
                <a:schemeClr val="tx1"/>
              </a:solidFill>
            </a:endParaRPr>
          </a:p>
        </p:txBody>
      </p:sp>
      <p:pic>
        <p:nvPicPr>
          <p:cNvPr id="17411" name="Picture 2" descr="C:\Users\Liška\Desktop\cviko_7\Větřkov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549275"/>
            <a:ext cx="26400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Liška\Desktop\cviko_7\Větřkovicema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320480" cy="3548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9288" y="260350"/>
            <a:ext cx="7772400" cy="58737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dirty="0" smtClean="0"/>
              <a:t>VĚTŘKOVICE </a:t>
            </a:r>
            <a:r>
              <a:rPr lang="cs-CZ" sz="2400" dirty="0" smtClean="0"/>
              <a:t>(</a:t>
            </a:r>
            <a:r>
              <a:rPr lang="cs-CZ" sz="2400" dirty="0"/>
              <a:t>1976) </a:t>
            </a:r>
            <a:r>
              <a:rPr lang="cs-CZ" sz="1600" dirty="0"/>
              <a:t>Energetika Tatra, a.s.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88" y="836613"/>
            <a:ext cx="8064500" cy="5335587"/>
          </a:xfrm>
        </p:spPr>
        <p:txBody>
          <a:bodyPr rtlCol="0"/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i="1" dirty="0">
                <a:solidFill>
                  <a:schemeClr val="tx1"/>
                </a:solidFill>
              </a:rPr>
              <a:t>Účel: </a:t>
            </a:r>
            <a:endParaRPr lang="cs-CZ" sz="1800" i="1" dirty="0" smtClean="0">
              <a:solidFill>
                <a:schemeClr val="tx1"/>
              </a:solidFill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rekreační (přírodní koupaliště)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b</a:t>
            </a:r>
            <a:r>
              <a:rPr lang="cs-CZ" sz="1800" dirty="0" smtClean="0">
                <a:solidFill>
                  <a:schemeClr val="tx1"/>
                </a:solidFill>
              </a:rPr>
              <a:t>líže nespecifikované účely</a:t>
            </a:r>
            <a:endParaRPr lang="cs-CZ" sz="1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i="1" dirty="0" smtClean="0">
                <a:solidFill>
                  <a:schemeClr val="tx1"/>
                </a:solidFill>
              </a:rPr>
              <a:t>Technické parametry:</a:t>
            </a:r>
            <a:endParaRPr lang="cs-CZ" sz="1800" i="1" dirty="0">
              <a:solidFill>
                <a:schemeClr val="tx1"/>
              </a:solidFill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t</a:t>
            </a:r>
            <a:r>
              <a:rPr lang="cs-CZ" sz="1800" dirty="0" smtClean="0">
                <a:solidFill>
                  <a:schemeClr val="tx1"/>
                </a:solidFill>
              </a:rPr>
              <a:t>yp </a:t>
            </a:r>
            <a:r>
              <a:rPr lang="cs-CZ" sz="1800" dirty="0">
                <a:solidFill>
                  <a:schemeClr val="tx1"/>
                </a:solidFill>
              </a:rPr>
              <a:t>hráze: </a:t>
            </a:r>
            <a:r>
              <a:rPr lang="cs-CZ" sz="1800" dirty="0" smtClean="0">
                <a:solidFill>
                  <a:schemeClr val="tx1"/>
                </a:solidFill>
              </a:rPr>
              <a:t>zemní sypaná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d</a:t>
            </a:r>
            <a:r>
              <a:rPr lang="cs-CZ" sz="1800" dirty="0" smtClean="0">
                <a:solidFill>
                  <a:schemeClr val="tx1"/>
                </a:solidFill>
              </a:rPr>
              <a:t>élka </a:t>
            </a:r>
            <a:r>
              <a:rPr lang="cs-CZ" sz="1800" dirty="0">
                <a:solidFill>
                  <a:schemeClr val="tx1"/>
                </a:solidFill>
              </a:rPr>
              <a:t>hráze: </a:t>
            </a:r>
            <a:r>
              <a:rPr lang="cs-CZ" sz="1800" dirty="0" smtClean="0">
                <a:solidFill>
                  <a:schemeClr val="tx1"/>
                </a:solidFill>
              </a:rPr>
              <a:t>460 m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š</a:t>
            </a:r>
            <a:r>
              <a:rPr lang="cs-CZ" sz="1800" dirty="0" smtClean="0">
                <a:solidFill>
                  <a:schemeClr val="tx1"/>
                </a:solidFill>
              </a:rPr>
              <a:t>ířka koruny hráze: 4 m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v</a:t>
            </a:r>
            <a:r>
              <a:rPr lang="cs-CZ" sz="1800" dirty="0" smtClean="0">
                <a:solidFill>
                  <a:schemeClr val="tx1"/>
                </a:solidFill>
              </a:rPr>
              <a:t>ýška hráze nad základem: 15 m</a:t>
            </a:r>
            <a:endParaRPr lang="cs-CZ" sz="1800" dirty="0">
              <a:solidFill>
                <a:schemeClr val="tx1"/>
              </a:solidFill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c</a:t>
            </a:r>
            <a:r>
              <a:rPr lang="cs-CZ" sz="1800" dirty="0" smtClean="0">
                <a:solidFill>
                  <a:schemeClr val="tx1"/>
                </a:solidFill>
              </a:rPr>
              <a:t>elkový </a:t>
            </a:r>
            <a:r>
              <a:rPr lang="cs-CZ" sz="1800" dirty="0">
                <a:solidFill>
                  <a:schemeClr val="tx1"/>
                </a:solidFill>
              </a:rPr>
              <a:t>objem nádrže: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1.033 </a:t>
            </a:r>
            <a:r>
              <a:rPr lang="cs-CZ" sz="1800" dirty="0">
                <a:solidFill>
                  <a:schemeClr val="tx1"/>
                </a:solidFill>
              </a:rPr>
              <a:t>mil. m</a:t>
            </a:r>
            <a:r>
              <a:rPr lang="cs-CZ" sz="1800" baseline="30000" dirty="0">
                <a:solidFill>
                  <a:schemeClr val="tx1"/>
                </a:solidFill>
              </a:rPr>
              <a:t>3 </a:t>
            </a:r>
            <a:endParaRPr lang="cs-CZ" sz="16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                                                                           Obr. 4: Hráz údolní nádrže Větřkovice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                                                                    </a:t>
            </a:r>
            <a:r>
              <a:rPr lang="cs-CZ" sz="1200" dirty="0" smtClean="0">
                <a:solidFill>
                  <a:schemeClr val="tx1"/>
                </a:solidFill>
              </a:rPr>
              <a:t>(zdroj</a:t>
            </a:r>
            <a:r>
              <a:rPr lang="cs-CZ" sz="1200" dirty="0">
                <a:solidFill>
                  <a:schemeClr val="tx1"/>
                </a:solidFill>
              </a:rPr>
              <a:t>: http</a:t>
            </a:r>
            <a:r>
              <a:rPr lang="cs-CZ" sz="1200" dirty="0" smtClean="0">
                <a:solidFill>
                  <a:schemeClr val="tx1"/>
                </a:solidFill>
              </a:rPr>
              <a:t>://www.turistik.cz)</a:t>
            </a:r>
            <a:endParaRPr lang="cs-CZ" sz="1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Liška\Desktop\hráz větřkov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139952" y="1124744"/>
            <a:ext cx="4396252" cy="3218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9288" y="260350"/>
            <a:ext cx="7772400" cy="58737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dirty="0" smtClean="0"/>
              <a:t>VĚTŘKOVICE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88" y="836613"/>
            <a:ext cx="8281987" cy="5335587"/>
          </a:xfrm>
        </p:spPr>
        <p:txBody>
          <a:bodyPr/>
          <a:lstStyle/>
          <a:p>
            <a:pPr algn="l"/>
            <a:r>
              <a:rPr lang="cs-CZ" sz="1800" i="1" smtClean="0">
                <a:solidFill>
                  <a:schemeClr val="tx1"/>
                </a:solidFill>
              </a:rPr>
              <a:t>Povodně, povodňové průtoky </a:t>
            </a:r>
            <a:r>
              <a:rPr lang="cs-CZ" sz="1400" i="1" smtClean="0">
                <a:solidFill>
                  <a:schemeClr val="tx1"/>
                </a:solidFill>
              </a:rPr>
              <a:t>(zdroj: povodí Odry, </a:t>
            </a:r>
            <a:r>
              <a:rPr lang="cs-CZ" sz="1400" i="1" smtClean="0">
                <a:solidFill>
                  <a:schemeClr val="tx1"/>
                </a:solidFill>
                <a:hlinkClick r:id="rId2"/>
              </a:rPr>
              <a:t>http://www.pod.cz/portal/sap/cz/mereni_11.htm</a:t>
            </a:r>
            <a:r>
              <a:rPr lang="cs-CZ" sz="1400" i="1" smtClean="0">
                <a:solidFill>
                  <a:schemeClr val="tx1"/>
                </a:solidFill>
              </a:rPr>
              <a:t> ):</a:t>
            </a:r>
          </a:p>
          <a:p>
            <a:pPr algn="l"/>
            <a:endParaRPr lang="cs-CZ" sz="1400" i="1" smtClean="0">
              <a:solidFill>
                <a:schemeClr val="tx1"/>
              </a:solidFill>
            </a:endParaRPr>
          </a:p>
          <a:p>
            <a:pPr algn="l"/>
            <a:r>
              <a:rPr lang="cs-CZ" sz="1800" i="1" smtClean="0">
                <a:solidFill>
                  <a:schemeClr val="tx1"/>
                </a:solidFill>
              </a:rPr>
              <a:t>řeka </a:t>
            </a:r>
            <a:r>
              <a:rPr lang="cs-CZ" sz="1800" b="1" i="1" smtClean="0">
                <a:solidFill>
                  <a:schemeClr val="tx1"/>
                </a:solidFill>
              </a:rPr>
              <a:t>Lubina</a:t>
            </a:r>
            <a:r>
              <a:rPr lang="cs-CZ" sz="1800" i="1" smtClean="0">
                <a:solidFill>
                  <a:schemeClr val="tx1"/>
                </a:solidFill>
              </a:rPr>
              <a:t> – Svěcený potok jejím pravostranným přítokem</a:t>
            </a:r>
          </a:p>
          <a:p>
            <a:pPr algn="l"/>
            <a:r>
              <a:rPr lang="cs-CZ" sz="1800" i="1" smtClean="0">
                <a:solidFill>
                  <a:srgbClr val="808080"/>
                </a:solidFill>
              </a:rPr>
              <a:t>průměrný průtok:0,7 </a:t>
            </a:r>
            <a:r>
              <a:rPr lang="cs-CZ" sz="1800" smtClean="0">
                <a:solidFill>
                  <a:srgbClr val="898989"/>
                </a:solidFill>
              </a:rPr>
              <a:t>m</a:t>
            </a:r>
            <a:r>
              <a:rPr lang="cs-CZ" sz="1800" baseline="30000" smtClean="0">
                <a:solidFill>
                  <a:srgbClr val="898989"/>
                </a:solidFill>
              </a:rPr>
              <a:t>3</a:t>
            </a:r>
            <a:r>
              <a:rPr lang="cs-CZ" sz="1800" smtClean="0">
                <a:solidFill>
                  <a:srgbClr val="898989"/>
                </a:solidFill>
              </a:rPr>
              <a:t>/s</a:t>
            </a:r>
          </a:p>
          <a:p>
            <a:pPr algn="l"/>
            <a:r>
              <a:rPr lang="cs-CZ" sz="1800" i="1" smtClean="0">
                <a:solidFill>
                  <a:srgbClr val="808080"/>
                </a:solidFill>
              </a:rPr>
              <a:t>100letý průtok: 269 </a:t>
            </a:r>
            <a:r>
              <a:rPr lang="cs-CZ" sz="1800" smtClean="0">
                <a:solidFill>
                  <a:srgbClr val="898989"/>
                </a:solidFill>
              </a:rPr>
              <a:t>m</a:t>
            </a:r>
            <a:r>
              <a:rPr lang="cs-CZ" sz="1800" baseline="30000" smtClean="0">
                <a:solidFill>
                  <a:srgbClr val="898989"/>
                </a:solidFill>
              </a:rPr>
              <a:t>3</a:t>
            </a:r>
            <a:r>
              <a:rPr lang="cs-CZ" sz="1800" smtClean="0">
                <a:solidFill>
                  <a:srgbClr val="898989"/>
                </a:solidFill>
              </a:rPr>
              <a:t>/s</a:t>
            </a:r>
          </a:p>
          <a:p>
            <a:pPr algn="l"/>
            <a:endParaRPr lang="cs-CZ" sz="1800" i="1" smtClean="0">
              <a:solidFill>
                <a:srgbClr val="808080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cs-CZ" sz="1800" i="1" smtClean="0">
                <a:solidFill>
                  <a:schemeClr val="tx1"/>
                </a:solidFill>
              </a:rPr>
              <a:t>18.7. 1949 velká povodeň (?)</a:t>
            </a:r>
          </a:p>
          <a:p>
            <a:pPr algn="l">
              <a:buFont typeface="Arial" charset="0"/>
              <a:buChar char="•"/>
            </a:pPr>
            <a:r>
              <a:rPr lang="cs-CZ" sz="1800" i="1" smtClean="0">
                <a:solidFill>
                  <a:schemeClr val="tx1"/>
                </a:solidFill>
              </a:rPr>
              <a:t>25. 7. 1966  Q= 192,3 </a:t>
            </a:r>
            <a:r>
              <a:rPr lang="cs-CZ" sz="1800" smtClean="0">
                <a:solidFill>
                  <a:schemeClr val="tx1"/>
                </a:solidFill>
              </a:rPr>
              <a:t>m</a:t>
            </a:r>
            <a:r>
              <a:rPr lang="cs-CZ" sz="1800" baseline="30000" smtClean="0">
                <a:solidFill>
                  <a:schemeClr val="tx1"/>
                </a:solidFill>
              </a:rPr>
              <a:t>3</a:t>
            </a:r>
            <a:r>
              <a:rPr lang="cs-CZ" sz="1800" smtClean="0">
                <a:solidFill>
                  <a:schemeClr val="tx1"/>
                </a:solidFill>
              </a:rPr>
              <a:t>/s</a:t>
            </a:r>
            <a:endParaRPr lang="cs-CZ" sz="1800" i="1" smtClean="0">
              <a:solidFill>
                <a:schemeClr val="tx1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cs-CZ" sz="1800" i="1" smtClean="0">
                <a:solidFill>
                  <a:schemeClr val="tx1"/>
                </a:solidFill>
              </a:rPr>
              <a:t>7.7. 1997 Q= 246 </a:t>
            </a:r>
            <a:r>
              <a:rPr lang="cs-CZ" sz="1800" smtClean="0">
                <a:solidFill>
                  <a:schemeClr val="tx1"/>
                </a:solidFill>
              </a:rPr>
              <a:t>m</a:t>
            </a:r>
            <a:r>
              <a:rPr lang="cs-CZ" sz="1800" baseline="30000" smtClean="0">
                <a:solidFill>
                  <a:schemeClr val="tx1"/>
                </a:solidFill>
              </a:rPr>
              <a:t>3</a:t>
            </a:r>
            <a:r>
              <a:rPr lang="cs-CZ" sz="1800" smtClean="0">
                <a:solidFill>
                  <a:schemeClr val="tx1"/>
                </a:solidFill>
              </a:rPr>
              <a:t>/s</a:t>
            </a:r>
          </a:p>
          <a:p>
            <a:pPr algn="l">
              <a:buFont typeface="Arial" charset="0"/>
              <a:buChar char="•"/>
            </a:pPr>
            <a:r>
              <a:rPr lang="cs-CZ" sz="1800" smtClean="0">
                <a:solidFill>
                  <a:schemeClr val="tx1"/>
                </a:solidFill>
              </a:rPr>
              <a:t>17.5.2010 Q= 232 m</a:t>
            </a:r>
            <a:r>
              <a:rPr lang="cs-CZ" sz="1800" baseline="30000" smtClean="0">
                <a:solidFill>
                  <a:schemeClr val="tx1"/>
                </a:solidFill>
              </a:rPr>
              <a:t>3</a:t>
            </a:r>
            <a:r>
              <a:rPr lang="cs-CZ" sz="1800" smtClean="0">
                <a:solidFill>
                  <a:schemeClr val="tx1"/>
                </a:solidFill>
              </a:rPr>
              <a:t>/s</a:t>
            </a:r>
          </a:p>
          <a:p>
            <a:pPr algn="l"/>
            <a:endParaRPr lang="cs-CZ" sz="1800" smtClean="0">
              <a:solidFill>
                <a:schemeClr val="tx1"/>
              </a:solidFill>
            </a:endParaRPr>
          </a:p>
          <a:p>
            <a:pPr algn="l">
              <a:buFont typeface="Arial" charset="0"/>
              <a:buChar char="•"/>
            </a:pPr>
            <a:endParaRPr lang="cs-CZ" sz="1800" i="1" smtClean="0">
              <a:solidFill>
                <a:schemeClr val="tx1"/>
              </a:solidFill>
            </a:endParaRPr>
          </a:p>
          <a:p>
            <a:pPr algn="l"/>
            <a:endParaRPr lang="cs-CZ" sz="1800" i="1" smtClean="0">
              <a:solidFill>
                <a:schemeClr val="tx1"/>
              </a:solidFill>
            </a:endParaRPr>
          </a:p>
          <a:p>
            <a:pPr algn="l"/>
            <a:endParaRPr lang="cs-CZ" sz="1800" i="1" smtClean="0">
              <a:solidFill>
                <a:schemeClr val="tx1"/>
              </a:solidFill>
            </a:endParaRPr>
          </a:p>
          <a:p>
            <a:pPr algn="l"/>
            <a:endParaRPr lang="cs-CZ" sz="1800" i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9288" y="260350"/>
            <a:ext cx="7772400" cy="58737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dirty="0" smtClean="0"/>
              <a:t>VELKÝ RYBNÍK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88" y="836613"/>
            <a:ext cx="8424862" cy="5335587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cs-CZ" sz="1800" i="1" smtClean="0">
                <a:solidFill>
                  <a:schemeClr val="tx1"/>
                </a:solidFill>
              </a:rPr>
              <a:t>Poloha: </a:t>
            </a:r>
            <a:r>
              <a:rPr lang="cs-CZ" sz="1800" smtClean="0">
                <a:solidFill>
                  <a:schemeClr val="tx1"/>
                </a:solidFill>
              </a:rPr>
              <a:t>Středočeský kraj, okres  Kutná hora</a:t>
            </a:r>
          </a:p>
          <a:p>
            <a:pPr algn="l">
              <a:lnSpc>
                <a:spcPct val="90000"/>
              </a:lnSpc>
            </a:pPr>
            <a:endParaRPr lang="cs-CZ" sz="180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cs-CZ" sz="1800" i="1" smtClean="0">
                <a:solidFill>
                  <a:schemeClr val="tx1"/>
                </a:solidFill>
              </a:rPr>
              <a:t>Geomorfologický celek: </a:t>
            </a:r>
            <a:r>
              <a:rPr lang="cs-CZ" sz="1800" smtClean="0">
                <a:solidFill>
                  <a:schemeClr val="tx1"/>
                </a:solidFill>
              </a:rPr>
              <a:t>ČM  vrchovina, </a:t>
            </a:r>
          </a:p>
          <a:p>
            <a:pPr algn="l">
              <a:lnSpc>
                <a:spcPct val="90000"/>
              </a:lnSpc>
            </a:pPr>
            <a:r>
              <a:rPr lang="cs-CZ" sz="1600" smtClean="0">
                <a:solidFill>
                  <a:schemeClr val="tx1"/>
                </a:solidFill>
              </a:rPr>
              <a:t>Hornosázavská pahorkatina/ Středolabská tabule</a:t>
            </a:r>
          </a:p>
          <a:p>
            <a:pPr algn="l">
              <a:lnSpc>
                <a:spcPct val="90000"/>
              </a:lnSpc>
            </a:pPr>
            <a:endParaRPr lang="cs-CZ" sz="120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cs-CZ" sz="1800" i="1" smtClean="0">
                <a:solidFill>
                  <a:schemeClr val="tx1"/>
                </a:solidFill>
              </a:rPr>
              <a:t>Řeka: </a:t>
            </a:r>
            <a:r>
              <a:rPr lang="cs-CZ" sz="1800" smtClean="0">
                <a:solidFill>
                  <a:schemeClr val="tx1"/>
                </a:solidFill>
              </a:rPr>
              <a:t>Vrchlice</a:t>
            </a:r>
          </a:p>
          <a:p>
            <a:pPr algn="l">
              <a:lnSpc>
                <a:spcPct val="90000"/>
              </a:lnSpc>
            </a:pPr>
            <a:endParaRPr lang="cs-CZ" sz="180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cs-CZ" sz="1800" i="1" smtClean="0">
                <a:solidFill>
                  <a:schemeClr val="tx1"/>
                </a:solidFill>
              </a:rPr>
              <a:t>Významné město: </a:t>
            </a:r>
            <a:r>
              <a:rPr lang="cs-CZ" sz="1800" smtClean="0">
                <a:solidFill>
                  <a:schemeClr val="tx1"/>
                </a:solidFill>
              </a:rPr>
              <a:t>Kutná hora</a:t>
            </a:r>
          </a:p>
          <a:p>
            <a:pPr algn="l">
              <a:lnSpc>
                <a:spcPct val="90000"/>
              </a:lnSpc>
            </a:pPr>
            <a:endParaRPr lang="cs-CZ" sz="180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cs-CZ" sz="1800" i="1" smtClean="0">
                <a:solidFill>
                  <a:schemeClr val="tx1"/>
                </a:solidFill>
              </a:rPr>
              <a:t>Přírodní charakteristika:</a:t>
            </a:r>
          </a:p>
          <a:p>
            <a:pPr algn="l">
              <a:lnSpc>
                <a:spcPct val="90000"/>
              </a:lnSpc>
            </a:pPr>
            <a:endParaRPr lang="cs-CZ" sz="1800" i="1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cs-CZ" sz="1800" smtClean="0">
                <a:solidFill>
                  <a:schemeClr val="tx1"/>
                </a:solidFill>
              </a:rPr>
              <a:t>povodí řeky Labe</a:t>
            </a: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cs-CZ" sz="1800" smtClean="0">
                <a:solidFill>
                  <a:schemeClr val="tx1"/>
                </a:solidFill>
              </a:rPr>
              <a:t>kulturní krajina, těsná blízkost města</a:t>
            </a: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cs-CZ" sz="1800" smtClean="0">
                <a:solidFill>
                  <a:schemeClr val="tx1"/>
                </a:solidFill>
              </a:rPr>
              <a:t>pozůstatky po dolování stříbra </a:t>
            </a:r>
          </a:p>
          <a:p>
            <a:pPr algn="l">
              <a:lnSpc>
                <a:spcPct val="90000"/>
              </a:lnSpc>
            </a:pPr>
            <a:r>
              <a:rPr lang="cs-CZ" sz="1800" smtClean="0">
                <a:solidFill>
                  <a:schemeClr val="tx1"/>
                </a:solidFill>
              </a:rPr>
              <a:t> (staré štoly, odvaly, struskové haldy)       </a:t>
            </a:r>
          </a:p>
          <a:p>
            <a:pPr algn="l">
              <a:lnSpc>
                <a:spcPct val="90000"/>
              </a:lnSpc>
            </a:pPr>
            <a:r>
              <a:rPr lang="cs-CZ" sz="1600" smtClean="0">
                <a:solidFill>
                  <a:srgbClr val="898989"/>
                </a:solidFill>
              </a:rPr>
              <a:t>                                                                                 </a:t>
            </a:r>
          </a:p>
          <a:p>
            <a:pPr algn="l">
              <a:lnSpc>
                <a:spcPct val="90000"/>
              </a:lnSpc>
            </a:pPr>
            <a:r>
              <a:rPr lang="cs-CZ" sz="1600" smtClean="0">
                <a:solidFill>
                  <a:srgbClr val="898989"/>
                </a:solidFill>
              </a:rPr>
              <a:t>                                                                               </a:t>
            </a:r>
            <a:r>
              <a:rPr lang="cs-CZ" sz="1600" smtClean="0">
                <a:solidFill>
                  <a:schemeClr val="tx1"/>
                </a:solidFill>
              </a:rPr>
              <a:t>Obr. 5: Velký rybník </a:t>
            </a:r>
            <a:r>
              <a:rPr lang="cs-CZ" sz="1400" smtClean="0">
                <a:solidFill>
                  <a:schemeClr val="tx1"/>
                </a:solidFill>
              </a:rPr>
              <a:t>(zdroj: http://maps.google.com/)</a:t>
            </a:r>
            <a:endParaRPr lang="cs-CZ" sz="1400" smtClean="0">
              <a:solidFill>
                <a:srgbClr val="898989"/>
              </a:solidFill>
            </a:endParaRPr>
          </a:p>
          <a:p>
            <a:pPr algn="l">
              <a:lnSpc>
                <a:spcPct val="90000"/>
              </a:lnSpc>
              <a:buFontTx/>
              <a:buChar char="-"/>
            </a:pPr>
            <a:endParaRPr lang="cs-CZ" sz="1400" smtClean="0">
              <a:solidFill>
                <a:srgbClr val="898989"/>
              </a:solidFill>
            </a:endParaRPr>
          </a:p>
          <a:p>
            <a:pPr>
              <a:lnSpc>
                <a:spcPct val="90000"/>
              </a:lnSpc>
            </a:pPr>
            <a:endParaRPr lang="cs-CZ" smtClean="0">
              <a:solidFill>
                <a:srgbClr val="898989"/>
              </a:solidFill>
            </a:endParaRPr>
          </a:p>
        </p:txBody>
      </p:sp>
      <p:pic>
        <p:nvPicPr>
          <p:cNvPr id="20483" name="Picture 2" descr="C:\Users\Liška\Desktop\cviko_7\kutná h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76250"/>
            <a:ext cx="278923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Liška\Desktop\cviko_7\Velký rybník ma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176464" cy="3200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9288" y="260350"/>
            <a:ext cx="7772400" cy="58737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dirty="0" smtClean="0"/>
              <a:t>VELKÝ RYBNÍK </a:t>
            </a:r>
            <a:r>
              <a:rPr lang="cs-CZ" sz="2400" dirty="0" smtClean="0"/>
              <a:t>(1850), </a:t>
            </a:r>
            <a:r>
              <a:rPr lang="cs-CZ" sz="1600" dirty="0" smtClean="0"/>
              <a:t>Povodí Labe, s. p.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88" y="836613"/>
            <a:ext cx="7848600" cy="5335587"/>
          </a:xfrm>
        </p:spPr>
        <p:txBody>
          <a:bodyPr rtlCol="0"/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i="1" dirty="0">
                <a:solidFill>
                  <a:schemeClr val="tx1"/>
                </a:solidFill>
              </a:rPr>
              <a:t>Účel: 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rekreační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blíže </a:t>
            </a:r>
            <a:r>
              <a:rPr lang="cs-CZ" sz="1800" dirty="0">
                <a:solidFill>
                  <a:schemeClr val="tx1"/>
                </a:solidFill>
              </a:rPr>
              <a:t>nespecifikované účely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i="1" dirty="0">
                <a:solidFill>
                  <a:schemeClr val="tx1"/>
                </a:solidFill>
              </a:rPr>
              <a:t>Technické </a:t>
            </a:r>
            <a:r>
              <a:rPr lang="cs-CZ" sz="1800" i="1" dirty="0" smtClean="0">
                <a:solidFill>
                  <a:schemeClr val="tx1"/>
                </a:solidFill>
              </a:rPr>
              <a:t>parametry:</a:t>
            </a:r>
            <a:endParaRPr lang="cs-CZ" sz="1800" i="1" dirty="0">
              <a:solidFill>
                <a:schemeClr val="tx1"/>
              </a:solidFill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t</a:t>
            </a:r>
            <a:r>
              <a:rPr lang="cs-CZ" sz="1800" dirty="0" smtClean="0">
                <a:solidFill>
                  <a:schemeClr val="tx1"/>
                </a:solidFill>
              </a:rPr>
              <a:t>yp </a:t>
            </a:r>
            <a:r>
              <a:rPr lang="cs-CZ" sz="1800" dirty="0">
                <a:solidFill>
                  <a:schemeClr val="tx1"/>
                </a:solidFill>
              </a:rPr>
              <a:t>hráze: -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d</a:t>
            </a:r>
            <a:r>
              <a:rPr lang="cs-CZ" sz="1800" dirty="0" smtClean="0">
                <a:solidFill>
                  <a:schemeClr val="tx1"/>
                </a:solidFill>
              </a:rPr>
              <a:t>élka </a:t>
            </a:r>
            <a:r>
              <a:rPr lang="cs-CZ" sz="1800" dirty="0">
                <a:solidFill>
                  <a:schemeClr val="tx1"/>
                </a:solidFill>
              </a:rPr>
              <a:t>hráze: </a:t>
            </a:r>
            <a:r>
              <a:rPr lang="cs-CZ" sz="1800" dirty="0" smtClean="0">
                <a:solidFill>
                  <a:schemeClr val="tx1"/>
                </a:solidFill>
              </a:rPr>
              <a:t>90 </a:t>
            </a:r>
            <a:r>
              <a:rPr lang="cs-CZ" sz="1800" dirty="0">
                <a:solidFill>
                  <a:schemeClr val="tx1"/>
                </a:solidFill>
              </a:rPr>
              <a:t>m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v</a:t>
            </a:r>
            <a:r>
              <a:rPr lang="cs-CZ" sz="1800" dirty="0" smtClean="0">
                <a:solidFill>
                  <a:schemeClr val="tx1"/>
                </a:solidFill>
              </a:rPr>
              <a:t>ýška </a:t>
            </a:r>
            <a:r>
              <a:rPr lang="cs-CZ" sz="1800" dirty="0">
                <a:solidFill>
                  <a:schemeClr val="tx1"/>
                </a:solidFill>
              </a:rPr>
              <a:t>hráze nad základem: </a:t>
            </a:r>
            <a:r>
              <a:rPr lang="cs-CZ" sz="1800" dirty="0" smtClean="0">
                <a:solidFill>
                  <a:schemeClr val="tx1"/>
                </a:solidFill>
              </a:rPr>
              <a:t>16 </a:t>
            </a:r>
            <a:r>
              <a:rPr lang="cs-CZ" sz="1800" dirty="0">
                <a:solidFill>
                  <a:schemeClr val="tx1"/>
                </a:solidFill>
              </a:rPr>
              <a:t>m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š</a:t>
            </a:r>
            <a:r>
              <a:rPr lang="cs-CZ" sz="1800" dirty="0" smtClean="0">
                <a:solidFill>
                  <a:schemeClr val="tx1"/>
                </a:solidFill>
              </a:rPr>
              <a:t>ířka </a:t>
            </a:r>
            <a:r>
              <a:rPr lang="cs-CZ" sz="1800" dirty="0">
                <a:solidFill>
                  <a:schemeClr val="tx1"/>
                </a:solidFill>
              </a:rPr>
              <a:t>v koruně:  9 m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c</a:t>
            </a:r>
            <a:r>
              <a:rPr lang="cs-CZ" sz="1800" dirty="0" smtClean="0">
                <a:solidFill>
                  <a:schemeClr val="tx1"/>
                </a:solidFill>
              </a:rPr>
              <a:t>elkový </a:t>
            </a:r>
            <a:r>
              <a:rPr lang="cs-CZ" sz="1800" dirty="0">
                <a:solidFill>
                  <a:schemeClr val="tx1"/>
                </a:solidFill>
              </a:rPr>
              <a:t>objem nádrže: </a:t>
            </a:r>
            <a:r>
              <a:rPr lang="cs-CZ" sz="1800" dirty="0" smtClean="0">
                <a:solidFill>
                  <a:schemeClr val="tx1"/>
                </a:solidFill>
              </a:rPr>
              <a:t>300 000 m</a:t>
            </a:r>
            <a:r>
              <a:rPr lang="cs-CZ" sz="1800" baseline="30000" dirty="0" smtClean="0">
                <a:solidFill>
                  <a:schemeClr val="tx1"/>
                </a:solidFill>
              </a:rPr>
              <a:t>3 </a:t>
            </a:r>
            <a:endParaRPr lang="cs-CZ" sz="1800" baseline="30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>
                <a:solidFill>
                  <a:schemeClr val="tx1"/>
                </a:solidFill>
                <a:latin typeface="+mn-lt"/>
              </a:rPr>
              <a:t>       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+mn-lt"/>
              </a:rPr>
              <a:t>                                                                                     Obr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. </a:t>
            </a:r>
            <a:r>
              <a:rPr lang="cs-CZ" sz="1600" dirty="0" smtClean="0">
                <a:solidFill>
                  <a:schemeClr val="tx1"/>
                </a:solidFill>
                <a:latin typeface="+mn-lt"/>
              </a:rPr>
              <a:t>6: 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Hráz údolní nádrže </a:t>
            </a:r>
            <a:r>
              <a:rPr lang="cs-CZ" sz="1600" dirty="0" smtClean="0">
                <a:solidFill>
                  <a:schemeClr val="tx1"/>
                </a:solidFill>
                <a:latin typeface="+mn-lt"/>
              </a:rPr>
              <a:t>Velký rybník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+mn-lt"/>
              </a:rPr>
              <a:t>                                                                                                  </a:t>
            </a:r>
            <a:r>
              <a:rPr lang="cs-CZ" sz="1200" dirty="0" smtClean="0">
                <a:solidFill>
                  <a:schemeClr val="tx1"/>
                </a:solidFill>
                <a:latin typeface="+mn-lt"/>
              </a:rPr>
              <a:t>(zdroj: http://www.turistik.cz)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3074" name="Picture 2" descr="C:\Users\Liška\Desktop\080._hraz_Velkeho_rybnika,_tzv._Dolniho_kralovskeho_rybn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334339" cy="3250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228</TotalTime>
  <Words>617</Words>
  <Application>Microsoft Office PowerPoint</Application>
  <PresentationFormat>On-screen Show (4:3)</PresentationFormat>
  <Paragraphs>156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Calibri</vt:lpstr>
      <vt:lpstr>Arial</vt:lpstr>
      <vt:lpstr>Courier New</vt:lpstr>
      <vt:lpstr>Century Gothic</vt:lpstr>
      <vt:lpstr>Exekutivní</vt:lpstr>
      <vt:lpstr>Exekutivní</vt:lpstr>
      <vt:lpstr>PŘEHRADY ČR VÍR I, VĚTŘKOVICE, VELKÝ RYBNÍK</vt:lpstr>
      <vt:lpstr>VÍR I</vt:lpstr>
      <vt:lpstr>VÍR I (1957) Povodí Moravy, s. p.</vt:lpstr>
      <vt:lpstr>VÍR I</vt:lpstr>
      <vt:lpstr>VĚTŘKOVICE</vt:lpstr>
      <vt:lpstr>VĚTŘKOVICE (1976) Energetika Tatra, a.s.</vt:lpstr>
      <vt:lpstr>VĚTŘKOVICE</vt:lpstr>
      <vt:lpstr>VELKÝ RYBNÍK</vt:lpstr>
      <vt:lpstr>VELKÝ RYBNÍK (1850), Povodí Labe, s. p.</vt:lpstr>
      <vt:lpstr>VELKÝ RYBNÍK</vt:lpstr>
      <vt:lpstr>Zdroje:</vt:lpstr>
      <vt:lpstr>Děkuji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PŘEHRADY ČR VÍR I, VĚTŘKOVICE, VELKÝ RYBNÍK</dc:title>
  <dc:creator>Liška</dc:creator>
  <cp:lastModifiedBy>393657</cp:lastModifiedBy>
  <cp:revision>17</cp:revision>
  <dcterms:created xsi:type="dcterms:W3CDTF">2012-11-27T15:50:33Z</dcterms:created>
  <dcterms:modified xsi:type="dcterms:W3CDTF">2012-11-28T12:07:24Z</dcterms:modified>
</cp:coreProperties>
</file>