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4357E-5598-4777-B807-036421A45232}" type="datetimeFigureOut">
              <a:rPr lang="cs-CZ" smtClean="0"/>
              <a:t>18.11.2012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6B413-DBF7-46B2-BD2C-A8C181405A3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a-vltava.cz/so-vran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Přehrady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Monika PERNICOVÁ</a:t>
            </a:r>
          </a:p>
          <a:p>
            <a:r>
              <a:rPr lang="cs-CZ" dirty="0" smtClean="0"/>
              <a:t>UB-UZ, 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Povodně na toku Vltava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85852" y="3000372"/>
          <a:ext cx="6429420" cy="1241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  <a:gridCol w="3214710"/>
              </a:tblGrid>
              <a:tr h="62087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Datum povodně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Povodňový průtok</a:t>
                      </a:r>
                      <a:endParaRPr lang="cs-CZ" sz="2400" dirty="0"/>
                    </a:p>
                  </a:txBody>
                  <a:tcPr anchor="ctr"/>
                </a:tc>
              </a:tr>
              <a:tr h="6208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28. 3. 1988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1270 m</a:t>
                      </a:r>
                      <a:r>
                        <a:rPr lang="cs-CZ" baseline="30000" dirty="0" smtClean="0"/>
                        <a:t>3</a:t>
                      </a:r>
                      <a:r>
                        <a:rPr lang="cs-CZ" dirty="0" smtClean="0"/>
                        <a:t>/s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Přehrady ČR (2012): Přehrady [online]. Citováno dne 18. 11. 2012. Dostupné z www: &lt;http://www.</a:t>
            </a:r>
            <a:r>
              <a:rPr lang="cs-CZ" dirty="0" err="1" smtClean="0"/>
              <a:t>prehrady.cz</a:t>
            </a:r>
            <a:r>
              <a:rPr lang="cs-CZ" dirty="0" smtClean="0"/>
              <a:t>/</a:t>
            </a:r>
            <a:r>
              <a:rPr lang="cs-CZ" dirty="0" err="1" smtClean="0"/>
              <a:t>dams</a:t>
            </a:r>
            <a:r>
              <a:rPr lang="cs-CZ" dirty="0" smtClean="0"/>
              <a:t>/</a:t>
            </a:r>
            <a:r>
              <a:rPr lang="cs-CZ" dirty="0" err="1" smtClean="0"/>
              <a:t>prehrady</a:t>
            </a:r>
            <a:r>
              <a:rPr lang="cs-CZ" dirty="0" smtClean="0"/>
              <a:t>/</a:t>
            </a:r>
            <a:r>
              <a:rPr lang="cs-CZ" dirty="0" err="1" smtClean="0"/>
              <a:t>dataprehrady.cgi</a:t>
            </a:r>
            <a:r>
              <a:rPr lang="cs-CZ" dirty="0" smtClean="0"/>
              <a:t>?STRANA=PREHRADY&amp;A=1&gt;</a:t>
            </a:r>
          </a:p>
          <a:p>
            <a:r>
              <a:rPr lang="cs-CZ" dirty="0" smtClean="0"/>
              <a:t>Vltava (2012): Vltava – album současných a historických fotografií řeky Vltavy [online]. Citováno dne 18. 11. 2012. Dostupné z www: &lt;</a:t>
            </a:r>
            <a:r>
              <a:rPr lang="cs-CZ" dirty="0" smtClean="0">
                <a:hlinkClick r:id="rId2"/>
              </a:rPr>
              <a:t>http://www.stara-</a:t>
            </a:r>
            <a:r>
              <a:rPr lang="cs-CZ" dirty="0" err="1" smtClean="0">
                <a:hlinkClick r:id="rId2"/>
              </a:rPr>
              <a:t>vltava.cz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so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vrane.html</a:t>
            </a:r>
            <a:r>
              <a:rPr lang="cs-CZ" dirty="0" smtClean="0"/>
              <a:t>&gt;</a:t>
            </a:r>
          </a:p>
          <a:p>
            <a:r>
              <a:rPr lang="cs-CZ" dirty="0" smtClean="0"/>
              <a:t>Stavy a průtoky na vodních tocích (2012): Povodí Labe [online]. Citováno dne 18. 11. 2012. Dostupné z www: &lt;http://www.</a:t>
            </a:r>
            <a:r>
              <a:rPr lang="cs-CZ" dirty="0" err="1" smtClean="0"/>
              <a:t>pla.cz</a:t>
            </a:r>
            <a:r>
              <a:rPr lang="cs-CZ" dirty="0" smtClean="0"/>
              <a:t>/</a:t>
            </a:r>
            <a:r>
              <a:rPr lang="cs-CZ" dirty="0" err="1" smtClean="0"/>
              <a:t>portal</a:t>
            </a:r>
            <a:r>
              <a:rPr lang="cs-CZ" dirty="0" smtClean="0"/>
              <a:t>/sap/</a:t>
            </a:r>
            <a:r>
              <a:rPr lang="cs-CZ" dirty="0" err="1" smtClean="0"/>
              <a:t>cz</a:t>
            </a:r>
            <a:r>
              <a:rPr lang="cs-CZ" dirty="0" smtClean="0"/>
              <a:t>/PC/</a:t>
            </a:r>
            <a:r>
              <a:rPr lang="cs-CZ" dirty="0" err="1" smtClean="0"/>
              <a:t>Mereni.aspx</a:t>
            </a:r>
            <a:r>
              <a:rPr lang="cs-CZ" dirty="0" smtClean="0"/>
              <a:t>&gt;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onika\Desktop\vrchl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714356"/>
            <a:ext cx="4357718" cy="2521299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Vrchlice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Poloha: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Geomorfologický celek: </a:t>
            </a:r>
            <a:r>
              <a:rPr lang="cs-CZ" dirty="0" err="1" smtClean="0"/>
              <a:t>Hornosázavská</a:t>
            </a:r>
            <a:r>
              <a:rPr lang="cs-CZ" dirty="0" smtClean="0"/>
              <a:t> pahorkatina</a:t>
            </a:r>
            <a:endParaRPr lang="cs-CZ" dirty="0" smtClean="0"/>
          </a:p>
          <a:p>
            <a:r>
              <a:rPr lang="cs-CZ" dirty="0" smtClean="0"/>
              <a:t>Na toku: Vrchlice</a:t>
            </a:r>
          </a:p>
          <a:p>
            <a:r>
              <a:rPr lang="cs-CZ" dirty="0" smtClean="0"/>
              <a:t>Významný bod: Kutná Hora (5km)</a:t>
            </a:r>
          </a:p>
          <a:p>
            <a:r>
              <a:rPr lang="cs-CZ" dirty="0" smtClean="0"/>
              <a:t>Okolí: obec </a:t>
            </a:r>
            <a:r>
              <a:rPr lang="cs-CZ" dirty="0" err="1" smtClean="0"/>
              <a:t>Malešov</a:t>
            </a:r>
            <a:r>
              <a:rPr lang="cs-CZ" dirty="0" smtClean="0"/>
              <a:t>, hospodářské využití krajiny</a:t>
            </a:r>
          </a:p>
          <a:p>
            <a:r>
              <a:rPr lang="cs-CZ" dirty="0" smtClean="0"/>
              <a:t>Rok postavení: 1968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428604"/>
            <a:ext cx="9572692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Účely:</a:t>
            </a:r>
          </a:p>
          <a:p>
            <a:pPr lvl="1"/>
            <a:r>
              <a:rPr lang="cs-CZ" dirty="0" smtClean="0"/>
              <a:t>Zásobení Kutné Hory a přilehlých obcí kvalitní pitnou vodou </a:t>
            </a:r>
          </a:p>
          <a:p>
            <a:pPr lvl="1"/>
            <a:r>
              <a:rPr lang="cs-CZ" dirty="0" smtClean="0"/>
              <a:t>Zásobení užitkovou vodou pro průmysl</a:t>
            </a:r>
          </a:p>
          <a:p>
            <a:pPr lvl="1"/>
            <a:r>
              <a:rPr lang="cs-CZ" dirty="0" smtClean="0"/>
              <a:t>Nadlepšení minimálního průtoku v profilu hráze na 20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</a:p>
          <a:p>
            <a:pPr lvl="1"/>
            <a:r>
              <a:rPr lang="cs-CZ" dirty="0" smtClean="0"/>
              <a:t>Ochrana před povodněmi</a:t>
            </a:r>
          </a:p>
          <a:p>
            <a:r>
              <a:rPr lang="cs-CZ" dirty="0" smtClean="0"/>
              <a:t>Typ hráze: klenbová, betonová</a:t>
            </a:r>
          </a:p>
          <a:p>
            <a:r>
              <a:rPr lang="cs-CZ" dirty="0" smtClean="0"/>
              <a:t>Transformovaný 100letý průtok: 46.00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</a:p>
          <a:p>
            <a:r>
              <a:rPr lang="cs-CZ" dirty="0" smtClean="0"/>
              <a:t>Celkový objem nádrže: 9.785 mil. 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Foto:</a:t>
            </a:r>
            <a:endParaRPr lang="cs-CZ" dirty="0"/>
          </a:p>
        </p:txBody>
      </p:sp>
      <p:pic>
        <p:nvPicPr>
          <p:cNvPr id="1026" name="Picture 2" descr="C:\Users\Monika\Desktop\vrch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8551" y="4286256"/>
            <a:ext cx="3766081" cy="2571744"/>
          </a:xfrm>
          <a:prstGeom prst="rect">
            <a:avLst/>
          </a:prstGeom>
          <a:noFill/>
        </p:spPr>
      </p:pic>
      <p:pic>
        <p:nvPicPr>
          <p:cNvPr id="1027" name="Picture 3" descr="C:\Users\Monika\Desktop\vrchlice1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4289479"/>
            <a:ext cx="3429024" cy="2568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Povodně na toku Vrchlice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57224" y="1785926"/>
          <a:ext cx="7429552" cy="228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3714776"/>
              </a:tblGrid>
              <a:tr h="57150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Datum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Povodňový</a:t>
                      </a:r>
                      <a:r>
                        <a:rPr lang="cs-CZ" sz="2400" baseline="0" dirty="0" smtClean="0"/>
                        <a:t> průtok</a:t>
                      </a:r>
                      <a:endParaRPr lang="cs-CZ" sz="2400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cs-CZ" dirty="0" smtClean="0"/>
                        <a:t>11. 6. 2004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14m</a:t>
                      </a:r>
                      <a:r>
                        <a:rPr lang="cs-CZ" baseline="30000" dirty="0" smtClean="0"/>
                        <a:t>3</a:t>
                      </a:r>
                      <a:r>
                        <a:rPr lang="cs-CZ" dirty="0" smtClean="0"/>
                        <a:t>/s</a:t>
                      </a:r>
                      <a:endParaRPr lang="cs-CZ" dirty="0"/>
                    </a:p>
                  </a:txBody>
                  <a:tcPr anchor="ctr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cs-CZ" dirty="0" smtClean="0"/>
                        <a:t>18.</a:t>
                      </a:r>
                      <a:r>
                        <a:rPr lang="cs-CZ" baseline="0" dirty="0" smtClean="0"/>
                        <a:t> 3. 2005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11m</a:t>
                      </a:r>
                      <a:r>
                        <a:rPr lang="cs-CZ" baseline="30000" dirty="0" smtClean="0"/>
                        <a:t>3</a:t>
                      </a:r>
                      <a:r>
                        <a:rPr lang="cs-CZ" dirty="0" smtClean="0"/>
                        <a:t>/s</a:t>
                      </a:r>
                      <a:endParaRPr lang="cs-CZ" dirty="0"/>
                    </a:p>
                  </a:txBody>
                  <a:tcPr anchor="ctr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cs-CZ" dirty="0" smtClean="0"/>
                        <a:t>28. 3.</a:t>
                      </a:r>
                      <a:r>
                        <a:rPr lang="cs-CZ" baseline="0" dirty="0" smtClean="0"/>
                        <a:t> 2006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13m</a:t>
                      </a:r>
                      <a:r>
                        <a:rPr lang="cs-CZ" baseline="30000" dirty="0" smtClean="0"/>
                        <a:t>3</a:t>
                      </a:r>
                      <a:r>
                        <a:rPr lang="cs-CZ" dirty="0" smtClean="0"/>
                        <a:t>/s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onika\Desktop\vran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785794"/>
            <a:ext cx="3827593" cy="221457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Vranov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Poloha: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Geomorfologický celek: </a:t>
            </a:r>
            <a:r>
              <a:rPr lang="cs-CZ" dirty="0" err="1" smtClean="0"/>
              <a:t>Jevišovická</a:t>
            </a:r>
            <a:r>
              <a:rPr lang="cs-CZ" dirty="0" smtClean="0"/>
              <a:t> pahorkatina</a:t>
            </a:r>
            <a:endParaRPr lang="cs-CZ" dirty="0" smtClean="0"/>
          </a:p>
          <a:p>
            <a:r>
              <a:rPr lang="cs-CZ" dirty="0" smtClean="0"/>
              <a:t>Na toku: Dyje</a:t>
            </a:r>
          </a:p>
          <a:p>
            <a:r>
              <a:rPr lang="cs-CZ" dirty="0" smtClean="0"/>
              <a:t>Významný bod: NP Podyjí (8km)</a:t>
            </a:r>
          </a:p>
          <a:p>
            <a:r>
              <a:rPr lang="cs-CZ" dirty="0" smtClean="0"/>
              <a:t>Okolí: pahorkatina s údolím Dyje, střední výška 414m </a:t>
            </a:r>
            <a:r>
              <a:rPr lang="cs-CZ" dirty="0" err="1" smtClean="0"/>
              <a:t>n.m</a:t>
            </a:r>
            <a:r>
              <a:rPr lang="cs-CZ" dirty="0" smtClean="0"/>
              <a:t>., obec Vranov n. Dyjí</a:t>
            </a:r>
          </a:p>
          <a:p>
            <a:r>
              <a:rPr lang="cs-CZ" dirty="0" smtClean="0"/>
              <a:t>Rok postavení: 1934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492922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Účely:</a:t>
            </a:r>
          </a:p>
          <a:p>
            <a:pPr lvl="1"/>
            <a:r>
              <a:rPr lang="cs-CZ" dirty="0" smtClean="0"/>
              <a:t>Nadlepšení min. průtoku na 4,3 m3/s</a:t>
            </a:r>
          </a:p>
          <a:p>
            <a:pPr lvl="1"/>
            <a:r>
              <a:rPr lang="cs-CZ" dirty="0" smtClean="0"/>
              <a:t>Zásobení vodou pro skupinový vodovod Vranov, Mor. Budějovice, Dukovany, Znojmo</a:t>
            </a:r>
          </a:p>
          <a:p>
            <a:pPr lvl="1"/>
            <a:r>
              <a:rPr lang="cs-CZ" dirty="0" smtClean="0"/>
              <a:t>Zajištění průtoku v Dyjsko-mlýnském náhonu od </a:t>
            </a:r>
            <a:r>
              <a:rPr lang="cs-CZ" dirty="0" err="1" smtClean="0"/>
              <a:t>Krhovického</a:t>
            </a:r>
            <a:r>
              <a:rPr lang="cs-CZ" dirty="0" smtClean="0"/>
              <a:t> jezu</a:t>
            </a:r>
          </a:p>
          <a:p>
            <a:pPr lvl="1"/>
            <a:r>
              <a:rPr lang="cs-CZ" dirty="0" smtClean="0"/>
              <a:t>Odběry pro závlahy, odběry drobných provozovatelů</a:t>
            </a:r>
          </a:p>
          <a:p>
            <a:pPr lvl="1"/>
            <a:r>
              <a:rPr lang="cs-CZ" dirty="0" smtClean="0"/>
              <a:t>Výroba elektrické energie</a:t>
            </a:r>
          </a:p>
          <a:p>
            <a:pPr lvl="1"/>
            <a:r>
              <a:rPr lang="cs-CZ" dirty="0" smtClean="0"/>
              <a:t>Snížení povodňových průtoků</a:t>
            </a:r>
          </a:p>
          <a:p>
            <a:pPr lvl="1"/>
            <a:r>
              <a:rPr lang="cs-CZ" dirty="0" smtClean="0"/>
              <a:t>Rekreace, rybářství, plavba</a:t>
            </a:r>
          </a:p>
          <a:p>
            <a:r>
              <a:rPr lang="cs-CZ" dirty="0" smtClean="0"/>
              <a:t>Typ hráze: tížná, betonová</a:t>
            </a:r>
          </a:p>
          <a:p>
            <a:r>
              <a:rPr lang="cs-CZ" dirty="0" smtClean="0"/>
              <a:t>Transformovaný 100letý průtok: 222.00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</a:p>
          <a:p>
            <a:r>
              <a:rPr lang="cs-CZ" dirty="0" smtClean="0"/>
              <a:t>Celkový objem nádrže: 132.696 mil. 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Foto:</a:t>
            </a:r>
          </a:p>
          <a:p>
            <a:endParaRPr lang="cs-CZ" dirty="0"/>
          </a:p>
        </p:txBody>
      </p:sp>
      <p:pic>
        <p:nvPicPr>
          <p:cNvPr id="2050" name="Picture 2" descr="C:\Users\Monika\Desktop\vranov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786322"/>
            <a:ext cx="2714644" cy="2033413"/>
          </a:xfrm>
          <a:prstGeom prst="rect">
            <a:avLst/>
          </a:prstGeom>
          <a:noFill/>
        </p:spPr>
      </p:pic>
      <p:pic>
        <p:nvPicPr>
          <p:cNvPr id="2051" name="Picture 3" descr="C:\Users\Monika\Desktop\vranov_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786322"/>
            <a:ext cx="2714644" cy="2033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Povodně na toku Dyje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357290" y="1785926"/>
          <a:ext cx="6500858" cy="205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429"/>
                <a:gridCol w="3250429"/>
              </a:tblGrid>
              <a:tr h="51371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Datum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Povodňový průtok</a:t>
                      </a:r>
                      <a:endParaRPr lang="cs-CZ" sz="2400" dirty="0"/>
                    </a:p>
                  </a:txBody>
                  <a:tcPr/>
                </a:tc>
              </a:tr>
              <a:tr h="513716">
                <a:tc>
                  <a:txBody>
                    <a:bodyPr/>
                    <a:lstStyle/>
                    <a:p>
                      <a:r>
                        <a:rPr lang="cs-CZ" dirty="0" smtClean="0"/>
                        <a:t>13. 8. 2002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380 m</a:t>
                      </a:r>
                      <a:r>
                        <a:rPr lang="cs-CZ" baseline="30000" dirty="0" smtClean="0"/>
                        <a:t>3</a:t>
                      </a:r>
                      <a:r>
                        <a:rPr lang="cs-CZ" dirty="0" smtClean="0"/>
                        <a:t>/s</a:t>
                      </a:r>
                      <a:endParaRPr lang="cs-CZ" dirty="0"/>
                    </a:p>
                  </a:txBody>
                  <a:tcPr anchor="ctr"/>
                </a:tc>
              </a:tr>
              <a:tr h="513716">
                <a:tc>
                  <a:txBody>
                    <a:bodyPr/>
                    <a:lstStyle/>
                    <a:p>
                      <a:r>
                        <a:rPr lang="cs-CZ" dirty="0" smtClean="0"/>
                        <a:t>30. 3. 2006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395 m</a:t>
                      </a:r>
                      <a:r>
                        <a:rPr lang="cs-CZ" baseline="30000" dirty="0" smtClean="0"/>
                        <a:t>3</a:t>
                      </a:r>
                      <a:r>
                        <a:rPr lang="cs-CZ" dirty="0" smtClean="0"/>
                        <a:t>/s</a:t>
                      </a:r>
                      <a:endParaRPr lang="cs-CZ" dirty="0"/>
                    </a:p>
                  </a:txBody>
                  <a:tcPr anchor="ctr"/>
                </a:tc>
              </a:tr>
              <a:tr h="513716">
                <a:tc>
                  <a:txBody>
                    <a:bodyPr/>
                    <a:lstStyle/>
                    <a:p>
                      <a:r>
                        <a:rPr lang="cs-CZ" dirty="0" smtClean="0"/>
                        <a:t>30. 6. 2006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534 m</a:t>
                      </a:r>
                      <a:r>
                        <a:rPr lang="cs-CZ" baseline="30000" dirty="0" smtClean="0"/>
                        <a:t>3</a:t>
                      </a:r>
                      <a:r>
                        <a:rPr lang="cs-CZ" dirty="0" smtClean="0"/>
                        <a:t>/s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Poloha: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Geomorfologický celek: Benešovská pahorkatina</a:t>
            </a:r>
          </a:p>
          <a:p>
            <a:r>
              <a:rPr lang="cs-CZ" dirty="0" smtClean="0"/>
              <a:t>Na toku: Vltava</a:t>
            </a:r>
          </a:p>
          <a:p>
            <a:r>
              <a:rPr lang="cs-CZ" dirty="0" smtClean="0"/>
              <a:t>Významný bod: vzdálenost od Prahy 16km</a:t>
            </a:r>
          </a:p>
          <a:p>
            <a:r>
              <a:rPr lang="cs-CZ" dirty="0" smtClean="0"/>
              <a:t>Okolí: pahorkatina s hlubokým údolí řeky Vltavy, nevyšší bod 638m </a:t>
            </a:r>
            <a:r>
              <a:rPr lang="cs-CZ" dirty="0" err="1" smtClean="0"/>
              <a:t>n.m</a:t>
            </a:r>
            <a:r>
              <a:rPr lang="cs-CZ" dirty="0" smtClean="0"/>
              <a:t>. Obec Vrané n. </a:t>
            </a:r>
            <a:r>
              <a:rPr lang="cs-CZ" dirty="0" err="1" smtClean="0"/>
              <a:t>Vlt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Rok postavení: 1933</a:t>
            </a:r>
            <a:endParaRPr lang="cs-CZ" dirty="0"/>
          </a:p>
        </p:txBody>
      </p:sp>
      <p:pic>
        <p:nvPicPr>
          <p:cNvPr id="4098" name="Picture 2" descr="C:\Users\Monika\Desktop\vran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6192" y="714356"/>
            <a:ext cx="3580650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/>
          <a:lstStyle/>
          <a:p>
            <a:r>
              <a:rPr lang="cs-CZ" dirty="0" smtClean="0"/>
              <a:t>Účely: regulace odtoku vltavské kaskády</a:t>
            </a:r>
          </a:p>
          <a:p>
            <a:r>
              <a:rPr lang="cs-CZ" dirty="0" smtClean="0"/>
              <a:t>Typ hráze: tížná, betonová</a:t>
            </a:r>
          </a:p>
          <a:p>
            <a:r>
              <a:rPr lang="cs-CZ" dirty="0" smtClean="0"/>
              <a:t>Transformovaný 100letý průtok: 4090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</a:p>
          <a:p>
            <a:r>
              <a:rPr lang="cs-CZ" dirty="0" smtClean="0"/>
              <a:t>Celkový objem nádrže: 11.100 mil. 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Foto:</a:t>
            </a:r>
          </a:p>
          <a:p>
            <a:endParaRPr lang="cs-CZ" dirty="0"/>
          </a:p>
        </p:txBody>
      </p:sp>
      <p:pic>
        <p:nvPicPr>
          <p:cNvPr id="3074" name="Picture 2" descr="C:\Users\Monika\Desktop\vrane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69" y="2643182"/>
            <a:ext cx="3010585" cy="4214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430</Words>
  <Application>Microsoft Office PowerPoint</Application>
  <PresentationFormat>Předvádění na obrazovce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Přehrady</vt:lpstr>
      <vt:lpstr>Vrchlice</vt:lpstr>
      <vt:lpstr>Snímek 3</vt:lpstr>
      <vt:lpstr>Povodně na toku Vrchlice</vt:lpstr>
      <vt:lpstr>Vranov</vt:lpstr>
      <vt:lpstr>Snímek 6</vt:lpstr>
      <vt:lpstr>Povodně na toku Dyje</vt:lpstr>
      <vt:lpstr>Vrané</vt:lpstr>
      <vt:lpstr>Snímek 9</vt:lpstr>
      <vt:lpstr>Povodně na toku Vltava</vt:lpstr>
      <vt:lpstr>Zdroje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Přehrady</dc:title>
  <dc:creator>Monika</dc:creator>
  <cp:lastModifiedBy>Monika</cp:lastModifiedBy>
  <cp:revision>6</cp:revision>
  <dcterms:created xsi:type="dcterms:W3CDTF">2012-11-18T12:58:36Z</dcterms:created>
  <dcterms:modified xsi:type="dcterms:W3CDTF">2012-11-18T14:56:16Z</dcterms:modified>
</cp:coreProperties>
</file>