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  <p:sldId id="265" r:id="rId9"/>
    <p:sldId id="264" r:id="rId10"/>
    <p:sldId id="259" r:id="rId11"/>
    <p:sldId id="267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7FDFC-67DC-4F10-AD98-55CD53FDC107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C74C5-F71C-44BA-8FA8-C6FF0BB3A2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17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C74C5-F71C-44BA-8FA8-C6FF0BB3A2E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87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E63BBB-1A21-4CFD-A8CB-17F056B185E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9A2246-B599-44AD-B891-7CD68F660CF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map.cz/dpp_cr/servis.dll?GEN=LSTD&amp;MAP=dbf&amp;TS=vd_ktg&amp;QY=T%5BKRAJDS%5D%2A%DAsteck%FD&amp;MU=001&amp;LANG=CS-CZ&amp;DETAIL=1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851648" cy="1828800"/>
          </a:xfrm>
        </p:spPr>
        <p:txBody>
          <a:bodyPr/>
          <a:lstStyle/>
          <a:p>
            <a:pPr algn="ctr"/>
            <a:r>
              <a:rPr lang="cs-CZ" sz="7200" dirty="0" smtClean="0"/>
              <a:t>Přehrady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Baška, Jince a Martiněves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5877272"/>
            <a:ext cx="7854696" cy="672480"/>
          </a:xfrm>
        </p:spPr>
        <p:txBody>
          <a:bodyPr>
            <a:normAutofit/>
          </a:bodyPr>
          <a:lstStyle/>
          <a:p>
            <a:r>
              <a:rPr lang="cs-CZ" sz="2000" dirty="0"/>
              <a:t>Radek KORBIČKA, 2. ročník, </a:t>
            </a:r>
            <a:r>
              <a:rPr lang="cs-CZ" sz="2000" dirty="0" err="1"/>
              <a:t>PřF</a:t>
            </a:r>
            <a:r>
              <a:rPr lang="cs-CZ" sz="2000" dirty="0"/>
              <a:t> B-MA,UZ, Brno 2012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7915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Ústí nad Labem(Martiněves) - povodně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406199"/>
              </p:ext>
            </p:extLst>
          </p:nvPr>
        </p:nvGraphicFramePr>
        <p:xfrm>
          <a:off x="1691680" y="2492894"/>
          <a:ext cx="5328592" cy="2880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120"/>
                <a:gridCol w="1096096"/>
                <a:gridCol w="1296144"/>
                <a:gridCol w="2088232"/>
              </a:tblGrid>
              <a:tr h="102868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Pořadí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Datum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Průtok [m</a:t>
                      </a:r>
                      <a:r>
                        <a:rPr lang="cs-CZ" sz="1600" u="none" strike="noStrike" baseline="30000">
                          <a:effectLst/>
                        </a:rPr>
                        <a:t>3</a:t>
                      </a:r>
                      <a:r>
                        <a:rPr lang="cs-CZ" sz="1600" u="none" strike="noStrike">
                          <a:effectLst/>
                        </a:rPr>
                        <a:t>/s]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Porovnání s N-letými průtoky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1721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16.8.2002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4700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Q &gt; Q</a:t>
                      </a:r>
                      <a:r>
                        <a:rPr lang="cs-CZ" sz="1600" u="none" strike="noStrike" baseline="-25000">
                          <a:effectLst/>
                        </a:rPr>
                        <a:t>100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1721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22.7.1981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2384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Q = Q</a:t>
                      </a:r>
                      <a:r>
                        <a:rPr lang="cs-CZ" sz="1600" u="none" strike="noStrike" baseline="-25000">
                          <a:effectLst/>
                        </a:rPr>
                        <a:t>5-10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1721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29.3.1988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2377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Q = Q</a:t>
                      </a:r>
                      <a:r>
                        <a:rPr lang="cs-CZ" sz="1600" u="none" strike="noStrike" baseline="-25000" dirty="0">
                          <a:effectLst/>
                        </a:rPr>
                        <a:t>5-10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0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Malé přehrady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pos m:val="top"/>
                        <m:ctrlPr>
                          <a:rPr lang="cs-CZ" i="1" smtClean="0">
                            <a:latin typeface="Cambria Math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cs-CZ" dirty="0" smtClean="0"/>
                  <a:t> minimum informací</a:t>
                </a:r>
              </a:p>
              <a:p>
                <a:r>
                  <a:rPr lang="cs-CZ" dirty="0" smtClean="0"/>
                  <a:t>Průtoky brány pro nejbližší řeky (u poslední se ztrácí objektivnost, protože data jsou až z Ústí </a:t>
                </a:r>
                <a:r>
                  <a:rPr lang="cs-CZ" dirty="0" err="1" smtClean="0"/>
                  <a:t>n.L.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Pro české řeky </a:t>
                </a:r>
                <a:r>
                  <a:rPr lang="cs-CZ" dirty="0" err="1" smtClean="0"/>
                  <a:t>povoděň</a:t>
                </a:r>
                <a:r>
                  <a:rPr lang="cs-CZ" dirty="0" smtClean="0"/>
                  <a:t> 2002, slezská řeka častější povodně v posledních 7 letech (poměrně malý tok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pos m:val="top"/>
                        <m:ctrlPr>
                          <a:rPr lang="cs-CZ" i="1" smtClean="0">
                            <a:latin typeface="Cambria Math"/>
                          </a:rPr>
                        </m:ctrlPr>
                      </m:groupChrPr>
                      <m:e/>
                    </m:groupChr>
                    <m:r>
                      <a:rPr lang="cs-CZ" b="0" i="1" smtClean="0">
                        <a:latin typeface="Cambria Math"/>
                      </a:rPr>
                      <m:t>𝑣</m:t>
                    </m:r>
                    <m:r>
                      <a:rPr lang="cs-CZ" b="0" i="1" smtClean="0">
                        <a:latin typeface="Cambria Math"/>
                      </a:rPr>
                      <m:t>ě</m:t>
                    </m:r>
                    <m:r>
                      <a:rPr lang="cs-CZ" b="0" i="1" smtClean="0">
                        <a:latin typeface="Cambria Math"/>
                      </a:rPr>
                      <m:t>𝑡</m:t>
                    </m:r>
                    <m:r>
                      <a:rPr lang="cs-CZ" b="0" i="1" smtClean="0">
                        <a:latin typeface="Cambria Math"/>
                      </a:rPr>
                      <m:t>ší </m:t>
                    </m:r>
                    <m:r>
                      <a:rPr lang="cs-CZ" b="0" i="1" smtClean="0">
                        <a:latin typeface="Cambria Math"/>
                      </a:rPr>
                      <m:t>𝑟𝑜𝑧𝑘𝑜𝑙</m:t>
                    </m:r>
                    <m:r>
                      <a:rPr lang="cs-CZ" b="0" i="1" smtClean="0">
                        <a:latin typeface="Cambria Math"/>
                      </a:rPr>
                      <m:t>í</m:t>
                    </m:r>
                    <m:r>
                      <a:rPr lang="cs-CZ" b="0" i="1" smtClean="0">
                        <a:latin typeface="Cambria Math"/>
                      </a:rPr>
                      <m:t>𝑠𝑎𝑛𝑜𝑠𝑡</m:t>
                    </m:r>
                  </m:oMath>
                </a14:m>
                <a:r>
                  <a:rPr lang="cs-CZ" dirty="0" smtClean="0"/>
                  <a:t>)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407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Baška</a:t>
            </a:r>
            <a:endParaRPr lang="cs-CZ" b="1" dirty="0"/>
          </a:p>
          <a:p>
            <a:r>
              <a:rPr lang="cs-CZ" sz="1900" dirty="0"/>
              <a:t>http://www.jedovka.com/stare/baska2.jpg</a:t>
            </a:r>
          </a:p>
          <a:p>
            <a:r>
              <a:rPr lang="cs-CZ" sz="1900" dirty="0"/>
              <a:t>http://cs.wikipedia.org/wiki/Vodn%C3%AD_n%C3%A1dr%C5%BE_Ba%C5%A1ka</a:t>
            </a:r>
          </a:p>
          <a:p>
            <a:r>
              <a:rPr lang="cs-CZ" sz="1900" dirty="0"/>
              <a:t>http://www.pod.cz/portal/sap/cz/</a:t>
            </a:r>
          </a:p>
          <a:p>
            <a:r>
              <a:rPr lang="cs-CZ" sz="1900" dirty="0"/>
              <a:t>http://prehrady.cz/</a:t>
            </a:r>
          </a:p>
          <a:p>
            <a:pPr marL="0" indent="0">
              <a:buNone/>
            </a:pPr>
            <a:r>
              <a:rPr lang="cs-CZ" b="1" dirty="0"/>
              <a:t>Jince</a:t>
            </a:r>
          </a:p>
          <a:p>
            <a:r>
              <a:rPr lang="cs-CZ" sz="1900" dirty="0"/>
              <a:t>http://www.pvl.cz/portal/sap/cz/index.htm</a:t>
            </a:r>
          </a:p>
          <a:p>
            <a:r>
              <a:rPr lang="cs-CZ" sz="1900" dirty="0"/>
              <a:t>http://cs.wikipedia.org/wiki/Jince</a:t>
            </a:r>
          </a:p>
          <a:p>
            <a:pPr marL="0" indent="0">
              <a:buNone/>
            </a:pPr>
            <a:r>
              <a:rPr lang="cs-CZ" b="1" dirty="0"/>
              <a:t>Martiněves</a:t>
            </a:r>
          </a:p>
          <a:p>
            <a:r>
              <a:rPr lang="cs-CZ" sz="1900" dirty="0">
                <a:hlinkClick r:id="rId2"/>
              </a:rPr>
              <a:t>http://</a:t>
            </a:r>
            <a:r>
              <a:rPr lang="cs-CZ" sz="1900" dirty="0" smtClean="0">
                <a:hlinkClick r:id="rId2"/>
              </a:rPr>
              <a:t>www.wmap.cz/dpp_cr/servis.dll?GEN=LSTD&amp;MAP=dbf&amp;TS=vd_ktg&amp;QY=T%5BKRAJDS%5D%2A%DAsteck%FD&amp;MU=001&amp;LANG=CS-CZ&amp;DETAIL=19</a:t>
            </a:r>
            <a:endParaRPr lang="cs-CZ" sz="1900" dirty="0" smtClean="0"/>
          </a:p>
          <a:p>
            <a:r>
              <a:rPr lang="cs-CZ" sz="1900" dirty="0"/>
              <a:t>http://www.pla.cz/portal/sap/cz/PC/Mereni.aspx?id=1079&amp;oid=5</a:t>
            </a:r>
          </a:p>
        </p:txBody>
      </p:sp>
    </p:spTree>
    <p:extLst>
      <p:ext uri="{BB962C8B-B14F-4D97-AF65-F5344CB8AC3E}">
        <p14:creationId xmlns:p14="http://schemas.microsoft.com/office/powerpoint/2010/main" val="230255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Baška - poloha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8839"/>
            <a:ext cx="3898776" cy="4366085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Na okraji obce Baška</a:t>
            </a:r>
          </a:p>
          <a:p>
            <a:r>
              <a:rPr lang="cs-CZ" sz="2000" dirty="0" smtClean="0"/>
              <a:t>Necelých 5 km jihovýchodně od Frýdku- Místku</a:t>
            </a:r>
          </a:p>
          <a:p>
            <a:r>
              <a:rPr lang="cs-CZ" sz="2000" dirty="0" smtClean="0"/>
              <a:t>Na potoce </a:t>
            </a:r>
            <a:r>
              <a:rPr lang="cs-CZ" sz="2000" dirty="0" err="1" smtClean="0"/>
              <a:t>Baštici</a:t>
            </a:r>
            <a:endParaRPr lang="cs-CZ" sz="2000" dirty="0" smtClean="0"/>
          </a:p>
          <a:p>
            <a:r>
              <a:rPr lang="cs-CZ" sz="2000" dirty="0" smtClean="0"/>
              <a:t>Dokončena 1961</a:t>
            </a:r>
          </a:p>
          <a:p>
            <a:r>
              <a:rPr lang="cs-CZ" sz="2000" dirty="0" err="1" smtClean="0"/>
              <a:t>Západobeskydské</a:t>
            </a:r>
            <a:r>
              <a:rPr lang="cs-CZ" sz="2000" dirty="0" smtClean="0"/>
              <a:t> podhůří (Západní Karpaty)</a:t>
            </a:r>
          </a:p>
          <a:p>
            <a:r>
              <a:rPr lang="cs-CZ" sz="2000" dirty="0" smtClean="0"/>
              <a:t>Prvotní účel: Zvýšení průtoku Ostravice – 1969 přebrala nádrž Šance</a:t>
            </a:r>
          </a:p>
          <a:p>
            <a:r>
              <a:rPr lang="cs-CZ" sz="2000" dirty="0" smtClean="0"/>
              <a:t>Povodí Odry</a:t>
            </a:r>
            <a:endParaRPr lang="cs-CZ" sz="20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5" y="1628800"/>
            <a:ext cx="4608511" cy="4680520"/>
          </a:xfrm>
        </p:spPr>
      </p:pic>
    </p:spTree>
    <p:extLst>
      <p:ext uri="{BB962C8B-B14F-4D97-AF65-F5344CB8AC3E}">
        <p14:creationId xmlns:p14="http://schemas.microsoft.com/office/powerpoint/2010/main" val="159104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Baška – základní údaje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23528" y="1988839"/>
            <a:ext cx="3960440" cy="436608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000" dirty="0" smtClean="0"/>
              <a:t>Přehradní nádrž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Účel přehrady: Rekreace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Typ hráze: </a:t>
            </a:r>
            <a:r>
              <a:rPr lang="cs-CZ" sz="2000" dirty="0"/>
              <a:t>Zemní, z hrubých štěrků</a:t>
            </a:r>
            <a:endParaRPr lang="cs-CZ" sz="2000" dirty="0" smtClean="0"/>
          </a:p>
          <a:p>
            <a:pPr>
              <a:spcBef>
                <a:spcPts val="1800"/>
              </a:spcBef>
            </a:pPr>
            <a:r>
              <a:rPr lang="cs-CZ" sz="2000" dirty="0" smtClean="0"/>
              <a:t>Transformovaný 100letý průtok: 42,1 m</a:t>
            </a:r>
            <a:r>
              <a:rPr lang="cs-CZ" sz="2000" baseline="30000" dirty="0" smtClean="0"/>
              <a:t>3</a:t>
            </a:r>
            <a:r>
              <a:rPr lang="cs-CZ" sz="2000" dirty="0" smtClean="0"/>
              <a:t>/s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Celkový objem nádrže: 1 080 mil</a:t>
            </a:r>
            <a:r>
              <a:rPr lang="cs-CZ" sz="2000" dirty="0"/>
              <a:t>. </a:t>
            </a:r>
            <a:r>
              <a:rPr lang="cs-CZ" sz="2000" dirty="0"/>
              <a:t>m</a:t>
            </a:r>
            <a:r>
              <a:rPr lang="cs-CZ" sz="2000" baseline="30000" dirty="0" smtClean="0"/>
              <a:t>3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Plocha při maximální hladině: </a:t>
            </a:r>
            <a:r>
              <a:rPr lang="cs-CZ" sz="2000" dirty="0" smtClean="0"/>
              <a:t>33 </a:t>
            </a:r>
            <a:r>
              <a:rPr lang="cs-CZ" sz="2000" dirty="0"/>
              <a:t>ha</a:t>
            </a:r>
          </a:p>
          <a:p>
            <a:pPr marL="0" indent="0">
              <a:spcBef>
                <a:spcPts val="1800"/>
              </a:spcBef>
              <a:buNone/>
            </a:pPr>
            <a:endParaRPr lang="cs-CZ" sz="20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420888"/>
            <a:ext cx="4679433" cy="3146918"/>
          </a:xfrm>
        </p:spPr>
      </p:pic>
    </p:spTree>
    <p:extLst>
      <p:ext uri="{BB962C8B-B14F-4D97-AF65-F5344CB8AC3E}">
        <p14:creationId xmlns:p14="http://schemas.microsoft.com/office/powerpoint/2010/main" val="194619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Baštice</a:t>
            </a:r>
            <a:r>
              <a:rPr lang="cs-CZ" dirty="0" smtClean="0"/>
              <a:t>(Baška) – povodně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475287"/>
              </p:ext>
            </p:extLst>
          </p:nvPr>
        </p:nvGraphicFramePr>
        <p:xfrm>
          <a:off x="1835696" y="2564903"/>
          <a:ext cx="5783109" cy="2808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357"/>
                <a:gridCol w="1000851"/>
                <a:gridCol w="1253934"/>
                <a:gridCol w="2656967"/>
              </a:tblGrid>
              <a:tr h="106522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Pořadí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Datum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Průtok [m</a:t>
                      </a:r>
                      <a:r>
                        <a:rPr lang="cs-CZ" sz="1600" u="none" strike="noStrike" baseline="30000" dirty="0">
                          <a:effectLst/>
                        </a:rPr>
                        <a:t>3</a:t>
                      </a:r>
                      <a:r>
                        <a:rPr lang="cs-CZ" sz="1600" u="none" strike="noStrike" dirty="0">
                          <a:effectLst/>
                        </a:rPr>
                        <a:t>/s]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Porovnání s N-letými průtoky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810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17.5.2010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81,5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Q &gt;&gt; Q</a:t>
                      </a:r>
                      <a:r>
                        <a:rPr lang="cs-CZ" sz="1600" u="none" strike="noStrike" baseline="-25000" dirty="0">
                          <a:effectLst/>
                        </a:rPr>
                        <a:t>100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0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24.8.2005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33,5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Q &lt; Q</a:t>
                      </a:r>
                      <a:r>
                        <a:rPr lang="cs-CZ" sz="1600" u="none" strike="noStrike" baseline="-25000" dirty="0">
                          <a:effectLst/>
                        </a:rPr>
                        <a:t>50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10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7.9.2007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20,4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Q &gt; Q</a:t>
                      </a:r>
                      <a:r>
                        <a:rPr lang="cs-CZ" sz="1600" u="none" strike="noStrike" baseline="-25000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70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Jince - poloha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1988840"/>
            <a:ext cx="3898776" cy="345638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400"/>
              </a:spcBef>
            </a:pPr>
            <a:r>
              <a:rPr lang="cs-CZ" sz="2000" dirty="0" smtClean="0"/>
              <a:t>U městysu Jince</a:t>
            </a:r>
          </a:p>
          <a:p>
            <a:pPr>
              <a:spcBef>
                <a:spcPts val="2400"/>
              </a:spcBef>
            </a:pPr>
            <a:r>
              <a:rPr lang="cs-CZ" sz="2000" dirty="0" smtClean="0"/>
              <a:t>11 km severně od Příbrami</a:t>
            </a:r>
          </a:p>
          <a:p>
            <a:pPr>
              <a:spcBef>
                <a:spcPts val="2400"/>
              </a:spcBef>
            </a:pPr>
            <a:r>
              <a:rPr lang="cs-CZ" sz="2000" dirty="0" smtClean="0"/>
              <a:t>Na Ohrazenickém potoku, který je přítokem </a:t>
            </a:r>
            <a:r>
              <a:rPr lang="cs-CZ" sz="2000" dirty="0" err="1" smtClean="0"/>
              <a:t>Litavky</a:t>
            </a:r>
            <a:endParaRPr lang="cs-CZ" sz="2000" dirty="0" smtClean="0"/>
          </a:p>
          <a:p>
            <a:pPr>
              <a:spcBef>
                <a:spcPts val="2400"/>
              </a:spcBef>
            </a:pPr>
            <a:r>
              <a:rPr lang="cs-CZ" sz="2000" dirty="0" smtClean="0"/>
              <a:t>Dokončena 1986</a:t>
            </a:r>
          </a:p>
          <a:p>
            <a:pPr>
              <a:spcBef>
                <a:spcPts val="2400"/>
              </a:spcBef>
            </a:pPr>
            <a:r>
              <a:rPr lang="cs-CZ" sz="2000" dirty="0" smtClean="0"/>
              <a:t>Hřebeny (Brdská vrchovina)</a:t>
            </a:r>
          </a:p>
          <a:p>
            <a:pPr>
              <a:spcBef>
                <a:spcPts val="2400"/>
              </a:spcBef>
            </a:pPr>
            <a:r>
              <a:rPr lang="cs-CZ" sz="2000" dirty="0" smtClean="0"/>
              <a:t>Povodí Vltavy</a:t>
            </a:r>
          </a:p>
          <a:p>
            <a:endParaRPr lang="cs-CZ" sz="20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916832"/>
            <a:ext cx="4572000" cy="4484732"/>
          </a:xfrm>
        </p:spPr>
      </p:pic>
    </p:spTree>
    <p:extLst>
      <p:ext uri="{BB962C8B-B14F-4D97-AF65-F5344CB8AC3E}">
        <p14:creationId xmlns:p14="http://schemas.microsoft.com/office/powerpoint/2010/main" val="41096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Jince – základní údaje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cs-CZ" sz="2400" dirty="0" smtClean="0"/>
              <a:t>Účel </a:t>
            </a:r>
            <a:r>
              <a:rPr lang="cs-CZ" sz="2400" dirty="0"/>
              <a:t>přehrady: </a:t>
            </a:r>
            <a:r>
              <a:rPr lang="cs-CZ" sz="2400" dirty="0" smtClean="0"/>
              <a:t>Rekreace, zásobárna pitné vody</a:t>
            </a:r>
            <a:endParaRPr lang="cs-CZ" sz="2400" dirty="0"/>
          </a:p>
          <a:p>
            <a:pPr>
              <a:spcBef>
                <a:spcPts val="3000"/>
              </a:spcBef>
            </a:pPr>
            <a:r>
              <a:rPr lang="cs-CZ" sz="2400" dirty="0"/>
              <a:t>Typ hráze: </a:t>
            </a:r>
            <a:r>
              <a:rPr lang="cs-CZ" sz="2400" dirty="0" smtClean="0"/>
              <a:t>Sypaná, zemní</a:t>
            </a:r>
            <a:endParaRPr lang="cs-CZ" sz="2400" dirty="0"/>
          </a:p>
          <a:p>
            <a:pPr>
              <a:spcBef>
                <a:spcPts val="3000"/>
              </a:spcBef>
            </a:pPr>
            <a:r>
              <a:rPr lang="cs-CZ" sz="2400" dirty="0" smtClean="0"/>
              <a:t>Plocha při maximální hladině: 2,471 ha</a:t>
            </a:r>
          </a:p>
          <a:p>
            <a:pPr>
              <a:spcBef>
                <a:spcPts val="3000"/>
              </a:spcBef>
            </a:pPr>
            <a:r>
              <a:rPr lang="cs-CZ" sz="2400" dirty="0" smtClean="0"/>
              <a:t>Transformovaný </a:t>
            </a:r>
            <a:r>
              <a:rPr lang="cs-CZ" sz="2400" dirty="0"/>
              <a:t>100letý průtok: </a:t>
            </a:r>
            <a:r>
              <a:rPr lang="cs-CZ" sz="2400" dirty="0" smtClean="0"/>
              <a:t>114 m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/s (pro </a:t>
            </a:r>
            <a:r>
              <a:rPr lang="cs-CZ" sz="2400" dirty="0" err="1" smtClean="0"/>
              <a:t>Litavku</a:t>
            </a:r>
            <a:r>
              <a:rPr lang="cs-CZ" sz="2400" dirty="0" smtClean="0"/>
              <a:t>)</a:t>
            </a:r>
            <a:endParaRPr lang="cs-CZ" sz="2400" dirty="0"/>
          </a:p>
          <a:p>
            <a:pPr>
              <a:spcBef>
                <a:spcPts val="1800"/>
              </a:spcBef>
            </a:pPr>
            <a:endParaRPr lang="cs-CZ" sz="2400" baseline="30000" dirty="0" smtClean="0"/>
          </a:p>
          <a:p>
            <a:pPr>
              <a:spcBef>
                <a:spcPts val="1800"/>
              </a:spcBef>
            </a:pPr>
            <a:endParaRPr lang="cs-CZ" sz="2400" dirty="0"/>
          </a:p>
          <a:p>
            <a:endParaRPr lang="cs-CZ" sz="2400" dirty="0"/>
          </a:p>
        </p:txBody>
      </p:sp>
      <p:sp>
        <p:nvSpPr>
          <p:cNvPr id="8" name="AutoShape 1" descr="http://www.prehrady.cz/scripts/pocitadlo.cgi?STRANKA=PR29"/>
          <p:cNvSpPr>
            <a:spLocks noChangeAspect="1" noChangeArrowheads="1"/>
          </p:cNvSpPr>
          <p:nvPr/>
        </p:nvSpPr>
        <p:spPr bwMode="auto">
          <a:xfrm>
            <a:off x="2000250" y="38369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22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Litavka</a:t>
            </a:r>
            <a:r>
              <a:rPr lang="cs-CZ" dirty="0" smtClean="0"/>
              <a:t>(Jince) – povodně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194768"/>
              </p:ext>
            </p:extLst>
          </p:nvPr>
        </p:nvGraphicFramePr>
        <p:xfrm>
          <a:off x="1763689" y="2780927"/>
          <a:ext cx="5112567" cy="2808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356"/>
                <a:gridCol w="1072859"/>
                <a:gridCol w="1152128"/>
                <a:gridCol w="2016224"/>
              </a:tblGrid>
              <a:tr h="100296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Pořadí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Datum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Průtok [m</a:t>
                      </a:r>
                      <a:r>
                        <a:rPr lang="cs-CZ" sz="1600" u="none" strike="noStrike" baseline="30000" dirty="0">
                          <a:effectLst/>
                        </a:rPr>
                        <a:t>3</a:t>
                      </a:r>
                      <a:r>
                        <a:rPr lang="cs-CZ" sz="1600" u="none" strike="noStrike" dirty="0">
                          <a:effectLst/>
                        </a:rPr>
                        <a:t>/s]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Porovnání s N-letými průtoky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017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13.8.2002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Q &lt; Q</a:t>
                      </a:r>
                      <a:r>
                        <a:rPr lang="cs-CZ" sz="1600" u="none" strike="noStrike" baseline="-25000" dirty="0">
                          <a:effectLst/>
                        </a:rPr>
                        <a:t>50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17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22.8.1977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Q = Q</a:t>
                      </a:r>
                      <a:r>
                        <a:rPr lang="cs-CZ" sz="1600" u="none" strike="noStrike" baseline="-25000" dirty="0">
                          <a:effectLst/>
                        </a:rPr>
                        <a:t>10-20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17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16.1.1968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Q = Q</a:t>
                      </a:r>
                      <a:r>
                        <a:rPr lang="cs-CZ" sz="1600" u="none" strike="noStrike" baseline="-25000" dirty="0">
                          <a:effectLst/>
                        </a:rPr>
                        <a:t>5-10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25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Martiněves - poloha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2060848"/>
            <a:ext cx="4042792" cy="4434840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cs-CZ" sz="2000" dirty="0" smtClean="0"/>
              <a:t>U obce Martiněves</a:t>
            </a:r>
          </a:p>
          <a:p>
            <a:pPr>
              <a:spcBef>
                <a:spcPts val="2400"/>
              </a:spcBef>
            </a:pPr>
            <a:r>
              <a:rPr lang="cs-CZ" sz="2000" dirty="0" smtClean="0"/>
              <a:t>2 km severně od Jílového, okres Děčín</a:t>
            </a:r>
          </a:p>
          <a:p>
            <a:pPr>
              <a:spcBef>
                <a:spcPts val="2400"/>
              </a:spcBef>
            </a:pPr>
            <a:r>
              <a:rPr lang="cs-CZ" sz="2000" dirty="0" smtClean="0"/>
              <a:t>Na Jílovském potoku</a:t>
            </a:r>
          </a:p>
          <a:p>
            <a:pPr>
              <a:spcBef>
                <a:spcPts val="2400"/>
              </a:spcBef>
            </a:pPr>
            <a:r>
              <a:rPr lang="cs-CZ" sz="2000" dirty="0" smtClean="0"/>
              <a:t>České středohoří (Krušnohorská </a:t>
            </a:r>
            <a:r>
              <a:rPr lang="cs-CZ" sz="2000" dirty="0" err="1" smtClean="0"/>
              <a:t>subprovincie</a:t>
            </a:r>
            <a:r>
              <a:rPr lang="cs-CZ" sz="2000" dirty="0" smtClean="0"/>
              <a:t>)</a:t>
            </a:r>
          </a:p>
          <a:p>
            <a:pPr>
              <a:spcBef>
                <a:spcPts val="2400"/>
              </a:spcBef>
            </a:pPr>
            <a:r>
              <a:rPr lang="cs-CZ" sz="2000" dirty="0" smtClean="0"/>
              <a:t>Povodí Labe</a:t>
            </a:r>
            <a:endParaRPr lang="cs-CZ" sz="2000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916832"/>
            <a:ext cx="4605986" cy="4603991"/>
          </a:xfrm>
        </p:spPr>
      </p:pic>
    </p:spTree>
    <p:extLst>
      <p:ext uri="{BB962C8B-B14F-4D97-AF65-F5344CB8AC3E}">
        <p14:creationId xmlns:p14="http://schemas.microsoft.com/office/powerpoint/2010/main" val="54191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Martiněves – 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0"/>
              </a:spcBef>
            </a:pPr>
            <a:r>
              <a:rPr lang="cs-CZ" sz="2400" dirty="0" smtClean="0"/>
              <a:t>Přehrada</a:t>
            </a:r>
            <a:endParaRPr lang="cs-CZ" sz="2400" dirty="0"/>
          </a:p>
          <a:p>
            <a:pPr>
              <a:spcBef>
                <a:spcPts val="3000"/>
              </a:spcBef>
            </a:pPr>
            <a:r>
              <a:rPr lang="cs-CZ" sz="2400" dirty="0"/>
              <a:t>Typ hráze: </a:t>
            </a:r>
            <a:r>
              <a:rPr lang="cs-CZ" sz="2400" dirty="0" smtClean="0"/>
              <a:t>zděná</a:t>
            </a:r>
            <a:endParaRPr lang="cs-CZ" sz="2400" dirty="0"/>
          </a:p>
          <a:p>
            <a:pPr>
              <a:spcBef>
                <a:spcPts val="3000"/>
              </a:spcBef>
            </a:pPr>
            <a:r>
              <a:rPr lang="cs-CZ" sz="2400" dirty="0"/>
              <a:t>Plocha při maximální hladině: </a:t>
            </a:r>
            <a:r>
              <a:rPr lang="cs-CZ" sz="2400" dirty="0" smtClean="0"/>
              <a:t>0,723 ha</a:t>
            </a:r>
          </a:p>
          <a:p>
            <a:pPr>
              <a:spcBef>
                <a:spcPts val="3000"/>
              </a:spcBef>
            </a:pPr>
            <a:r>
              <a:rPr lang="cs-CZ" sz="2400" dirty="0" smtClean="0"/>
              <a:t>Transformovaný </a:t>
            </a:r>
            <a:r>
              <a:rPr lang="cs-CZ" sz="2400" dirty="0"/>
              <a:t>100letý průtok: </a:t>
            </a:r>
            <a:r>
              <a:rPr lang="cs-CZ" sz="2400" dirty="0" smtClean="0"/>
              <a:t>4290 m</a:t>
            </a:r>
            <a:r>
              <a:rPr lang="cs-CZ" sz="2400" baseline="30000" dirty="0" smtClean="0"/>
              <a:t>3</a:t>
            </a:r>
            <a:r>
              <a:rPr lang="cs-CZ" sz="2400" dirty="0" smtClean="0"/>
              <a:t>/s </a:t>
            </a:r>
            <a:r>
              <a:rPr lang="cs-CZ" sz="2400" dirty="0"/>
              <a:t>(pro </a:t>
            </a:r>
            <a:r>
              <a:rPr lang="cs-CZ" sz="2400" dirty="0" smtClean="0"/>
              <a:t>Ústí nad Labem)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4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</TotalTime>
  <Words>389</Words>
  <Application>Microsoft Office PowerPoint</Application>
  <PresentationFormat>Předvádění na obrazovce (4:3)</PresentationFormat>
  <Paragraphs>109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Přehrady Baška, Jince a Martiněves</vt:lpstr>
      <vt:lpstr>Baška - poloha</vt:lpstr>
      <vt:lpstr>Baška – základní údaje</vt:lpstr>
      <vt:lpstr>Baštice(Baška) – povodně</vt:lpstr>
      <vt:lpstr>Jince - poloha</vt:lpstr>
      <vt:lpstr>Jince – základní údaje</vt:lpstr>
      <vt:lpstr>Litavka(Jince) – povodně</vt:lpstr>
      <vt:lpstr>Martiněves - poloha</vt:lpstr>
      <vt:lpstr>Martiněves – základní údaje</vt:lpstr>
      <vt:lpstr>Ústí nad Labem(Martiněves) - povodně</vt:lpstr>
      <vt:lpstr>Závěr</vt:lpstr>
      <vt:lpstr>Zdroje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Přehrady Baška, Jince a Martiněves</dc:title>
  <dc:creator>Guest</dc:creator>
  <cp:lastModifiedBy>Guest</cp:lastModifiedBy>
  <cp:revision>19</cp:revision>
  <dcterms:created xsi:type="dcterms:W3CDTF">2012-11-26T10:18:56Z</dcterms:created>
  <dcterms:modified xsi:type="dcterms:W3CDTF">2012-11-26T13:19:54Z</dcterms:modified>
</cp:coreProperties>
</file>