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884501F-D0B7-4ED6-95A7-4937219254E7}" type="datetimeFigureOut">
              <a:rPr lang="cs-CZ" smtClean="0"/>
              <a:pPr/>
              <a:t>23.11.2012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6BEFB0-1116-4A15-A955-840F0B3AD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Přehrady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Dráteník, Dvořiště, Fláje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267744" y="4797152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Jana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HAVLÍČKOVÁ, 2. </a:t>
            </a:r>
            <a:r>
              <a:rPr lang="cs-CZ" sz="2000" dirty="0" smtClean="0"/>
              <a:t>ročník,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B-GK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KART, Brno 2012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Povodně 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4713387"/>
          </a:xfrm>
        </p:spPr>
        <p:txBody>
          <a:bodyPr>
            <a:normAutofit/>
          </a:bodyPr>
          <a:lstStyle/>
          <a:p>
            <a:r>
              <a:rPr lang="cs-CZ" sz="2400" smtClean="0"/>
              <a:t>Žádné významné </a:t>
            </a:r>
            <a:r>
              <a:rPr lang="cs-CZ" sz="2400" dirty="0" smtClean="0"/>
              <a:t>povodně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/>
              <a:t>Dráteník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04056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Středočeský kraj (okres Beroun)</a:t>
            </a:r>
          </a:p>
          <a:p>
            <a:r>
              <a:rPr lang="cs-CZ" sz="2400" dirty="0" smtClean="0"/>
              <a:t>Geomorfologie:</a:t>
            </a:r>
          </a:p>
          <a:p>
            <a:pPr lvl="1"/>
            <a:r>
              <a:rPr lang="cs-CZ" sz="2000" dirty="0" err="1" smtClean="0"/>
              <a:t>Poberounská</a:t>
            </a:r>
            <a:r>
              <a:rPr lang="cs-CZ" sz="2000" dirty="0" smtClean="0"/>
              <a:t> soustava – Brdská </a:t>
            </a:r>
            <a:r>
              <a:rPr lang="cs-CZ" sz="2000" dirty="0" err="1" smtClean="0"/>
              <a:t>podsoustava</a:t>
            </a:r>
            <a:r>
              <a:rPr lang="cs-CZ" sz="2000" dirty="0" smtClean="0"/>
              <a:t> – Brdská vrchovina</a:t>
            </a:r>
          </a:p>
          <a:p>
            <a:r>
              <a:rPr lang="cs-CZ" sz="2400" dirty="0" smtClean="0"/>
              <a:t>Řeka: Červený potok</a:t>
            </a:r>
          </a:p>
          <a:p>
            <a:r>
              <a:rPr lang="cs-CZ" sz="2400" dirty="0" smtClean="0"/>
              <a:t>Povodí: </a:t>
            </a:r>
            <a:r>
              <a:rPr lang="cs-CZ" sz="2400" dirty="0" err="1" smtClean="0"/>
              <a:t>Litavka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4" name="Obrázek 3" descr="Drátení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212976"/>
            <a:ext cx="3925411" cy="30791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přehrady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485740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Postavena v roce 1960</a:t>
            </a:r>
          </a:p>
          <a:p>
            <a:r>
              <a:rPr lang="cs-CZ" sz="2400" dirty="0" smtClean="0"/>
              <a:t>Účel: </a:t>
            </a:r>
          </a:p>
          <a:p>
            <a:pPr lvl="1"/>
            <a:r>
              <a:rPr lang="cs-CZ" sz="2000" dirty="0" smtClean="0"/>
              <a:t>Původně pro potřeby hamrů a železáren, dnes rekreační a rybolovná funkce</a:t>
            </a:r>
          </a:p>
          <a:p>
            <a:r>
              <a:rPr lang="cs-CZ" sz="2400" dirty="0" smtClean="0"/>
              <a:t>Typ hráze: sypaná, zemní</a:t>
            </a:r>
          </a:p>
          <a:p>
            <a:r>
              <a:rPr lang="cs-CZ" sz="2400" dirty="0" smtClean="0"/>
              <a:t>Objem:</a:t>
            </a:r>
          </a:p>
          <a:p>
            <a:pPr lvl="1"/>
            <a:r>
              <a:rPr lang="cs-CZ" sz="2000" dirty="0" smtClean="0"/>
              <a:t>Celkový: 6720 mil. km3</a:t>
            </a:r>
            <a:endParaRPr lang="cs-CZ" sz="2000" baseline="30000" dirty="0" smtClean="0"/>
          </a:p>
          <a:p>
            <a:pPr lvl="1"/>
            <a:r>
              <a:rPr lang="cs-CZ" sz="2000" dirty="0" smtClean="0"/>
              <a:t>Ochranný: neuvedeno</a:t>
            </a:r>
          </a:p>
          <a:p>
            <a:r>
              <a:rPr lang="cs-CZ" sz="2400" dirty="0" smtClean="0"/>
              <a:t>Průtok</a:t>
            </a:r>
          </a:p>
          <a:p>
            <a:pPr lvl="1"/>
            <a:r>
              <a:rPr lang="cs-CZ" sz="2000" dirty="0" smtClean="0"/>
              <a:t>Transformovaný 100letý: neuvedeno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Povodně na přehradě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511256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Počátkem července 1954</a:t>
            </a:r>
          </a:p>
          <a:p>
            <a:pPr lvl="1"/>
            <a:r>
              <a:rPr lang="cs-CZ" sz="2000" dirty="0" smtClean="0"/>
              <a:t>Příčina: přívalové letní srážky</a:t>
            </a:r>
          </a:p>
          <a:p>
            <a:pPr lvl="1"/>
            <a:r>
              <a:rPr lang="cs-CZ" sz="2000" dirty="0" smtClean="0"/>
              <a:t>Následky: Protržení sypané hráze, zaplavení přilehlé obce </a:t>
            </a:r>
            <a:r>
              <a:rPr lang="cs-CZ" sz="2000" dirty="0" err="1" smtClean="0"/>
              <a:t>Komárov</a:t>
            </a:r>
            <a:endParaRPr lang="cs-CZ" sz="2000" dirty="0" smtClean="0"/>
          </a:p>
          <a:p>
            <a:r>
              <a:rPr lang="cs-CZ" sz="2400" dirty="0" smtClean="0"/>
              <a:t>Červen 1995</a:t>
            </a:r>
          </a:p>
          <a:p>
            <a:pPr lvl="1"/>
            <a:r>
              <a:rPr lang="cs-CZ" sz="2000" dirty="0" smtClean="0"/>
              <a:t>Příčina: přívalové letní srážky</a:t>
            </a:r>
          </a:p>
          <a:p>
            <a:pPr lvl="1"/>
            <a:r>
              <a:rPr lang="cs-CZ" sz="2000" dirty="0" smtClean="0"/>
              <a:t>Následky: žádné větší, hráz odolala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Jihočeský kraj (okres Jindřichův Hradec)</a:t>
            </a:r>
          </a:p>
          <a:p>
            <a:r>
              <a:rPr lang="cs-CZ" sz="2400" dirty="0" err="1" smtClean="0"/>
              <a:t>Geomorgologie</a:t>
            </a:r>
            <a:r>
              <a:rPr lang="cs-CZ" sz="2400" dirty="0" smtClean="0"/>
              <a:t>:</a:t>
            </a:r>
          </a:p>
          <a:p>
            <a:pPr lvl="1"/>
            <a:r>
              <a:rPr lang="cs-CZ" sz="2000" dirty="0" smtClean="0"/>
              <a:t>Česko-moravská soustava – Jihočeské pánve – Třeboňská pánev</a:t>
            </a:r>
          </a:p>
          <a:p>
            <a:r>
              <a:rPr lang="cs-CZ" sz="2400" dirty="0" smtClean="0"/>
              <a:t>Řeka: neleží na řece</a:t>
            </a:r>
          </a:p>
          <a:p>
            <a:r>
              <a:rPr lang="cs-CZ" sz="2400" dirty="0" smtClean="0"/>
              <a:t>Povodí: Lužnice</a:t>
            </a:r>
          </a:p>
          <a:p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/>
              <a:t>Dvořiště - rybník</a:t>
            </a:r>
            <a:endParaRPr lang="cs-CZ" sz="4800" b="1" dirty="0"/>
          </a:p>
        </p:txBody>
      </p:sp>
      <p:pic>
        <p:nvPicPr>
          <p:cNvPr id="5" name="Obrázek 4" descr="Dvořiště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0354" y="3501008"/>
            <a:ext cx="4268604" cy="26642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přehrady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496855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Vybudován 1363 – 1367</a:t>
            </a:r>
          </a:p>
          <a:p>
            <a:r>
              <a:rPr lang="cs-CZ" sz="2400" dirty="0" smtClean="0"/>
              <a:t>Účel:</a:t>
            </a:r>
          </a:p>
          <a:p>
            <a:pPr lvl="1"/>
            <a:r>
              <a:rPr lang="cs-CZ" sz="2000" dirty="0" smtClean="0"/>
              <a:t>Původní: Protipovodňová funkce</a:t>
            </a:r>
          </a:p>
          <a:p>
            <a:pPr lvl="1"/>
            <a:r>
              <a:rPr lang="cs-CZ" sz="2000" dirty="0" smtClean="0"/>
              <a:t>Současný: Rybochovná funkce</a:t>
            </a:r>
          </a:p>
          <a:p>
            <a:r>
              <a:rPr lang="cs-CZ" sz="2400" dirty="0" smtClean="0"/>
              <a:t>Typ hráze: přírodní</a:t>
            </a:r>
          </a:p>
          <a:p>
            <a:r>
              <a:rPr lang="cs-CZ" sz="2400" dirty="0" smtClean="0"/>
              <a:t>Objem:</a:t>
            </a:r>
          </a:p>
          <a:p>
            <a:pPr lvl="1"/>
            <a:r>
              <a:rPr lang="cs-CZ" sz="2000" dirty="0" smtClean="0"/>
              <a:t>Celkový: 6,65 mil. m³</a:t>
            </a:r>
          </a:p>
          <a:p>
            <a:pPr lvl="1"/>
            <a:r>
              <a:rPr lang="cs-CZ" sz="2000" dirty="0" smtClean="0"/>
              <a:t>Ochranný: Neuvedeno</a:t>
            </a:r>
          </a:p>
          <a:p>
            <a:r>
              <a:rPr lang="cs-CZ" sz="2400" dirty="0" smtClean="0"/>
              <a:t>Průtok: </a:t>
            </a:r>
          </a:p>
          <a:p>
            <a:pPr lvl="1"/>
            <a:r>
              <a:rPr lang="cs-CZ" sz="2000" dirty="0" smtClean="0"/>
              <a:t>Transformovaný 100letý: neuvedeno</a:t>
            </a:r>
            <a:endParaRPr lang="cs-CZ" sz="2000" baseline="30000" dirty="0" smtClean="0"/>
          </a:p>
          <a:p>
            <a:pPr lvl="1"/>
            <a:endParaRPr lang="cs-CZ" sz="20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492941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Žádné významné povodně</a:t>
            </a:r>
            <a:endParaRPr lang="cs-CZ" sz="24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Povodně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/>
              <a:t>Fláje</a:t>
            </a:r>
            <a:endParaRPr lang="cs-CZ" sz="4800" b="1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Ústecký kraj (okres Most)</a:t>
            </a:r>
          </a:p>
          <a:p>
            <a:r>
              <a:rPr lang="cs-CZ" sz="2400" dirty="0" smtClean="0"/>
              <a:t>Geomorfologie:</a:t>
            </a:r>
          </a:p>
          <a:p>
            <a:pPr lvl="1"/>
            <a:r>
              <a:rPr lang="cs-CZ" sz="2000" dirty="0" smtClean="0"/>
              <a:t>Krušnohorská soustava – Krušnohorská hornatina – Krušné hory</a:t>
            </a:r>
          </a:p>
          <a:p>
            <a:r>
              <a:rPr lang="cs-CZ" sz="2400" dirty="0" smtClean="0"/>
              <a:t>Řeka: </a:t>
            </a:r>
            <a:r>
              <a:rPr lang="cs-CZ" sz="2400" dirty="0" err="1" smtClean="0"/>
              <a:t>Flájský</a:t>
            </a:r>
            <a:r>
              <a:rPr lang="cs-CZ" sz="2400" dirty="0" smtClean="0"/>
              <a:t> potok</a:t>
            </a:r>
          </a:p>
          <a:p>
            <a:r>
              <a:rPr lang="cs-CZ" sz="2400" dirty="0" smtClean="0"/>
              <a:t>Povodí: Ohře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6" name="Obrázek 5" descr="Fláj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3573016"/>
            <a:ext cx="4210677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přehrady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Postavena v roce 1960</a:t>
            </a:r>
          </a:p>
          <a:p>
            <a:r>
              <a:rPr lang="cs-CZ" sz="2400" dirty="0" smtClean="0"/>
              <a:t>Účel: </a:t>
            </a:r>
          </a:p>
          <a:p>
            <a:pPr lvl="1"/>
            <a:r>
              <a:rPr lang="cs-CZ" sz="2000" dirty="0" smtClean="0"/>
              <a:t>Zásobení severočeské hnědouhelné oblasti pitnou vodou, </a:t>
            </a:r>
            <a:r>
              <a:rPr lang="cs-CZ" sz="2000" dirty="0" err="1" smtClean="0"/>
              <a:t>nalepšení</a:t>
            </a:r>
            <a:r>
              <a:rPr lang="cs-CZ" sz="2000" dirty="0" smtClean="0"/>
              <a:t> minimálního průtoku, snížení povodňových průtoků, ochrana před povodněmi, energetika</a:t>
            </a:r>
          </a:p>
          <a:p>
            <a:r>
              <a:rPr lang="cs-CZ" sz="2400" dirty="0" smtClean="0"/>
              <a:t>Typ hráze: pilířová, betonová</a:t>
            </a:r>
          </a:p>
          <a:p>
            <a:r>
              <a:rPr lang="cs-CZ" sz="2400" dirty="0" smtClean="0"/>
              <a:t>Objem:</a:t>
            </a:r>
          </a:p>
          <a:p>
            <a:pPr lvl="1"/>
            <a:r>
              <a:rPr lang="cs-CZ" sz="2000" dirty="0" smtClean="0"/>
              <a:t>Celkový: 23,1 mil. km</a:t>
            </a:r>
            <a:r>
              <a:rPr lang="cs-CZ" sz="2000" baseline="30000" dirty="0" smtClean="0"/>
              <a:t>3</a:t>
            </a:r>
          </a:p>
          <a:p>
            <a:pPr lvl="1"/>
            <a:r>
              <a:rPr lang="cs-CZ" sz="2000" dirty="0" smtClean="0"/>
              <a:t>Ochranný: 1,829 mil. km</a:t>
            </a:r>
            <a:r>
              <a:rPr lang="cs-CZ" sz="2000" baseline="30000" dirty="0" smtClean="0"/>
              <a:t>3</a:t>
            </a:r>
          </a:p>
          <a:p>
            <a:r>
              <a:rPr lang="cs-CZ" sz="2400" dirty="0" smtClean="0"/>
              <a:t>Průtok</a:t>
            </a:r>
          </a:p>
          <a:p>
            <a:pPr lvl="1"/>
            <a:r>
              <a:rPr lang="cs-CZ" sz="2000" dirty="0" smtClean="0"/>
              <a:t>Transformovaný 100letý: 38,6 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/s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166</TotalTime>
  <Words>273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Technický</vt:lpstr>
      <vt:lpstr>Přehrady</vt:lpstr>
      <vt:lpstr>Dráteník</vt:lpstr>
      <vt:lpstr>Charakteristika přehrady</vt:lpstr>
      <vt:lpstr>Povodně na přehradě</vt:lpstr>
      <vt:lpstr>Dvořiště - rybník</vt:lpstr>
      <vt:lpstr>Charakteristika přehrady</vt:lpstr>
      <vt:lpstr>Povodně </vt:lpstr>
      <vt:lpstr>Fláje</vt:lpstr>
      <vt:lpstr>Charakteristika přehrady</vt:lpstr>
      <vt:lpstr>Povodně 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Přehrady</dc:title>
  <dc:creator>PC</dc:creator>
  <cp:lastModifiedBy>PC</cp:lastModifiedBy>
  <cp:revision>14</cp:revision>
  <dcterms:created xsi:type="dcterms:W3CDTF">2012-10-31T17:17:44Z</dcterms:created>
  <dcterms:modified xsi:type="dcterms:W3CDTF">2012-11-23T09:31:12Z</dcterms:modified>
</cp:coreProperties>
</file>