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002060"/>
            </a:gs>
            <a:gs pos="70000">
              <a:srgbClr val="002060"/>
            </a:gs>
            <a:gs pos="88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84501F-D0B7-4ED6-95A7-4937219254E7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6BEFB0-1116-4A15-A955-840F0B3AD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.cz/vd/images/kamenicka/kamenicka_rez_800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sz="4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4500594"/>
          </a:xfrm>
        </p:spPr>
        <p:txBody>
          <a:bodyPr>
            <a:noAutofit/>
          </a:bodyPr>
          <a:lstStyle/>
          <a:p>
            <a:pPr algn="ctr"/>
            <a:r>
              <a:rPr lang="sk-SK" sz="6600" u="sng" dirty="0" smtClean="0"/>
              <a:t>Priehrady v ČR</a:t>
            </a:r>
          </a:p>
          <a:p>
            <a:pPr algn="ctr"/>
            <a:endParaRPr lang="sk-SK" sz="900" u="sng" dirty="0" smtClean="0"/>
          </a:p>
          <a:p>
            <a:pPr algn="ctr"/>
            <a:endParaRPr lang="sk-SK" sz="900" u="sng" dirty="0" smtClean="0"/>
          </a:p>
          <a:p>
            <a:pPr algn="ctr"/>
            <a:endParaRPr lang="sk-SK" sz="900" u="sng" dirty="0" smtClean="0"/>
          </a:p>
          <a:p>
            <a:pPr algn="ctr"/>
            <a:endParaRPr lang="sk-SK" sz="900" u="sng" dirty="0" smtClean="0"/>
          </a:p>
          <a:p>
            <a:pPr algn="l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3600" dirty="0" smtClean="0"/>
              <a:t> </a:t>
            </a:r>
            <a:r>
              <a:rPr lang="sk-SK" sz="3600" dirty="0" err="1" smtClean="0"/>
              <a:t>Kadaň</a:t>
            </a:r>
            <a:endParaRPr lang="sk-SK" sz="3600" dirty="0" smtClean="0"/>
          </a:p>
          <a:p>
            <a:pPr algn="l">
              <a:buClr>
                <a:schemeClr val="tx2"/>
              </a:buClr>
            </a:pPr>
            <a:endParaRPr lang="sk-SK" sz="1400" i="1" dirty="0" smtClean="0"/>
          </a:p>
          <a:p>
            <a:pPr algn="l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3600" dirty="0" smtClean="0"/>
              <a:t> </a:t>
            </a:r>
            <a:r>
              <a:rPr lang="sk-SK" sz="3600" dirty="0" err="1" smtClean="0"/>
              <a:t>Kamenička</a:t>
            </a:r>
            <a:endParaRPr lang="sk-SK" sz="3600" dirty="0" smtClean="0"/>
          </a:p>
          <a:p>
            <a:pPr algn="l">
              <a:buClr>
                <a:schemeClr val="tx2"/>
              </a:buClr>
            </a:pPr>
            <a:endParaRPr lang="sk-SK" sz="1400" dirty="0" smtClean="0"/>
          </a:p>
          <a:p>
            <a:pPr algn="l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3600" dirty="0" smtClean="0"/>
              <a:t> </a:t>
            </a:r>
            <a:r>
              <a:rPr lang="sk-SK" sz="3600" dirty="0" err="1" smtClean="0"/>
              <a:t>Kamýk</a:t>
            </a:r>
            <a:endParaRPr lang="sk-SK" sz="3600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743200" y="6357958"/>
            <a:ext cx="6400800" cy="5000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Nina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Nedeliaková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Brno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err="1" smtClean="0">
                <a:latin typeface="+mn-lt"/>
              </a:rPr>
              <a:t>Povodne</a:t>
            </a:r>
            <a:r>
              <a:rPr lang="cs-CZ" sz="4800" u="sng" dirty="0" smtClean="0">
                <a:latin typeface="+mn-lt"/>
              </a:rPr>
              <a:t> </a:t>
            </a:r>
            <a:endParaRPr lang="cs-CZ" sz="4800" dirty="0">
              <a:latin typeface="+mn-lt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71338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13.08.2002</a:t>
            </a:r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V </a:t>
            </a:r>
            <a:r>
              <a:rPr lang="sk-SK" sz="1800" dirty="0" err="1" smtClean="0"/>
              <a:t>Jihočeskom</a:t>
            </a:r>
            <a:r>
              <a:rPr lang="sk-SK" sz="1800" dirty="0" smtClean="0"/>
              <a:t> kraji sa vyskytli zrážky prevyšujúce 1,6 násobok storočnej hodnoty</a:t>
            </a:r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14.8.2002 v </a:t>
            </a:r>
            <a:r>
              <a:rPr lang="cs-CZ" sz="1800" dirty="0" err="1" smtClean="0"/>
              <a:t>ranných</a:t>
            </a:r>
            <a:r>
              <a:rPr lang="cs-CZ" sz="1800" dirty="0" smtClean="0"/>
              <a:t> hodinách bola </a:t>
            </a:r>
            <a:r>
              <a:rPr lang="cs-CZ" sz="1800" dirty="0" err="1" smtClean="0"/>
              <a:t>nájdená</a:t>
            </a:r>
            <a:r>
              <a:rPr lang="cs-CZ" sz="1800" dirty="0" smtClean="0"/>
              <a:t> trhlina na </a:t>
            </a:r>
            <a:r>
              <a:rPr lang="cs-CZ" sz="1800" dirty="0" err="1" smtClean="0"/>
              <a:t>pravom</a:t>
            </a:r>
            <a:r>
              <a:rPr lang="cs-CZ" sz="1800" dirty="0" smtClean="0"/>
              <a:t> </a:t>
            </a:r>
            <a:r>
              <a:rPr lang="cs-CZ" sz="1800" dirty="0" err="1" smtClean="0"/>
              <a:t>brehu</a:t>
            </a:r>
            <a:r>
              <a:rPr lang="cs-CZ" sz="1800" dirty="0" smtClean="0"/>
              <a:t> pod vodným </a:t>
            </a:r>
            <a:r>
              <a:rPr lang="cs-CZ" sz="1800" dirty="0" err="1" smtClean="0"/>
              <a:t>dielom</a:t>
            </a:r>
            <a:r>
              <a:rPr lang="cs-CZ" sz="1800" dirty="0" smtClean="0"/>
              <a:t> Kamýk</a:t>
            </a:r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err="1" smtClean="0"/>
              <a:t>Prevádzka</a:t>
            </a:r>
            <a:r>
              <a:rPr lang="cs-CZ" sz="1800" dirty="0" smtClean="0"/>
              <a:t> vodného </a:t>
            </a:r>
            <a:r>
              <a:rPr lang="cs-CZ" sz="1800" dirty="0" err="1" smtClean="0"/>
              <a:t>diela</a:t>
            </a:r>
            <a:r>
              <a:rPr lang="cs-CZ" sz="1800" dirty="0" smtClean="0"/>
              <a:t> spolu s  </a:t>
            </a:r>
            <a:r>
              <a:rPr lang="cs-CZ" sz="1800" dirty="0" err="1" smtClean="0"/>
              <a:t>elektrárňou</a:t>
            </a:r>
            <a:r>
              <a:rPr lang="cs-CZ" sz="1800" dirty="0" smtClean="0"/>
              <a:t> bola </a:t>
            </a:r>
            <a:r>
              <a:rPr lang="cs-CZ" sz="1800" dirty="0" err="1" smtClean="0"/>
              <a:t>postupne</a:t>
            </a:r>
            <a:r>
              <a:rPr lang="cs-CZ" sz="1800" dirty="0" smtClean="0"/>
              <a:t> obnovená v </a:t>
            </a:r>
            <a:r>
              <a:rPr lang="cs-CZ" sz="1800" dirty="0" err="1" smtClean="0"/>
              <a:t>novembri</a:t>
            </a:r>
            <a:r>
              <a:rPr lang="cs-CZ" sz="1800" dirty="0" smtClean="0"/>
              <a:t> (listopade) 2002</a:t>
            </a:r>
          </a:p>
          <a:p>
            <a:pPr>
              <a:buClr>
                <a:schemeClr val="tx2"/>
              </a:buClr>
              <a:buNone/>
            </a:pPr>
            <a:endParaRPr lang="sk-SK" sz="2400" dirty="0" smtClean="0"/>
          </a:p>
        </p:txBody>
      </p:sp>
      <p:pic>
        <p:nvPicPr>
          <p:cNvPr id="3074" name="Picture 2" descr="http://www.obeckamyk.cz/img/pr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3357586" cy="251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obeckamyk.cz/jupgrade/img/most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r>
              <a:rPr lang="sk-SK" sz="3600" u="sng" dirty="0" smtClean="0"/>
              <a:t>Ďakujem za pozornosť</a:t>
            </a:r>
            <a:endParaRPr lang="cs-CZ" sz="36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Kadaň</a:t>
            </a:r>
            <a:endParaRPr lang="cs-CZ" sz="4800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928670"/>
            <a:ext cx="7467600" cy="504056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smtClean="0"/>
              <a:t>Ústecký kraj (okres Chomutov, </a:t>
            </a:r>
            <a:r>
              <a:rPr lang="cs-CZ" sz="2000" dirty="0" err="1" smtClean="0"/>
              <a:t>mesto</a:t>
            </a:r>
            <a:r>
              <a:rPr lang="cs-CZ" sz="2000" dirty="0" smtClean="0"/>
              <a:t> Kadaň)</a:t>
            </a:r>
          </a:p>
          <a:p>
            <a:pPr>
              <a:buClr>
                <a:schemeClr val="tx2"/>
              </a:buClr>
              <a:buNone/>
            </a:pPr>
            <a:endParaRPr lang="cs-CZ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smtClean="0"/>
              <a:t>Krušnohorská </a:t>
            </a:r>
            <a:r>
              <a:rPr lang="cs-CZ" sz="2000" dirty="0" err="1" smtClean="0"/>
              <a:t>subprovincia</a:t>
            </a:r>
            <a:endParaRPr lang="cs-CZ" sz="2000" dirty="0" smtClean="0"/>
          </a:p>
          <a:p>
            <a:pPr>
              <a:buClr>
                <a:schemeClr val="tx2"/>
              </a:buClr>
              <a:buNone/>
            </a:pPr>
            <a:endParaRPr lang="cs-CZ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err="1" smtClean="0"/>
              <a:t>Rieka</a:t>
            </a:r>
            <a:r>
              <a:rPr lang="cs-CZ" sz="2000" dirty="0" smtClean="0"/>
              <a:t> Ohře (126. </a:t>
            </a:r>
            <a:r>
              <a:rPr lang="cs-CZ" sz="2000" dirty="0" err="1" smtClean="0"/>
              <a:t>kilometer</a:t>
            </a:r>
            <a:r>
              <a:rPr lang="cs-CZ" sz="2000" dirty="0" smtClean="0"/>
              <a:t>)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000" dirty="0" smtClean="0"/>
              <a:t>uvedená v ICOLD</a:t>
            </a:r>
            <a:endParaRPr lang="cs-CZ" sz="20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529653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Charakteristika </a:t>
            </a:r>
            <a:r>
              <a:rPr lang="cs-CZ" sz="4800" u="sng" dirty="0" err="1" smtClean="0">
                <a:latin typeface="+mn-lt"/>
              </a:rPr>
              <a:t>priehrady</a:t>
            </a:r>
            <a:endParaRPr lang="cs-CZ" sz="4800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7467600" cy="4857403"/>
          </a:xfrm>
        </p:spPr>
        <p:txBody>
          <a:bodyPr>
            <a:normAutofit lnSpcReduction="10000"/>
          </a:bodyPr>
          <a:lstStyle/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Výstavba  1966 - 1971</a:t>
            </a:r>
          </a:p>
          <a:p>
            <a:pPr marL="419100" indent="-327025">
              <a:buClr>
                <a:schemeClr val="tx2"/>
              </a:buClr>
              <a:buNone/>
            </a:pPr>
            <a:endParaRPr lang="cs-CZ" sz="800" dirty="0" smtClean="0"/>
          </a:p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Účel: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zásoba </a:t>
            </a:r>
            <a:r>
              <a:rPr lang="cs-CZ" sz="1800" dirty="0" err="1" smtClean="0"/>
              <a:t>pitnej</a:t>
            </a:r>
            <a:r>
              <a:rPr lang="cs-CZ" sz="1800" dirty="0" smtClean="0"/>
              <a:t> vody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energetické </a:t>
            </a:r>
            <a:r>
              <a:rPr lang="cs-CZ" sz="1800" dirty="0" err="1" smtClean="0"/>
              <a:t>využitie</a:t>
            </a:r>
            <a:endParaRPr lang="cs-CZ" sz="1800" dirty="0" smtClean="0"/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err="1" smtClean="0"/>
              <a:t>rekreácia</a:t>
            </a:r>
            <a:endParaRPr lang="cs-CZ" sz="1800" dirty="0" smtClean="0"/>
          </a:p>
          <a:p>
            <a:pPr marL="625475" indent="-174625">
              <a:buClr>
                <a:schemeClr val="tx2"/>
              </a:buClr>
              <a:buNone/>
            </a:pPr>
            <a:endParaRPr lang="cs-CZ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Typ </a:t>
            </a:r>
            <a:r>
              <a:rPr lang="cs-CZ" sz="1800" dirty="0" err="1" smtClean="0"/>
              <a:t>hrádze</a:t>
            </a:r>
            <a:r>
              <a:rPr lang="cs-CZ" sz="1800" dirty="0" smtClean="0"/>
              <a:t>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tížná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betónová</a:t>
            </a:r>
          </a:p>
          <a:p>
            <a:pPr marL="450850" indent="-358775">
              <a:buClr>
                <a:schemeClr val="tx2"/>
              </a:buClr>
              <a:buNone/>
            </a:pPr>
            <a:endParaRPr lang="cs-CZ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Objem: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Celkový:  2,707 mil. m</a:t>
            </a:r>
            <a:r>
              <a:rPr lang="cs-CZ" sz="1800" baseline="30000" dirty="0" smtClean="0"/>
              <a:t>3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Ochranný:  0,086 mil. m</a:t>
            </a:r>
            <a:r>
              <a:rPr lang="cs-CZ" sz="1800" baseline="30000" dirty="0" smtClean="0"/>
              <a:t>3</a:t>
            </a:r>
            <a:endParaRPr lang="cs-CZ" sz="1800" dirty="0" smtClean="0"/>
          </a:p>
          <a:p>
            <a:pPr marL="625475" lvl="1" indent="-174625">
              <a:buNone/>
            </a:pPr>
            <a:endParaRPr lang="cs-CZ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Transformovaný 100 </a:t>
            </a:r>
            <a:r>
              <a:rPr lang="cs-CZ" sz="1800" dirty="0" err="1" smtClean="0"/>
              <a:t>ročný</a:t>
            </a:r>
            <a:r>
              <a:rPr lang="cs-CZ" sz="1800" dirty="0" smtClean="0"/>
              <a:t> </a:t>
            </a:r>
            <a:r>
              <a:rPr lang="cs-CZ" sz="1800" dirty="0" err="1" smtClean="0"/>
              <a:t>prietok</a:t>
            </a:r>
            <a:r>
              <a:rPr lang="cs-CZ" sz="1800" dirty="0" smtClean="0"/>
              <a:t>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neuvedený</a:t>
            </a:r>
          </a:p>
        </p:txBody>
      </p:sp>
      <p:pic>
        <p:nvPicPr>
          <p:cNvPr id="10242" name="Picture 2" descr="http://www.poh.cz/vd/images/kadan/ka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005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Pilíř se základovou výpust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9506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err="1" smtClean="0">
                <a:latin typeface="+mn-lt"/>
              </a:rPr>
              <a:t>Povodne</a:t>
            </a:r>
            <a:endParaRPr lang="cs-CZ" sz="4800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7467600" cy="511256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000" dirty="0" smtClean="0"/>
              <a:t>žiadne významné povodne</a:t>
            </a:r>
            <a:endParaRPr lang="cs-CZ" sz="2000" dirty="0"/>
          </a:p>
        </p:txBody>
      </p:sp>
      <p:pic>
        <p:nvPicPr>
          <p:cNvPr id="9218" name="Picture 2" descr="http://mw2.google.com/mw-panoramio/photos/medium/56628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071834" cy="455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mail.vyletnik.cz/images/vylet/uzivatele/vlasta79/2010-02-28-kadan-prehrada-09-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76976"/>
            <a:ext cx="4429156" cy="294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smtClean="0"/>
              <a:t>Ústecký kraj (okres Chomutov, obec </a:t>
            </a:r>
            <a:r>
              <a:rPr lang="cs-CZ" sz="2000" dirty="0" err="1" smtClean="0"/>
              <a:t>Blatno</a:t>
            </a:r>
            <a:r>
              <a:rPr lang="cs-CZ" sz="2000" dirty="0" smtClean="0"/>
              <a:t>)</a:t>
            </a:r>
          </a:p>
          <a:p>
            <a:pPr>
              <a:buClr>
                <a:schemeClr val="tx2"/>
              </a:buClr>
              <a:buNone/>
            </a:pPr>
            <a:endParaRPr lang="cs-CZ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smtClean="0"/>
              <a:t>Krušnohorská </a:t>
            </a:r>
            <a:r>
              <a:rPr lang="cs-CZ" sz="2000" dirty="0" err="1" smtClean="0"/>
              <a:t>subprovincia</a:t>
            </a:r>
            <a:endParaRPr lang="cs-CZ" sz="2000" dirty="0" smtClean="0"/>
          </a:p>
          <a:p>
            <a:pPr>
              <a:buClr>
                <a:schemeClr val="tx2"/>
              </a:buClr>
              <a:buNone/>
            </a:pPr>
            <a:endParaRPr lang="cs-CZ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dirty="0" err="1" smtClean="0"/>
              <a:t>Rieka</a:t>
            </a:r>
            <a:r>
              <a:rPr lang="cs-CZ" sz="2000" dirty="0" smtClean="0"/>
              <a:t> Kamenička (2. </a:t>
            </a:r>
            <a:r>
              <a:rPr lang="cs-CZ" sz="2000" dirty="0" err="1" smtClean="0"/>
              <a:t>kilometer</a:t>
            </a:r>
            <a:r>
              <a:rPr lang="cs-CZ" sz="2000" dirty="0" smtClean="0"/>
              <a:t>)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000" dirty="0" smtClean="0"/>
              <a:t>Povodie </a:t>
            </a:r>
            <a:r>
              <a:rPr lang="sk-SK" sz="2000" dirty="0" err="1" smtClean="0"/>
              <a:t>Ohře</a:t>
            </a:r>
            <a:endParaRPr lang="sk-SK" sz="2000" dirty="0" smtClean="0"/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000" dirty="0" smtClean="0"/>
              <a:t>uvedená v ICOLD</a:t>
            </a:r>
            <a:endParaRPr lang="cs-CZ" sz="20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sk-SK" sz="2000" dirty="0" smtClean="0"/>
          </a:p>
          <a:p>
            <a:pPr>
              <a:buClr>
                <a:schemeClr val="tx2"/>
              </a:buClr>
              <a:buNone/>
            </a:pPr>
            <a:endParaRPr lang="cs-CZ" sz="20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Kamenička</a:t>
            </a:r>
            <a:endParaRPr lang="cs-CZ" sz="4800" u="sng" dirty="0">
              <a:latin typeface="+mn-lt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5143536" cy="315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Charakteristika </a:t>
            </a:r>
            <a:r>
              <a:rPr lang="cs-CZ" sz="4800" u="sng" dirty="0" err="1" smtClean="0">
                <a:latin typeface="+mn-lt"/>
              </a:rPr>
              <a:t>priehrady</a:t>
            </a:r>
            <a:endParaRPr lang="cs-CZ" sz="4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428736"/>
            <a:ext cx="7467600" cy="4968552"/>
          </a:xfrm>
        </p:spPr>
        <p:txBody>
          <a:bodyPr>
            <a:normAutofit lnSpcReduction="10000"/>
          </a:bodyPr>
          <a:lstStyle/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Výstavba  1899 – 1904</a:t>
            </a:r>
          </a:p>
          <a:p>
            <a:pPr marL="419100" indent="-327025">
              <a:buClr>
                <a:schemeClr val="tx2"/>
              </a:buClr>
              <a:buNone/>
            </a:pPr>
            <a:endParaRPr lang="sk-SK" sz="800" dirty="0" smtClean="0"/>
          </a:p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Účel: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zásobenie severočeskej hnedouhoľnej </a:t>
            </a:r>
          </a:p>
          <a:p>
            <a:pPr marL="625475" indent="3175">
              <a:buClr>
                <a:schemeClr val="tx2"/>
              </a:buClr>
              <a:buNone/>
            </a:pPr>
            <a:r>
              <a:rPr lang="sk-SK" sz="1800" dirty="0" smtClean="0"/>
              <a:t>oblasti pitnou vodou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zníženie povodňových prietokov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ochrana pred povodňami</a:t>
            </a:r>
            <a:endParaRPr lang="sk-SK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Typ hrádze: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err="1" smtClean="0"/>
              <a:t>tížná</a:t>
            </a:r>
            <a:endParaRPr lang="sk-SK" sz="1800" dirty="0" smtClean="0"/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murovaná</a:t>
            </a:r>
          </a:p>
          <a:p>
            <a:pPr marL="450850" indent="-358775">
              <a:buClr>
                <a:schemeClr val="tx2"/>
              </a:buClr>
              <a:buNone/>
            </a:pPr>
            <a:endParaRPr lang="sk-SK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Objem: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Celkový:  </a:t>
            </a:r>
            <a:r>
              <a:rPr lang="cs-CZ" sz="1800" dirty="0" smtClean="0"/>
              <a:t>0,714 mil. m</a:t>
            </a:r>
            <a:r>
              <a:rPr lang="cs-CZ" sz="1800" baseline="30000" dirty="0" smtClean="0"/>
              <a:t>3</a:t>
            </a:r>
            <a:endParaRPr lang="sk-SK" sz="1800" baseline="30000" dirty="0" smtClean="0"/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800" dirty="0" smtClean="0"/>
              <a:t>Ochranný:  </a:t>
            </a:r>
            <a:r>
              <a:rPr lang="cs-CZ" sz="1800" dirty="0" smtClean="0"/>
              <a:t>0,053 mil. m</a:t>
            </a:r>
            <a:r>
              <a:rPr lang="cs-CZ" sz="1800" baseline="30000" dirty="0" smtClean="0"/>
              <a:t>3</a:t>
            </a:r>
            <a:endParaRPr lang="sk-SK" sz="1800" dirty="0" smtClean="0"/>
          </a:p>
          <a:p>
            <a:pPr marL="625475" lvl="1" indent="-174625">
              <a:buNone/>
            </a:pPr>
            <a:endParaRPr lang="sk-SK" sz="8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Transformovaný 100 ročný prietok: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cs-CZ" sz="1800" dirty="0" smtClean="0"/>
              <a:t>26,70 m</a:t>
            </a:r>
            <a:r>
              <a:rPr lang="cs-CZ" sz="1800" baseline="30000" dirty="0" smtClean="0"/>
              <a:t>3</a:t>
            </a:r>
            <a:r>
              <a:rPr lang="cs-CZ" sz="1800" dirty="0" smtClean="0"/>
              <a:t>/s</a:t>
            </a:r>
            <a:endParaRPr lang="sk-SK" sz="1800" dirty="0" smtClean="0"/>
          </a:p>
          <a:p>
            <a:pPr lvl="1">
              <a:buNone/>
            </a:pPr>
            <a:endParaRPr lang="cs-CZ" sz="20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7170" name="Picture 2" descr="http://www.poh.cz/vd/images/kamenicka/kameni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643338" cy="260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řez hrází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71942"/>
            <a:ext cx="358507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5500702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07.08.2010  doobeda</a:t>
            </a:r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800" dirty="0" smtClean="0"/>
              <a:t>v </a:t>
            </a:r>
            <a:r>
              <a:rPr lang="sk-SK" sz="1800" dirty="0" smtClean="0"/>
              <a:t>dôsledku</a:t>
            </a:r>
            <a:r>
              <a:rPr lang="cs-CZ" sz="1800" dirty="0" smtClean="0"/>
              <a:t> </a:t>
            </a:r>
            <a:r>
              <a:rPr lang="sk-SK" sz="1800" dirty="0" err="1" smtClean="0"/>
              <a:t>dlhšietrvajúcich</a:t>
            </a:r>
            <a:r>
              <a:rPr lang="cs-CZ" sz="1800" dirty="0" smtClean="0"/>
              <a:t>, silných, </a:t>
            </a:r>
            <a:r>
              <a:rPr lang="cs-CZ" sz="1800" dirty="0" err="1" smtClean="0"/>
              <a:t>výdatných</a:t>
            </a:r>
            <a:r>
              <a:rPr lang="cs-CZ" sz="1800" dirty="0" smtClean="0"/>
              <a:t> </a:t>
            </a:r>
            <a:r>
              <a:rPr lang="cs-CZ" sz="1800" dirty="0" err="1" smtClean="0"/>
              <a:t>zrážok</a:t>
            </a:r>
            <a:r>
              <a:rPr lang="cs-CZ" sz="1800" dirty="0" smtClean="0"/>
              <a:t> došlo k výraznému </a:t>
            </a:r>
            <a:r>
              <a:rPr lang="cs-CZ" sz="1800" dirty="0" err="1" smtClean="0"/>
              <a:t>zvýšeniu</a:t>
            </a:r>
            <a:r>
              <a:rPr lang="cs-CZ" sz="1800" dirty="0" smtClean="0"/>
              <a:t> </a:t>
            </a:r>
            <a:r>
              <a:rPr lang="cs-CZ" sz="1800" dirty="0" err="1" smtClean="0"/>
              <a:t>hladín</a:t>
            </a:r>
            <a:r>
              <a:rPr lang="cs-CZ" sz="1800" dirty="0" smtClean="0"/>
              <a:t> vody v povodí vodných </a:t>
            </a:r>
            <a:r>
              <a:rPr lang="cs-CZ" sz="1800" dirty="0" err="1" smtClean="0"/>
              <a:t>tokov</a:t>
            </a:r>
            <a:r>
              <a:rPr lang="cs-CZ" sz="1800" dirty="0" smtClean="0"/>
              <a:t> na SZ </a:t>
            </a:r>
            <a:r>
              <a:rPr lang="cs-CZ" sz="1800" dirty="0" err="1" smtClean="0"/>
              <a:t>Českej</a:t>
            </a:r>
            <a:r>
              <a:rPr lang="cs-CZ" sz="1800" dirty="0" smtClean="0"/>
              <a:t> republiky</a:t>
            </a:r>
          </a:p>
          <a:p>
            <a:pPr>
              <a:buClr>
                <a:schemeClr val="tx2"/>
              </a:buClr>
              <a:buNone/>
            </a:pPr>
            <a:endParaRPr lang="cs-CZ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800" dirty="0" smtClean="0"/>
              <a:t>celkovo 5 obetí, žiadna v Ústeckom kraji</a:t>
            </a:r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endParaRPr lang="sk-SK" sz="1800" dirty="0" smtClean="0"/>
          </a:p>
          <a:p>
            <a:pPr>
              <a:buClr>
                <a:schemeClr val="tx2"/>
              </a:buClr>
              <a:buNone/>
            </a:pPr>
            <a:r>
              <a:rPr lang="sk-SK" sz="1200" dirty="0" smtClean="0"/>
              <a:t>                     Obec Česká Kamenice, 07.08.2010</a:t>
            </a:r>
            <a:endParaRPr lang="cs-CZ" sz="1200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u="sng" dirty="0" err="1" smtClean="0">
                <a:latin typeface="+mn-lt"/>
              </a:rPr>
              <a:t>Povodne</a:t>
            </a:r>
            <a:r>
              <a:rPr lang="cs-CZ" sz="4800" u="sng" dirty="0" smtClean="0">
                <a:latin typeface="+mn-lt"/>
              </a:rPr>
              <a:t> </a:t>
            </a:r>
            <a:endParaRPr lang="cs-CZ" sz="4800" u="sng" dirty="0">
              <a:latin typeface="+mn-lt"/>
            </a:endParaRPr>
          </a:p>
        </p:txBody>
      </p:sp>
      <p:sp>
        <p:nvSpPr>
          <p:cNvPr id="6146" name="AutoShape 2" descr="data:image/jpeg;base64,/9j/4AAQSkZJRgABAQAAAQABAAD/2wCEAAkGBhQSERUUExQWFRUWGBcVGBgYGBgYGBkYGBcWGRwZGhoaGyYeFxkjGRgVIC8gIycpLCwsFR4xNTAqNSYrLCkBCQoKDgwOFw8PGCkcHBwpKSkpKSkpKSkpKSkpKSkpLCkpKSkpKSkpKSkpKSksLCksKSwsKSkpLCkpLCwpKSkpKf/AABEIAMIBAwMBIgACEQEDEQH/xAAcAAABBQEBAQAAAAAAAAAAAAAAAwQFBgcCAQj/xABIEAABAwIDBQUDCgMFBgcAAAABAAIRAyEEEjEFQVFhcQYigZGhEzKxBxQjQlKSwdHS8GJy4RUkgqLxFjNEU1TCF0NzdIOy0//EABgBAQEBAQEAAAAAAAAAAAAAAAABAgME/8QAIREBAQEAAgICAwEBAAAAAAAAAAERAhIDIRMxQVFhInH/2gAMAwEAAhEDEQA/AMNQhCAQhCAQhCAQhCAQhCAQhCAQhCAQhCAQhCAQhCAQhCAQhCAQhCAQhCAQhCAQhCAQhCD2EQt0+Tak0jEktB/vDxcDgFo+GwrC33G/dH5KyHL/AD6fIkIha78rDv72GCGtFJriLCSXP8zAU72G2A0NacoMsa64G8D81y5eTG+PDZrBYXsL63w2zWD6jfuhLvwQynKxk7paI+Cny/xej5AIQAvovanycuq1XVCKd4sCRAAhWzYOyvZUhTfTb3QAD3TMADruGvFX5InR8kwvF9kPwzIMU2nllbf0Wb9o+wdXEYg1QwtEARlG6eHVJ5JTo+f4RC+quyOyPYUW0n0zIB7xZbUnUjmp44Nn2G/dH5KXyr0fG8IhfX1fZrD9Rv3R+Sp/ars8PZOcxrc2gloIEp8s/R0/r5yyryFuvY7t0MM80sQwOYDBGUEtPFpIuOIJ9ddR2ZtHDYgZsOabzqWwAfukSDz0XSXWeXHLj45hEL7YZSpkTkbbXuiR4Qona+0Gsy+ybRMzOZvhu0Mzqqxbn2+PYRlX2pgfZVGBwazn3RYxoqj23xjTVbQpNbnYx1UiMswBlGaQGiMxLiQBl5ob618s5UQth2ptR4c0VsjnBxGZsOn/ABCx4CLQeEKBr1nvLvZMaSJ1DYAcRBvaeSzax3/jPIRCvOOxR9oAW2baA0wSTAuYE+nVNMVQygwGMzCTLm7ybak26Kdj5P4qKIU583vL9AN1p3TMWHNOn7OblYGugPgkOgQ6TYC5IiDNk7ndWsq8hXR+yw0hz6rYjL35eQdB3TbwRWxdARe0iQG30tYQAdekqd/4fIpcIhaRsXti+lgqmDommBU9oM1Sn3x7QQRmmNAYO4nhdQW28K0jDsMhzaFOQIMyXndvIIutdl7xVMqIV52TiHOyUTJoMc5+UhuXNkc25s7VxMTEnQXUNtfBuZUDQ0DTLkB0mxI+0eSssqd1fyoVtYxkfSim5/1i7EOaZ4FoaQI08EKdovZofyZv+jr/APuH/ALUKL4aFlHybu+jqc67/g1ajSdYK8a7eX7ZL8qVEnFvqCbUmsiLGRUNzmEb7QZhXnsh3WMBt9Cz0DZ/1Uf25yOzU4zFxY4tje1rg0gzzFoOmouCxwm3XUoDbHKGiZAaABvGpsvL5L/rCc5xjSG1W256cfJOAFl+E7T1hDjSedHFzTJ0DcwGUiCBbXfqrXsvtKawB07xaWuIzWBIIygQDbX0WJVnPVlldAqLp7QAcKZdnqu7xA0APoAAFJQta1rsLsJILoKrK6cFyQvUBDXDmyovblCafiPxUwVH7XHcHX8CpY1x91mFbssatSs9vdlzmTrmsJ6CI59FEVdgYmgZYTa8tMGVqOxKAyVDa9V+vgE8q7PB3LqzftWux+3sdVouLnNe9r/ZhtQFri3I12bPo5omIIngUttDYNZhq1XPFKnqwTnJdBJBIjU6eAU9snY4a97wQ0hzgLTq1gO+Pqt9eKT7WMNLCVn5nvMXMDuyIkCJABLbDrxXfjcjhymoPs72nGFNV9Y90tblaJzOcCQIB0tMmY0Vb+UDtZTxVWGGqxnsxnAvmIJIlswGidfGFVn7ZzuJ7wbxvvm0TG4nnBUzs7YLcoxGJJp0B3QYc72oyuIAbYgGPe0EhXbuuf4xW8dVAP0ZdAlveme6N8iAbgRO7okaO0302F4cSXfUHAGJJ6TCdV8UxrHNb3wTOdwcHXGjRmIymbzewUJiGlxa1mvXiQPK+qZqfh3T2i50ve3MYOUTBabEls6SBqEnWxlDKYpkmLF2uY6+Vgm/9mVL92w1O7WNf3ql9j7CdXrMpuOUEmTlLiAGlxdG+ACTdZvGE464xe1nOYwZnO0mbDpz8VIYc0i/O9s+6GARJN9YEECCFN1eyOFpUA6pVLmOqQytSaTIa0F7MocQIzDvEa8k727sj2rcQ32YpHC06bhOXMM8xSZAAghzXEkkgjms2O3LwdeO1U8d7MuJLiJkXIHdB1ECD4Wv1IavaAWvADwejoA4huhsmtV4hvdEMtc3dJm/AcguW4mXFx8hI9dyzjz9Xf8AaEfVbDdTGs8b/uFKbWd9NlL4y0qA5WoUgRHWVCgEAxIDokWvw5qQ7RYo/O8RFwKr28oYco/+oVs9elyHAoNLmGmWxqSDoeJAPDopQ4iN9Nz2CxBuAdQBPBVttVzm3H8pyga9NUphy6kSfrEW3EHxC5Yx1T4xFQ3E+Ij/ALUKsmpn7zn3OvwQr0Tq035Oan0T/wD1n/8AatQoPBCyv5Pj/dnQf/MefRq0XDk+z5wu3F7/AC/akdr8Z/ei2CRlZBGtyd86WUW2qQbRIveZIjWRMRfkmPbjadSjjSW/ZYDO8XkfvioqltNz7RFxEcfj4aLjy8fvXksWj/eCRkadQC7WD9XXfuSuHr1GPYCC3kBFwNeYIBv6aKunEHQmZ1aW35idWn0UlQxYgNBLXTEuI0iMt5ndrFpXG8M9k9LNsrbj212uaAM4JdFiRqW8yMk+JV5xXaFrABq8tLo4QCTbXhHGeSxSntVzKgOZzXAOAd9QwTyMW3wU7G16tQOLjfW+Yuki0kgDcOOqTfw68efpqezO1TXCm55mWEFwsCcwvlJtIE671Yji2g5SRP5zHoHH/CViOw9qua8EA2cDYEnMQJaB7pIgWga79FIba7VVWMfBex7SwioWy45jBBDtDIfeJEwDcrfGX8tzm0fG9p2Me0S3IXNBcSTG91hp3dOoUrRxgc8tG4TzkGHA8IkeZ4FYb87rPcwl4zuHecWgfWFyBAFmj4Kf2b2hxQxdOk57Q1wpy1rWuaWudMF2s3uAd63JdxezW0w2x7reqrPa3tjXw3sfZhnfe9rpaTAbGne4lPcXtdzjTDgL8JH1QePNTlxyOvD7MNoFwwYNM5XGu65AIjPextoFLbTrVGHDNafeIDpn+G9jrPFRmMqxhaViZqVTAEn33KX2k76fDtyuNwZAkC7dfJbgo/a7tJXw+OeKb3Ma3ve84NnygjrHBWn55W2hsvPRa0ms1zHtLnNIhxa7KdHXaLGLEqndrcW1mMqVKjA9sw0EPIBtfun3rkcNN6n9hdtHZW0GU207ANactINbpF2mDM8NVvj6eW7tZ7tfstWoUG13tBpl5a0gzMF17CMpuJJE7lr9TYRxGz6FAlrctOi5t4h7aW+8xmNxwJSGO2XWqYF+GNAlpYWtAcx0mS5pkQbOgqbpve1kNcRAAGZr4BBsDaSCDFvsroMn7ebEcxtJop02EEtcZHtHwHuc4uByRJESA4khQeD2HTbSc9xcahflgBsBuX3t8kyR+C2TbRoVCxtVzHU+8KrSzM549nlBgNzDvSZtHFZDtyp7IBraXswMwBzTmZmOUkTIgW5qctz0lMwGMJy7/Wd2iuPY3s699N1dlJ7yRVptdNMBmdhYcoc4EmHnW1lnNTaZN7c7Ldvkqe7+y6DgGg1KlQn+X2jha+sNC5yfteHq6ga3Yms6jSp/Nzloue5oNRneL8t33JJ7oXnanslWrYWq559nUNV9cszy12anSpgGDAjJaZ9VpTscSDkbcVDTObkbkQoLtrWy0apkWZEb+K3jty8l5TK+Y8RhnNBcAcskTfjoLJvmsePw/Iq19pKbGsc0OAlgAE8HhxPUkNUTsrYTX0m1C6PekdC7fKmRw6k+zmyDXqM3AVGSddHNt0gppjXOfXfA9+o4wbXLid6snYAXLiRZ2kfYbmmZUTtTZxNckAEd03k+8TujSxVz0vUjRqZZzSfq2PAxv4QksTjO4AQ6QZBtoNx3707oAeyaDoXjN/LmE+kphUokid0QLWWekjPSQwNQc0K54bZRLGk1XSRNi6PVvBCz3iekr2Hr5aBvcvd8GrUMLibALKdgNy0QBvcT6q9bP2oREwY1urxr1c7qifKE9vzqqCYMNix4TrOlvVVrC1ctzeD1GkRCe9s6xrY17gDEN3cE2wjHEEAA9YHiMxEwl/jzWUrTrkxffx32HiL+qlvmtSpTN5LSbxdpE6jfp6FRDdnnc1xcDpaD5aeHAqbZiXAQ82iCM7QTx3yuPLt+IdUFlcHgZgSLCBeSegBCfUzUDne845WCZvoQPTdySz8DSYczKgG8FxMx0aDvtbgnWGx7Mxipdwj3SQSOsK2XPpqQlhsO5tQQ57TvcHOgXjf+aU27jXNcWF5fIpSYtIcXCd+8+aK21GCbvPKzYvzzc0lhsQx8uywdLmZHO0b0zlPdWQ22liiBRM3IcfJ2llJbFx7hiWugAgNcBeLAmPeJ9Ui95AaAymSJgubmIANwJmPJJvqC5JhxBvDWnT+ELtm3VT/aHbr67qTXtaMrnnuzPejWSeCkf9qnGo36L3Z+vrYC0t5KjYTEQ+SS8QbOv4i9ipTZdQCqItOp4iNOU2lZs9Y3OWNL2X2pdToMApTAJnMfrOLtA3mN+5L1+1VfcxjdNQTH+b8FWNkY0num7cokWEGBeetlJtxQIk6mRxndvS8a13V/DbRdWqPD6jpFR1UQ5oGem5wbAyxodLmLyn1LC4ek9terD8ouHXsAO63MSBBnQX+NOwu0nUsRVa0fWdYxYm6mtiPz1S94dUygODdYJOmoHFON5S5XPNaJhtuU4aWvewG8BzHDpAIA4RuS9HbFY+6S8DgGmeZid+6ySwe3KsXpiNzXu0I3GXHKN904qkVmCaDOhayJ4yRpwK69odS9LtG+5qUnQOItwtGbqmu0nbOrtmvQYTeMzL6E2MKOZhIjNhzf6zcpYN3utd3vCCmm0dmBge/MS4NkD3WECxGVznTInVNTqcN7A7OrFmRhp52hwyveNd3vWI0Vt2NhmYOgyhByskNMzqS65sRrqRHNZxRxVRlVtRsggyCdNbgj4q7bL20K9YQfeNx0YZH3iPiszyS3EU/afypfNS+k6g/OXVKhc4Oa2kXOJaC0U3lxgg3tfgQqvtnbdbH5K57rywNLQS2cpdfdrw3LWO0myaVRh+ja4tcGiWgxYktFtPdMaAzzWZbcwQEhncibCw5iFuyVZys+kHh3u1d728m5vzKdfPREOYx02u0SvKNS2V4m5vB39LhKuwDTEPAJ00/Ln6rz8vFfuVbd9k9mUaAzllLIMrnHKTABYWkxo33h6JtS2RQcSRUe0uH1o0bI3DqnjMC6lRrfyhuo3vYY14N38VGubAAvo0f5nEn1Cxe0jXHjK5b2XHusrNdfeIN90CSn9PZdUUw1raYgd0jMCfMQL7lHVXlxdfVxAGog8j1S1TGOl2UnXKBJA1AnWNBwWbt+6zz4I+t2fxmY2J55mfrQpLDCq9ocXGTP1ncShTWPg5PNhwaTSf34KXo21JIn08FA7FqRRmWibX/BOpJbOZxgz/VevGtMMdjXsqPYC2JkWbIB3TE7vVJOxLh9cg8QSPUaqP7S4h4c1wPvTrrY/wBVA1azt7ib3Eq9Vq0ChmAIzEEkE3dw3Lt2AMRERe8D0BJHko3ZmIJaBO4i/LlwTt2KcKbTaGkiOF9LbtfJcuXKy4RKhkG5bBGuWoesZAbdQEzxFBhFjlLSBc+9bdYfDcudnPL8odoCAehJnqEOqjO5oMg93hNwQf3xWPY6bhu5q8kgaaXOkRPG8rylhsskGIM3dFpt1P8ARc1sWQ+W2PdaQ2wgb/AWTba1Ud68aOv1B87LrPfpaee2LjEuKUqu4xwvyCb0HsczMHh1yIMg/BLnCuAs0lsCC0GxtyVDakb+WgT3D14fOmv7j8052b2bq1BmjKDfvSCeJiJHjxU7huxeX32udawPdHkDJ81Qy2ftAAMInQZov6crpfBbXgnuk21gzwmOKseD2dkAaA2nvAADZHKDJ36qWwOzXA38yZ8d60mKBsrYXtqr3ulrc0zFzYHyV02VsmhTByB5cAATkzOMDeAydDdW7DeypN+lqsA13cYk2sNL8k5ZVwr2lwfTc2YkExPAwdUxVcOAY8d5j3QRAIHIDMGgGOqV/sme7Bb0JtG4zungVY4oj3QbaEATrFi4Xumjq0m2cgn3tZ5WEC/wTqvYxwFAtBGdzuZaWnwEaJHbOAL6RE5nQYLt/LfGik35tBnadY7kO563HkmeLxOdwAEGYdcQ0xv3DXmmembVJw7pa6YtBnhuPin/AGZxfs8Sw/a7gG6XmGiesTbRdbcYxjoY0gAXc1oyzM7zffx3J92F2X7bEGs7SjYWiXkHzgE+J6LzdP8AUZTfaraDaApMcwVBcmbd7jprdx8VQNtYlrgMrWjXcHT53CtfafGy4uc3M2/d/hzZQddREg8+ZVE244NiCC03BGvjwK9So/297j0TunTY4aAqKNcJzhq0GJ/BIh8/APtlqEAEHLqDGnSJOiQrEgQ9p6gc+N5tvIKksNUO8p4wB1iPVXrKT0qzsA1xBbeCDE8xxN9Nc3+EpjVpOZIN9CYBJGuoIBHVwCt2I2IDpbomNfBObZwzAcdR04HouXLw38G76Q2HquDGw0xAiJPrvXqfOa2bjzEnzNyhcfh5OnyVTtm4+G5et5N/CPxUxh8QS0iSN3VQVGnlN8vmJ8lJ0atgPHqdF25XGDPtNZjLkw4i/Mf0VbySrJtekX0o3hwPofzURS2XU3Bal2LjrZVEk90gOEuiNQNRKmMsRAsb6fgm2x9iYj2ndaRYg3boRzKljsisGiaVSAeExv0GgupZDHTXjKHReZnkTcdd6bGnMkXHwuNeSW9s7LGUyBMAXJANjwOmvFNcBRqCqSWvlwsMpJvFoXHjsXCjWxO6N/HzTXEYYvdlidLC+vGNFbMD2PdUJc+WTALQAbiCZjTp+StOE7Pspt9yIvDfePNxiT52XWfsxU+zXZRrhmqGAR3aYnNw7wEEK74XAENAygAW4QLAySTB5lefPKdPuhu6IIknffTelP7ZJ91hNr2A9ZWjEnQwbWgDMdI7pdOgJN2C3iuvo2uIDiToL3E3uAHEdbKKZtO1xB4EEx4gr1u0iSBpPO88oTVxN02HSC4cxNutvgu2Mf8AVDP8346Jps5ry173e0A+q0Elx8CE/wBk5my5wcCT7roBgD8SrELOp5hB3dIPpol2bNsQyGAxJhoJMjSxmROsJxRLHkOaMpvoRqBcaQUoYEa2uDAF+ULeIaDZb570loM3J46W18V47DezyhjBBJJ1B3741vv5rvFVSRLi+BeGjhx4hHzeQHZnQY4z6XBUMc1aDSQC6mLQQXXiwjeTuGqiqlQNBAN3F4ky64Lt08LJ9UwWY3zEXF7C3SVBbRIY2p3rtMkGJh1jY2OqzyuIgMVjs1iZJsbc9efVaXsDBfNsG3N72XO7+YjTwsPBUHsrgPnOLZ9hp9q4chFvFxAWk7aqQwN+0R5C5/BcvHN9ozbtjWLatNk2NKfEPcL8lSttPtuzD4K19sMTOMDfs0WgD+YvdbnBb5qhYt7y0mXTPh6LvVNaeK73DknrMVIhMXAm5F4ulaJGkSsicweJIaLlS2HxAI95V6m4NAF/NPMMd4mPBalZWClWI3n0T2m5rhdRdCrbilg/otyodnZbf4UJEYvoha1GaDZVRw/3RHgGjydBgHeE/obGqmJhpGpkkeYH7hTdFzDy08OgF0NrM3EFwP2d3KZleXHfDXDbEAPedPjE/iU9Zg2bgPCfzTjDVZkzl8B+wlDimcbdI+KuGOmUGtF8reeWD0vqnmCqNIsMx4hhMeTYCbnagAhrARzLWz6FOG7adHuHzkKof0Bqc0WFiCI67gvHVRI+lJ4gBsfeKaP2oIl7W9JBPiMq4o46m4gZQOENn04pomW4hrQSTu3uHpuXNDHe0cBTmebbeZISdPD54BAA1ktP4wZSzsQ2iA1jHVDq53usa2LkuOhi+9LcId+ybbNDus+kyITZ1FhNnNHDuv8AwIGq62btplUkBjiBYO0kcT4clJ/NGEmAWmxO4/0VgaUdn1LANkfakj0cbeKe0MGGm7T17oHxXVKk0WDiR1BPxS1GgSd8D05wArkHQrH6k26fnBXb8O4+83XWCJ8ot1lJYivqSHuERZsfFe06paA4BsTHuuaQOuYRfkqhxhabWCzotIgEAX/JehzGNLgZMxx4cj+PVeZ6v2aeuoJMediuTgCDJcQZG+zRvjdJHRXFIDBh18gygzFoHhHe8QlqAygNYO7vyGw6iLeCc0mlgAEEQbgg/j03rnObZQdxO6+v+IckyIbVXkyWGaZFhBDgeEjW/IqobWxEVHNIdlOjgMwJgSC7d4q07VxwpscW2JEbh+d1n+D2j7fGCgyi856jWCpTqNygENLnPZlMZcx6wscpEaP8nmyvZ0DVIvVNuORpMeZLj5J/tmtNQfwt9T/oFMUKAYxrWiGtAaByAgKA9pnqk7i/0B/IK8JgyvtBiA7adc2sRSH/AMbWs+IKrFZxZUcDpJkSl2Yx1TEPqGTne9/iXkpDb9MtqkxAdBH74rXL6TCLHxJHkEAtzWty5ppTdfWF28Gd3G0fgsKkmvBN0+wrRuUI6tDoUvs6rJViJSmSN6d0XzvTJyTbiQDr8VqM4nAxvLyCFHfOx1/fVC1piLyuBIyxyjT/ADJ1QmDDJ5mI9V1QrDcZ5BqcU6EuBBcD1j0XCR2d0qFUtIENB3C09SBonFHCPaIJzG8QXQPEiyKby0kOJgXsPThKkMosIknd+9FpDH2BABuQbbhB42uUuzANNocTxdAg+Z+CelhLha3PLCXba8tTAzo7D4hnlPxt6J/RwEcAP4RBPUi68+dD7TfRIt2jGoPgQVcgcOwwmx9BPnFkhjcA1zYJPWdOlpSjK5dcNMDebLj2LSRnJcJu1s8dJG9SjzZUNsAXRq654ecQp4ZYkg8rGAPLupjRdkFgGi8W0HBMcXtv2ckl2WY9xxJPIBseMpFTZqjc71if6JalWcR74vzP4KAw23A5wOV7vAWHHX+qdu25TaWg1BLoGUd5190Dduk81dROaXnMIOlwPCbnzTTA9qqVd7qTCc9NrSWua5pGadc5ATDE4uoGZhTp5bywWMiIMgRH+HyTnCYlr4dBDoghwDgOTZMhp4SktWwtjqz2xlzEnQEtg9YkFI7PY++dxc4yYJsBPXwS9SgXCGP5WbED/ESfglKOHIABuBwkePdIutZqOcViTSJLaJLD7zmuaLg6Rre2tlHVNr1nEgENH8I7wneS74R4lTlR0gy534/h5qGxRDTaASTpJv8AsJiahtsY1xOWoHOAmSQLi+4RIjdbcrB2C2WzM6q1gaGd0WjvHWDvtHmq7j6wdc3gkTcabgDrci60jYWANGgxhHeiXR9o3P5eC8828/8AiHOPrZKbncB66KqbQreyw1Z/2KLzwMlpaPGXBTu3q3daz7Rnwbf8lS/lBxZp7OqRrUfTpDpmzm/RkeK9E+hluyHd+XGI3mNOdhPovdv4kkNbr9bOPG3LTenuyC20i/79EowsIfnyBmmS0iJHCQf6K4lVIOunFK66YQKjgDYEwTwnlyS5rgnvR1/qsYpCoLypfYjCXAD0UY2ZsbKd2Fhu9e1pCvGM1L18JlDi46ATY71BGvG6ymMcQGkSbqvu4LVWH7cQOX78EKAqOcDANvFCmqtlMADKD4ga+J1S1OADBJd0mfwXWHwgOuaOB/JSPzMNGgJ6Lm0RpuqNgta+QN7YF+oC7oZ5vmn+LTzk38ErTzaBsb5IAHgNUsyiRe7uoj8x6qjw4eoTMuXOIwZi1zvGsRx4JZ9Em2bKOuluKUo04s0Zz/CLdSdFQhTwpMX8Jyj0TgNDbmPC+tt5SpGU97duZJ8JKSxGDc/T6O8kAlzj0O5Ueh+YxkENgyToOfBc4jGhvdAc924N/M7lzs/YhDnFwLy4Ab4sZ93f4qSxOBsJIkTb/Tcpgh6WPxTyBkZSbvL5c/wFhPonrtluce/VfUAuAe6PEC0p0yqBYxYWEfindJ4tZ3h/orgYUtnsAgNb+PwTVwp06gMZdRI4x5KZfHAj98lEbU2Y2qctwTInTcliJ5mAzkNa8G1jq13IEdE1dgXNPd7sE270eMXnnCh9h4x9MCmS+xyzlIbvNx9W28i6sdHGOqNzZbCBn7u7UEWc13I+SilAwCxAzD+JOKFeWyRbl4bt6aOrl3viTuJ/chINxuWwggm86eczGonot6h9iq4iYIgWuRO6NVXMRtG5gAkTaY8PFOK2KJkud3Z8OoVR2vtRoqE0+89uUWMmTIaNN8cVz8nKybGU92aovxGKbI7rfpJ1i8NE6awb8CtWAVT+T3B/3ZtUiDV+kjeAR3ZnQxmP+NWxxWOE9bfyqv7XqZq0fYEeLv2Fn3yq42KGHp/ac+qfANa23i/yV19pmL38S4+G70b6rNPlTxE4xlKYbTo02mwNzL3W3zmb5L0CC2M8yPdLZ3zvBJmDmAsdOCabRqFlZ9gM0Ovz5nVdbMfBHETunyTntHRDmNc2ARJN4JBgEC3FSpVee6XTonArxuBTd9MxO7ivaT1zU+w1YZtPVT+zKjRrYzv/ADVdDQIIGlyZspzDVSd3xHqtxmn20zvBmVGVaBIkSOiekFxKMViIp5dVcIhjhHcPQISopzo4ea8WfSrg2oW2aN0/uTC7bi3PPeGXnmBMeA/FZC/tvjCINY/dYPg1cN7ZYsaVneTf0rLWtlJjeI8Z9F2154T4k/G6xyl26xjZiub/AMNM/FtkO7d40613fdZ+lDWy0ajnOgkAcIBnxOifChk1m1yBcxw4A6XWG0+3uNFxXcD/ACs/SvT2/wAdM+3d92nHllhU1tlcnMXGzTHdN5nfrPBPaFaoTALYOhGo/JYQ75QscdcQ77tP9C9p/KJj26Yh33af6VdRvQL22kieCcYEjvZhJgltpvC+fW/KLjx/xDvu0/0ro/KRtCZ+cu+7T/Qr2G9ZtJEH4pQGeUXhYCflI2hr85d92n+heH5R9oGf7y6+vdp/pU0fQDsWAIaCesxPnddU3D6zbxuOk8F880+3+OaZGId91n6bJQ/KNj/+od92n+lTV1vdN9LO6QRFp3CRpPglKDS50gmBpeI+6YPkvn0/KBjoj25jWMtP9CUp/KTtBumJcOjaf6EXX0BiS7MGhoZvBuAY3HQTfd5Jni6Acde+TeAbb5nQi8LDB8pO0B/xLvu0/wBC8f8AKRtAmTiHTxy0/wBCuo1et2WFN2am+q0OJJh8taReS0m+Y203JDZ+wHYiuxhLXtqG7g0AiDObW0d7cstPyi48/wDEOvb3af6V1g/lHx9J2ZmJc10ROWnp4sWOUlR9b4XDim0NaIA0HIWA8BA8EjtWvlpOPh52Xy5/4x7W/wCsf9yl/wDmk63yubUeIdi3kWPuUtRcfU4rUH0RhqPut6N+A/FYp23xntNpYp0H/eOA/lZ3BB6NVeZ8qe0gQRinSL+7T/QoCrtiq55eXnM4kkw28mTu4rXYXvY5yiSBfSTGm6Y6KTxNFjmy+QAJtpeNfGNyzVnaCuDIqEeDfyS/+12KiDVJHMMPxar3RP0nhrnsLjEmLW8ZXmGogOMiR5Kqna9WSc5vyA+AXrdsVRo88NB+S5quhwpAkA9eE8f9VLbKrB1MSdLdefNZ0O0VcR9Ibcm/kuqfabEN0qEdA39K1KmNLe3KeqQru3LPj2rxP/NPk39K4PabEf8ANPk38lexIuJoch6r1Uz/AGjxH/MPk38kKbFRiEIWQIQhAIQhAIQhAIQhAIQhAIQhAIQhAIQhAIQhAIQhAIQhAIQhAIQhAIQhAIQhAIQhAIQhAIQhAIQhAIQhAIQhAIQhAIQhAIQhAIQhAIQhAIQhAIQhAIQhAIQhAIQhAIQhAIQhB//Z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data:image/jpeg;base64,/9j/4AAQSkZJRgABAQAAAQABAAD/2wCEAAkGBhQSERUUExQWFRUWGBcVGBgYGBgYGBkYGBcWGRwZGhoaGyYeFxkjGRgVIC8gIycpLCwsFR4xNTAqNSYrLCkBCQoKDgwOFw8PGCkcHBwpKSkpKSkpKSkpKSkpKSkpLCkpKSkpKSkpKSkpKSksLCksKSwsKSkpLCkpLCwpKSkpKf/AABEIAMIBAwMBIgACEQEDEQH/xAAcAAABBQEBAQAAAAAAAAAAAAAAAwQFBgcCAQj/xABIEAABAwIDBQUDCgMFBgcAAAABAAIRAyEEEjEFQVFhcQYigZGhEzKxBxQjQlKSwdHS8GJy4RUkgqLxFjNEU1TCF0NzdIOy0//EABgBAQEBAQEAAAAAAAAAAAAAAAABAgME/8QAIREBAQEAAgICAwEBAAAAAAAAAAERAhIDIRMxQVFhInH/2gAMAwEAAhEDEQA/AMNQhCAQhCAQhCAQhCAQhCAQhCAQhCAQhCAQhCAQhCAQhCAQhCAQhCAQhCAQhCAQhCAQhCD2EQt0+Tak0jEktB/vDxcDgFo+GwrC33G/dH5KyHL/AD6fIkIha78rDv72GCGtFJriLCSXP8zAU72G2A0NacoMsa64G8D81y5eTG+PDZrBYXsL63w2zWD6jfuhLvwQynKxk7paI+Cny/xej5AIQAvovanycuq1XVCKd4sCRAAhWzYOyvZUhTfTb3QAD3TMADruGvFX5InR8kwvF9kPwzIMU2nllbf0Wb9o+wdXEYg1QwtEARlG6eHVJ5JTo+f4RC+quyOyPYUW0n0zIB7xZbUnUjmp44Nn2G/dH5KXyr0fG8IhfX1fZrD9Rv3R+Sp/ars8PZOcxrc2gloIEp8s/R0/r5yyryFuvY7t0MM80sQwOYDBGUEtPFpIuOIJ9ddR2ZtHDYgZsOabzqWwAfukSDz0XSXWeXHLj45hEL7YZSpkTkbbXuiR4Qona+0Gsy+ybRMzOZvhu0Mzqqxbn2+PYRlX2pgfZVGBwazn3RYxoqj23xjTVbQpNbnYx1UiMswBlGaQGiMxLiQBl5ob618s5UQth2ptR4c0VsjnBxGZsOn/ABCx4CLQeEKBr1nvLvZMaSJ1DYAcRBvaeSzax3/jPIRCvOOxR9oAW2baA0wSTAuYE+nVNMVQygwGMzCTLm7ybak26Kdj5P4qKIU583vL9AN1p3TMWHNOn7OblYGugPgkOgQ6TYC5IiDNk7ndWsq8hXR+yw0hz6rYjL35eQdB3TbwRWxdARe0iQG30tYQAdekqd/4fIpcIhaRsXti+lgqmDommBU9oM1Sn3x7QQRmmNAYO4nhdQW28K0jDsMhzaFOQIMyXndvIIutdl7xVMqIV52TiHOyUTJoMc5+UhuXNkc25s7VxMTEnQXUNtfBuZUDQ0DTLkB0mxI+0eSssqd1fyoVtYxkfSim5/1i7EOaZ4FoaQI08EKdovZofyZv+jr/APuH/ALUKL4aFlHybu+jqc67/g1ajSdYK8a7eX7ZL8qVEnFvqCbUmsiLGRUNzmEb7QZhXnsh3WMBt9Cz0DZ/1Uf25yOzU4zFxY4tje1rg0gzzFoOmouCxwm3XUoDbHKGiZAaABvGpsvL5L/rCc5xjSG1W256cfJOAFl+E7T1hDjSedHFzTJ0DcwGUiCBbXfqrXsvtKawB07xaWuIzWBIIygQDbX0WJVnPVlldAqLp7QAcKZdnqu7xA0APoAAFJQta1rsLsJILoKrK6cFyQvUBDXDmyovblCafiPxUwVH7XHcHX8CpY1x91mFbssatSs9vdlzmTrmsJ6CI59FEVdgYmgZYTa8tMGVqOxKAyVDa9V+vgE8q7PB3LqzftWux+3sdVouLnNe9r/ZhtQFri3I12bPo5omIIngUttDYNZhq1XPFKnqwTnJdBJBIjU6eAU9snY4a97wQ0hzgLTq1gO+Pqt9eKT7WMNLCVn5nvMXMDuyIkCJABLbDrxXfjcjhymoPs72nGFNV9Y90tblaJzOcCQIB0tMmY0Vb+UDtZTxVWGGqxnsxnAvmIJIlswGidfGFVn7ZzuJ7wbxvvm0TG4nnBUzs7YLcoxGJJp0B3QYc72oyuIAbYgGPe0EhXbuuf4xW8dVAP0ZdAlveme6N8iAbgRO7okaO0302F4cSXfUHAGJJ6TCdV8UxrHNb3wTOdwcHXGjRmIymbzewUJiGlxa1mvXiQPK+qZqfh3T2i50ve3MYOUTBabEls6SBqEnWxlDKYpkmLF2uY6+Vgm/9mVL92w1O7WNf3ql9j7CdXrMpuOUEmTlLiAGlxdG+ACTdZvGE464xe1nOYwZnO0mbDpz8VIYc0i/O9s+6GARJN9YEECCFN1eyOFpUA6pVLmOqQytSaTIa0F7MocQIzDvEa8k727sj2rcQ32YpHC06bhOXMM8xSZAAghzXEkkgjms2O3LwdeO1U8d7MuJLiJkXIHdB1ECD4Wv1IavaAWvADwejoA4huhsmtV4hvdEMtc3dJm/AcguW4mXFx8hI9dyzjz9Xf8AaEfVbDdTGs8b/uFKbWd9NlL4y0qA5WoUgRHWVCgEAxIDokWvw5qQ7RYo/O8RFwKr28oYco/+oVs9elyHAoNLmGmWxqSDoeJAPDopQ4iN9Nz2CxBuAdQBPBVttVzm3H8pyga9NUphy6kSfrEW3EHxC5Yx1T4xFQ3E+Ij/ALUKsmpn7zn3OvwQr0Tq035Oan0T/wD1n/8AatQoPBCyv5Pj/dnQf/MefRq0XDk+z5wu3F7/AC/akdr8Z/ei2CRlZBGtyd86WUW2qQbRIveZIjWRMRfkmPbjadSjjSW/ZYDO8XkfvioqltNz7RFxEcfj4aLjy8fvXksWj/eCRkadQC7WD9XXfuSuHr1GPYCC3kBFwNeYIBv6aKunEHQmZ1aW35idWn0UlQxYgNBLXTEuI0iMt5ndrFpXG8M9k9LNsrbj212uaAM4JdFiRqW8yMk+JV5xXaFrABq8tLo4QCTbXhHGeSxSntVzKgOZzXAOAd9QwTyMW3wU7G16tQOLjfW+Yuki0kgDcOOqTfw68efpqezO1TXCm55mWEFwsCcwvlJtIE671Yji2g5SRP5zHoHH/CViOw9qua8EA2cDYEnMQJaB7pIgWga79FIba7VVWMfBex7SwioWy45jBBDtDIfeJEwDcrfGX8tzm0fG9p2Me0S3IXNBcSTG91hp3dOoUrRxgc8tG4TzkGHA8IkeZ4FYb87rPcwl4zuHecWgfWFyBAFmj4Kf2b2hxQxdOk57Q1wpy1rWuaWudMF2s3uAd63JdxezW0w2x7reqrPa3tjXw3sfZhnfe9rpaTAbGne4lPcXtdzjTDgL8JH1QePNTlxyOvD7MNoFwwYNM5XGu65AIjPextoFLbTrVGHDNafeIDpn+G9jrPFRmMqxhaViZqVTAEn33KX2k76fDtyuNwZAkC7dfJbgo/a7tJXw+OeKb3Ma3ve84NnygjrHBWn55W2hsvPRa0ms1zHtLnNIhxa7KdHXaLGLEqndrcW1mMqVKjA9sw0EPIBtfun3rkcNN6n9hdtHZW0GU207ANactINbpF2mDM8NVvj6eW7tZ7tfstWoUG13tBpl5a0gzMF17CMpuJJE7lr9TYRxGz6FAlrctOi5t4h7aW+8xmNxwJSGO2XWqYF+GNAlpYWtAcx0mS5pkQbOgqbpve1kNcRAAGZr4BBsDaSCDFvsroMn7ebEcxtJop02EEtcZHtHwHuc4uByRJESA4khQeD2HTbSc9xcahflgBsBuX3t8kyR+C2TbRoVCxtVzHU+8KrSzM549nlBgNzDvSZtHFZDtyp7IBraXswMwBzTmZmOUkTIgW5qctz0lMwGMJy7/Wd2iuPY3s699N1dlJ7yRVptdNMBmdhYcoc4EmHnW1lnNTaZN7c7Ldvkqe7+y6DgGg1KlQn+X2jha+sNC5yfteHq6ga3Yms6jSp/Nzloue5oNRneL8t33JJ7oXnanslWrYWq559nUNV9cszy12anSpgGDAjJaZ9VpTscSDkbcVDTObkbkQoLtrWy0apkWZEb+K3jty8l5TK+Y8RhnNBcAcskTfjoLJvmsePw/Iq19pKbGsc0OAlgAE8HhxPUkNUTsrYTX0m1C6PekdC7fKmRw6k+zmyDXqM3AVGSddHNt0gppjXOfXfA9+o4wbXLid6snYAXLiRZ2kfYbmmZUTtTZxNckAEd03k+8TujSxVz0vUjRqZZzSfq2PAxv4QksTjO4AQ6QZBtoNx3707oAeyaDoXjN/LmE+kphUokid0QLWWekjPSQwNQc0K54bZRLGk1XSRNi6PVvBCz3iekr2Hr5aBvcvd8GrUMLibALKdgNy0QBvcT6q9bP2oREwY1urxr1c7qifKE9vzqqCYMNix4TrOlvVVrC1ctzeD1GkRCe9s6xrY17gDEN3cE2wjHEEAA9YHiMxEwl/jzWUrTrkxffx32HiL+qlvmtSpTN5LSbxdpE6jfp6FRDdnnc1xcDpaD5aeHAqbZiXAQ82iCM7QTx3yuPLt+IdUFlcHgZgSLCBeSegBCfUzUDne845WCZvoQPTdySz8DSYczKgG8FxMx0aDvtbgnWGx7Mxipdwj3SQSOsK2XPpqQlhsO5tQQ57TvcHOgXjf+aU27jXNcWF5fIpSYtIcXCd+8+aK21GCbvPKzYvzzc0lhsQx8uywdLmZHO0b0zlPdWQ22liiBRM3IcfJ2llJbFx7hiWugAgNcBeLAmPeJ9Ui95AaAymSJgubmIANwJmPJJvqC5JhxBvDWnT+ELtm3VT/aHbr67qTXtaMrnnuzPejWSeCkf9qnGo36L3Z+vrYC0t5KjYTEQ+SS8QbOv4i9ipTZdQCqItOp4iNOU2lZs9Y3OWNL2X2pdToMApTAJnMfrOLtA3mN+5L1+1VfcxjdNQTH+b8FWNkY0num7cokWEGBeetlJtxQIk6mRxndvS8a13V/DbRdWqPD6jpFR1UQ5oGem5wbAyxodLmLyn1LC4ek9terD8ouHXsAO63MSBBnQX+NOwu0nUsRVa0fWdYxYm6mtiPz1S94dUygODdYJOmoHFON5S5XPNaJhtuU4aWvewG8BzHDpAIA4RuS9HbFY+6S8DgGmeZid+6ySwe3KsXpiNzXu0I3GXHKN904qkVmCaDOhayJ4yRpwK69odS9LtG+5qUnQOItwtGbqmu0nbOrtmvQYTeMzL6E2MKOZhIjNhzf6zcpYN3utd3vCCmm0dmBge/MS4NkD3WECxGVznTInVNTqcN7A7OrFmRhp52hwyveNd3vWI0Vt2NhmYOgyhByskNMzqS65sRrqRHNZxRxVRlVtRsggyCdNbgj4q7bL20K9YQfeNx0YZH3iPiszyS3EU/afypfNS+k6g/OXVKhc4Oa2kXOJaC0U3lxgg3tfgQqvtnbdbH5K57rywNLQS2cpdfdrw3LWO0myaVRh+ja4tcGiWgxYktFtPdMaAzzWZbcwQEhncibCw5iFuyVZys+kHh3u1d728m5vzKdfPREOYx02u0SvKNS2V4m5vB39LhKuwDTEPAJ00/Ln6rz8vFfuVbd9k9mUaAzllLIMrnHKTABYWkxo33h6JtS2RQcSRUe0uH1o0bI3DqnjMC6lRrfyhuo3vYY14N38VGubAAvo0f5nEn1Cxe0jXHjK5b2XHusrNdfeIN90CSn9PZdUUw1raYgd0jMCfMQL7lHVXlxdfVxAGog8j1S1TGOl2UnXKBJA1AnWNBwWbt+6zz4I+t2fxmY2J55mfrQpLDCq9ocXGTP1ncShTWPg5PNhwaTSf34KXo21JIn08FA7FqRRmWibX/BOpJbOZxgz/VevGtMMdjXsqPYC2JkWbIB3TE7vVJOxLh9cg8QSPUaqP7S4h4c1wPvTrrY/wBVA1azt7ib3Eq9Vq0ChmAIzEEkE3dw3Lt2AMRERe8D0BJHko3ZmIJaBO4i/LlwTt2KcKbTaGkiOF9LbtfJcuXKy4RKhkG5bBGuWoesZAbdQEzxFBhFjlLSBc+9bdYfDcudnPL8odoCAehJnqEOqjO5oMg93hNwQf3xWPY6bhu5q8kgaaXOkRPG8rylhsskGIM3dFpt1P8ARc1sWQ+W2PdaQ2wgb/AWTba1Ud68aOv1B87LrPfpaee2LjEuKUqu4xwvyCb0HsczMHh1yIMg/BLnCuAs0lsCC0GxtyVDakb+WgT3D14fOmv7j8052b2bq1BmjKDfvSCeJiJHjxU7huxeX32udawPdHkDJ81Qy2ftAAMInQZov6crpfBbXgnuk21gzwmOKseD2dkAaA2nvAADZHKDJ36qWwOzXA38yZ8d60mKBsrYXtqr3ulrc0zFzYHyV02VsmhTByB5cAATkzOMDeAydDdW7DeypN+lqsA13cYk2sNL8k5ZVwr2lwfTc2YkExPAwdUxVcOAY8d5j3QRAIHIDMGgGOqV/sme7Bb0JtG4zungVY4oj3QbaEATrFi4Xumjq0m2cgn3tZ5WEC/wTqvYxwFAtBGdzuZaWnwEaJHbOAL6RE5nQYLt/LfGik35tBnadY7kO563HkmeLxOdwAEGYdcQ0xv3DXmmembVJw7pa6YtBnhuPin/AGZxfs8Sw/a7gG6XmGiesTbRdbcYxjoY0gAXc1oyzM7zffx3J92F2X7bEGs7SjYWiXkHzgE+J6LzdP8AUZTfaraDaApMcwVBcmbd7jprdx8VQNtYlrgMrWjXcHT53CtfafGy4uc3M2/d/hzZQddREg8+ZVE244NiCC03BGvjwK9So/297j0TunTY4aAqKNcJzhq0GJ/BIh8/APtlqEAEHLqDGnSJOiQrEgQ9p6gc+N5tvIKksNUO8p4wB1iPVXrKT0qzsA1xBbeCDE8xxN9Nc3+EpjVpOZIN9CYBJGuoIBHVwCt2I2IDpbomNfBObZwzAcdR04HouXLw38G76Q2HquDGw0xAiJPrvXqfOa2bjzEnzNyhcfh5OnyVTtm4+G5et5N/CPxUxh8QS0iSN3VQVGnlN8vmJ8lJ0atgPHqdF25XGDPtNZjLkw4i/Mf0VbySrJtekX0o3hwPofzURS2XU3Bal2LjrZVEk90gOEuiNQNRKmMsRAsb6fgm2x9iYj2ndaRYg3boRzKljsisGiaVSAeExv0GgupZDHTXjKHReZnkTcdd6bGnMkXHwuNeSW9s7LGUyBMAXJANjwOmvFNcBRqCqSWvlwsMpJvFoXHjsXCjWxO6N/HzTXEYYvdlidLC+vGNFbMD2PdUJc+WTALQAbiCZjTp+StOE7Pspt9yIvDfePNxiT52XWfsxU+zXZRrhmqGAR3aYnNw7wEEK74XAENAygAW4QLAySTB5lefPKdPuhu6IIknffTelP7ZJ91hNr2A9ZWjEnQwbWgDMdI7pdOgJN2C3iuvo2uIDiToL3E3uAHEdbKKZtO1xB4EEx4gr1u0iSBpPO88oTVxN02HSC4cxNutvgu2Mf8AVDP8346Jps5ry173e0A+q0Elx8CE/wBk5my5wcCT7roBgD8SrELOp5hB3dIPpol2bNsQyGAxJhoJMjSxmROsJxRLHkOaMpvoRqBcaQUoYEa2uDAF+ULeIaDZb570loM3J46W18V47DezyhjBBJJ1B3741vv5rvFVSRLi+BeGjhx4hHzeQHZnQY4z6XBUMc1aDSQC6mLQQXXiwjeTuGqiqlQNBAN3F4ky64Lt08LJ9UwWY3zEXF7C3SVBbRIY2p3rtMkGJh1jY2OqzyuIgMVjs1iZJsbc9efVaXsDBfNsG3N72XO7+YjTwsPBUHsrgPnOLZ9hp9q4chFvFxAWk7aqQwN+0R5C5/BcvHN9ozbtjWLatNk2NKfEPcL8lSttPtuzD4K19sMTOMDfs0WgD+YvdbnBb5qhYt7y0mXTPh6LvVNaeK73DknrMVIhMXAm5F4ulaJGkSsicweJIaLlS2HxAI95V6m4NAF/NPMMd4mPBalZWClWI3n0T2m5rhdRdCrbilg/otyodnZbf4UJEYvoha1GaDZVRw/3RHgGjydBgHeE/obGqmJhpGpkkeYH7hTdFzDy08OgF0NrM3EFwP2d3KZleXHfDXDbEAPedPjE/iU9Zg2bgPCfzTjDVZkzl8B+wlDimcbdI+KuGOmUGtF8reeWD0vqnmCqNIsMx4hhMeTYCbnagAhrARzLWz6FOG7adHuHzkKof0Bqc0WFiCI67gvHVRI+lJ4gBsfeKaP2oIl7W9JBPiMq4o46m4gZQOENn04pomW4hrQSTu3uHpuXNDHe0cBTmebbeZISdPD54BAA1ktP4wZSzsQ2iA1jHVDq53usa2LkuOhi+9LcId+ybbNDus+kyITZ1FhNnNHDuv8AwIGq62btplUkBjiBYO0kcT4clJ/NGEmAWmxO4/0VgaUdn1LANkfakj0cbeKe0MGGm7T17oHxXVKk0WDiR1BPxS1GgSd8D05wArkHQrH6k26fnBXb8O4+83XWCJ8ot1lJYivqSHuERZsfFe06paA4BsTHuuaQOuYRfkqhxhabWCzotIgEAX/JehzGNLgZMxx4cj+PVeZ6v2aeuoJMediuTgCDJcQZG+zRvjdJHRXFIDBh18gygzFoHhHe8QlqAygNYO7vyGw6iLeCc0mlgAEEQbgg/j03rnObZQdxO6+v+IckyIbVXkyWGaZFhBDgeEjW/IqobWxEVHNIdlOjgMwJgSC7d4q07VxwpscW2JEbh+d1n+D2j7fGCgyi856jWCpTqNygENLnPZlMZcx6wscpEaP8nmyvZ0DVIvVNuORpMeZLj5J/tmtNQfwt9T/oFMUKAYxrWiGtAaByAgKA9pnqk7i/0B/IK8JgyvtBiA7adc2sRSH/AMbWs+IKrFZxZUcDpJkSl2Yx1TEPqGTne9/iXkpDb9MtqkxAdBH74rXL6TCLHxJHkEAtzWty5ppTdfWF28Gd3G0fgsKkmvBN0+wrRuUI6tDoUvs6rJViJSmSN6d0XzvTJyTbiQDr8VqM4nAxvLyCFHfOx1/fVC1piLyuBIyxyjT/ADJ1QmDDJ5mI9V1QrDcZ5BqcU6EuBBcD1j0XCR2d0qFUtIENB3C09SBonFHCPaIJzG8QXQPEiyKby0kOJgXsPThKkMosIknd+9FpDH2BABuQbbhB42uUuzANNocTxdAg+Z+CelhLha3PLCXba8tTAzo7D4hnlPxt6J/RwEcAP4RBPUi68+dD7TfRIt2jGoPgQVcgcOwwmx9BPnFkhjcA1zYJPWdOlpSjK5dcNMDebLj2LSRnJcJu1s8dJG9SjzZUNsAXRq654ecQp4ZYkg8rGAPLupjRdkFgGi8W0HBMcXtv2ckl2WY9xxJPIBseMpFTZqjc71if6JalWcR74vzP4KAw23A5wOV7vAWHHX+qdu25TaWg1BLoGUd5190Dduk81dROaXnMIOlwPCbnzTTA9qqVd7qTCc9NrSWua5pGadc5ATDE4uoGZhTp5bywWMiIMgRH+HyTnCYlr4dBDoghwDgOTZMhp4SktWwtjqz2xlzEnQEtg9YkFI7PY++dxc4yYJsBPXwS9SgXCGP5WbED/ESfglKOHIABuBwkePdIutZqOcViTSJLaJLD7zmuaLg6Rre2tlHVNr1nEgENH8I7wneS74R4lTlR0gy534/h5qGxRDTaASTpJv8AsJiahtsY1xOWoHOAmSQLi+4RIjdbcrB2C2WzM6q1gaGd0WjvHWDvtHmq7j6wdc3gkTcabgDrci60jYWANGgxhHeiXR9o3P5eC8828/8AiHOPrZKbncB66KqbQreyw1Z/2KLzwMlpaPGXBTu3q3daz7Rnwbf8lS/lBxZp7OqRrUfTpDpmzm/RkeK9E+hluyHd+XGI3mNOdhPovdv4kkNbr9bOPG3LTenuyC20i/79EowsIfnyBmmS0iJHCQf6K4lVIOunFK66YQKjgDYEwTwnlyS5rgnvR1/qsYpCoLypfYjCXAD0UY2ZsbKd2Fhu9e1pCvGM1L18JlDi46ATY71BGvG6ymMcQGkSbqvu4LVWH7cQOX78EKAqOcDANvFCmqtlMADKD4ga+J1S1OADBJd0mfwXWHwgOuaOB/JSPzMNGgJ6Lm0RpuqNgta+QN7YF+oC7oZ5vmn+LTzk38ErTzaBsb5IAHgNUsyiRe7uoj8x6qjw4eoTMuXOIwZi1zvGsRx4JZ9Em2bKOuluKUo04s0Zz/CLdSdFQhTwpMX8Jyj0TgNDbmPC+tt5SpGU97duZJ8JKSxGDc/T6O8kAlzj0O5Ueh+YxkENgyToOfBc4jGhvdAc924N/M7lzs/YhDnFwLy4Ab4sZ93f4qSxOBsJIkTb/Tcpgh6WPxTyBkZSbvL5c/wFhPonrtluce/VfUAuAe6PEC0p0yqBYxYWEfindJ4tZ3h/orgYUtnsAgNb+PwTVwp06gMZdRI4x5KZfHAj98lEbU2Y2qctwTInTcliJ5mAzkNa8G1jq13IEdE1dgXNPd7sE270eMXnnCh9h4x9MCmS+xyzlIbvNx9W28i6sdHGOqNzZbCBn7u7UEWc13I+SilAwCxAzD+JOKFeWyRbl4bt6aOrl3viTuJ/chINxuWwggm86eczGonot6h9iq4iYIgWuRO6NVXMRtG5gAkTaY8PFOK2KJkud3Z8OoVR2vtRoqE0+89uUWMmTIaNN8cVz8nKybGU92aovxGKbI7rfpJ1i8NE6awb8CtWAVT+T3B/3ZtUiDV+kjeAR3ZnQxmP+NWxxWOE9bfyqv7XqZq0fYEeLv2Fn3yq42KGHp/ac+qfANa23i/yV19pmL38S4+G70b6rNPlTxE4xlKYbTo02mwNzL3W3zmb5L0CC2M8yPdLZ3zvBJmDmAsdOCabRqFlZ9gM0Ovz5nVdbMfBHETunyTntHRDmNc2ARJN4JBgEC3FSpVee6XTonArxuBTd9MxO7ivaT1zU+w1YZtPVT+zKjRrYzv/ADVdDQIIGlyZspzDVSd3xHqtxmn20zvBmVGVaBIkSOiekFxKMViIp5dVcIhjhHcPQISopzo4ea8WfSrg2oW2aN0/uTC7bi3PPeGXnmBMeA/FZC/tvjCINY/dYPg1cN7ZYsaVneTf0rLWtlJjeI8Z9F2154T4k/G6xyl26xjZiub/AMNM/FtkO7d40613fdZ+lDWy0ajnOgkAcIBnxOifChk1m1yBcxw4A6XWG0+3uNFxXcD/ACs/SvT2/wAdM+3d92nHllhU1tlcnMXGzTHdN5nfrPBPaFaoTALYOhGo/JYQ75QscdcQ77tP9C9p/KJj26Yh33af6VdRvQL22kieCcYEjvZhJgltpvC+fW/KLjx/xDvu0/0ro/KRtCZ+cu+7T/Qr2G9ZtJEH4pQGeUXhYCflI2hr85d92n+heH5R9oGf7y6+vdp/pU0fQDsWAIaCesxPnddU3D6zbxuOk8F880+3+OaZGId91n6bJQ/KNj/+od92n+lTV1vdN9LO6QRFp3CRpPglKDS50gmBpeI+6YPkvn0/KBjoj25jWMtP9CUp/KTtBumJcOjaf6EXX0BiS7MGhoZvBuAY3HQTfd5Jni6Acde+TeAbb5nQi8LDB8pO0B/xLvu0/wBC8f8AKRtAmTiHTxy0/wBCuo1et2WFN2am+q0OJJh8taReS0m+Y203JDZ+wHYiuxhLXtqG7g0AiDObW0d7cstPyi48/wDEOvb3af6V1g/lHx9J2ZmJc10ROWnp4sWOUlR9b4XDim0NaIA0HIWA8BA8EjtWvlpOPh52Xy5/4x7W/wCsf9yl/wDmk63yubUeIdi3kWPuUtRcfU4rUH0RhqPut6N+A/FYp23xntNpYp0H/eOA/lZ3BB6NVeZ8qe0gQRinSL+7T/QoCrtiq55eXnM4kkw28mTu4rXYXvY5yiSBfSTGm6Y6KTxNFjmy+QAJtpeNfGNyzVnaCuDIqEeDfyS/+12KiDVJHMMPxar3RP0nhrnsLjEmLW8ZXmGogOMiR5Kqna9WSc5vyA+AXrdsVRo88NB+S5quhwpAkA9eE8f9VLbKrB1MSdLdefNZ0O0VcR9Ibcm/kuqfabEN0qEdA39K1KmNLe3KeqQru3LPj2rxP/NPk39K4PabEf8ANPk38lexIuJoch6r1Uz/AGjxH/MPk38kKbFRiEIWQIQhAIQhAIQhAIQhAIQhAIQhAIQhAIQhAIQhAIQhAIQhAIQhAIQhAIQhAIQhAIQhAIQhAIQhAIQhAIQhAIQhAIQhAIQhAIQhAIQhAIQhAIQhAIQhAIQhAIQhAIQhAIQhAIQhB//Z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1" name="Picture 7" descr="C:\Users\Nina Nedeliakova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697380" cy="267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Nina Nedeliakova\Desktop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3429024" cy="193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Kamýk</a:t>
            </a:r>
            <a:endParaRPr lang="cs-CZ" sz="4800" u="sng" dirty="0">
              <a:latin typeface="+mn-lt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400" dirty="0" smtClean="0"/>
              <a:t>Jihočeský kraj (okres Příbram, obec Kamýk n. Vltavou)</a:t>
            </a:r>
          </a:p>
          <a:p>
            <a:pPr>
              <a:buClr>
                <a:schemeClr val="tx2"/>
              </a:buClr>
              <a:buNone/>
            </a:pPr>
            <a:endParaRPr lang="cs-CZ" sz="9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400" dirty="0" smtClean="0"/>
              <a:t>Českomoravská </a:t>
            </a:r>
            <a:r>
              <a:rPr lang="cs-CZ" sz="2400" dirty="0" err="1" smtClean="0"/>
              <a:t>subprovincia</a:t>
            </a:r>
            <a:endParaRPr lang="cs-CZ" sz="2400" dirty="0" smtClean="0"/>
          </a:p>
          <a:p>
            <a:pPr>
              <a:buClr>
                <a:schemeClr val="tx2"/>
              </a:buClr>
              <a:buNone/>
            </a:pPr>
            <a:endParaRPr lang="cs-CZ" sz="9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400" dirty="0" err="1" smtClean="0"/>
              <a:t>Rieka</a:t>
            </a:r>
            <a:r>
              <a:rPr lang="cs-CZ" sz="2400" dirty="0" smtClean="0"/>
              <a:t> Vltava (135. </a:t>
            </a:r>
            <a:r>
              <a:rPr lang="cs-CZ" sz="2400" dirty="0" err="1" smtClean="0"/>
              <a:t>kilometer</a:t>
            </a:r>
            <a:r>
              <a:rPr lang="cs-CZ" sz="2400" dirty="0" smtClean="0"/>
              <a:t>)</a:t>
            </a:r>
          </a:p>
          <a:p>
            <a:pPr>
              <a:buClr>
                <a:schemeClr val="tx2"/>
              </a:buClr>
              <a:buNone/>
            </a:pPr>
            <a:endParaRPr lang="sk-SK" sz="8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400" dirty="0" smtClean="0"/>
              <a:t>uvedená v ICOLD</a:t>
            </a:r>
            <a:endParaRPr lang="cs-CZ" sz="2400" dirty="0" smtClean="0"/>
          </a:p>
          <a:p>
            <a:pPr>
              <a:buClr>
                <a:schemeClr val="tx2"/>
              </a:buClr>
              <a:buNone/>
            </a:pPr>
            <a:endParaRPr lang="cs-CZ" sz="24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sk-SK" sz="90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71873"/>
            <a:ext cx="5081592" cy="304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latin typeface="+mn-lt"/>
              </a:rPr>
              <a:t>Charakteristika </a:t>
            </a:r>
            <a:r>
              <a:rPr lang="cs-CZ" sz="4800" u="sng" dirty="0" err="1" smtClean="0">
                <a:latin typeface="+mn-lt"/>
              </a:rPr>
              <a:t>priehrady</a:t>
            </a:r>
            <a:endParaRPr lang="cs-CZ" sz="4800" dirty="0">
              <a:latin typeface="+mn-lt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5214974"/>
          </a:xfrm>
        </p:spPr>
        <p:txBody>
          <a:bodyPr>
            <a:normAutofit lnSpcReduction="10000"/>
          </a:bodyPr>
          <a:lstStyle/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900" dirty="0" smtClean="0"/>
              <a:t>Výstavba  1957 – 1961</a:t>
            </a:r>
          </a:p>
          <a:p>
            <a:pPr marL="419100" indent="-327025">
              <a:buClr>
                <a:schemeClr val="tx2"/>
              </a:buClr>
              <a:buNone/>
            </a:pPr>
            <a:endParaRPr lang="sk-SK" sz="900" dirty="0" smtClean="0"/>
          </a:p>
          <a:p>
            <a:pPr marL="419100" indent="-32702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900" dirty="0" smtClean="0"/>
              <a:t>Účel: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vyrovnávanie odtokov z</a:t>
            </a:r>
          </a:p>
          <a:p>
            <a:pPr marL="625475" indent="3175">
              <a:buClr>
                <a:schemeClr val="tx2"/>
              </a:buClr>
              <a:buNone/>
            </a:pPr>
            <a:r>
              <a:rPr lang="sk-SK" sz="1900" dirty="0" smtClean="0"/>
              <a:t>hydrocentrály Orlík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výroba elektrickej energie</a:t>
            </a:r>
          </a:p>
          <a:p>
            <a:pPr marL="625475" indent="-174625">
              <a:buClr>
                <a:schemeClr val="tx2"/>
              </a:buClr>
              <a:buNone/>
            </a:pPr>
            <a:endParaRPr lang="sk-SK" sz="9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900" dirty="0" smtClean="0"/>
              <a:t>Typ hrádze: </a:t>
            </a:r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err="1" smtClean="0"/>
              <a:t>tížná</a:t>
            </a:r>
            <a:endParaRPr lang="sk-SK" sz="1900" dirty="0" smtClean="0"/>
          </a:p>
          <a:p>
            <a:pPr marL="625475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betónová</a:t>
            </a:r>
          </a:p>
          <a:p>
            <a:pPr marL="450850" indent="-358775">
              <a:buClr>
                <a:schemeClr val="tx2"/>
              </a:buClr>
              <a:buNone/>
            </a:pPr>
            <a:endParaRPr lang="sk-SK" sz="9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900" dirty="0" smtClean="0"/>
              <a:t>Objem: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Celkový:  </a:t>
            </a:r>
            <a:r>
              <a:rPr lang="cs-CZ" sz="2000" dirty="0" smtClean="0"/>
              <a:t>12,98 mil. m</a:t>
            </a:r>
            <a:r>
              <a:rPr lang="cs-CZ" sz="2000" baseline="30000" dirty="0" smtClean="0"/>
              <a:t>3</a:t>
            </a:r>
            <a:endParaRPr lang="sk-SK" sz="1900" baseline="30000" dirty="0" smtClean="0"/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Ochranný:  </a:t>
            </a:r>
            <a:r>
              <a:rPr lang="cs-CZ" sz="1900" dirty="0" smtClean="0"/>
              <a:t>neuvedený</a:t>
            </a:r>
            <a:endParaRPr lang="sk-SK" sz="1900" dirty="0" smtClean="0"/>
          </a:p>
          <a:p>
            <a:pPr marL="625475" lvl="1" indent="-174625">
              <a:buNone/>
            </a:pPr>
            <a:endParaRPr lang="sk-SK" sz="900" dirty="0" smtClean="0"/>
          </a:p>
          <a:p>
            <a:pPr marL="450850" indent="-358775"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1900" dirty="0" smtClean="0"/>
              <a:t>Transformovaný 100 ročný prietok:</a:t>
            </a:r>
          </a:p>
          <a:p>
            <a:pPr marL="625475" lvl="1" indent="-174625">
              <a:buClr>
                <a:schemeClr val="tx2"/>
              </a:buClr>
              <a:buFont typeface="Arial" pitchFamily="34" charset="0"/>
              <a:buChar char="•"/>
            </a:pPr>
            <a:r>
              <a:rPr lang="sk-SK" sz="1900" dirty="0" smtClean="0"/>
              <a:t>neuvedený</a:t>
            </a:r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4098" name="Picture 2" descr="http://www.pvl.cz/files/download/files/VD%20Ka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84345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ina Nedeliakov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3714776" cy="256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1533</TotalTime>
  <Words>296</Words>
  <Application>Microsoft Office PowerPoint</Application>
  <PresentationFormat>Předvádění na obrazovce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Snímek 1</vt:lpstr>
      <vt:lpstr>Kadaň</vt:lpstr>
      <vt:lpstr>Charakteristika priehrady</vt:lpstr>
      <vt:lpstr>Povodne</vt:lpstr>
      <vt:lpstr>Kamenička</vt:lpstr>
      <vt:lpstr>Charakteristika priehrady</vt:lpstr>
      <vt:lpstr>Povodne </vt:lpstr>
      <vt:lpstr>Kamýk</vt:lpstr>
      <vt:lpstr>Charakteristika priehrady</vt:lpstr>
      <vt:lpstr>Povodne 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</dc:title>
  <dc:creator>PC</dc:creator>
  <cp:lastModifiedBy>Nina Nedeliakova</cp:lastModifiedBy>
  <cp:revision>52</cp:revision>
  <dcterms:created xsi:type="dcterms:W3CDTF">2012-10-31T17:17:44Z</dcterms:created>
  <dcterms:modified xsi:type="dcterms:W3CDTF">2012-12-05T15:54:13Z</dcterms:modified>
</cp:coreProperties>
</file>