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8B24F-8EA3-47D4-8804-8B01FEC78EC6}" type="datetimeFigureOut">
              <a:rPr lang="cs-CZ" smtClean="0"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77FA-F6C4-4505-B41F-032A728E540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Přehrady</a:t>
            </a:r>
            <a:br>
              <a:rPr lang="cs-CZ" dirty="0" smtClean="0"/>
            </a:br>
            <a:r>
              <a:rPr lang="cs-CZ" dirty="0" smtClean="0"/>
              <a:t>  </a:t>
            </a:r>
            <a:r>
              <a:rPr lang="cs-CZ" b="1" dirty="0" smtClean="0"/>
              <a:t>Orlík, </a:t>
            </a:r>
            <a:r>
              <a:rPr lang="cs-CZ" b="1" dirty="0" err="1" smtClean="0"/>
              <a:t>Opatovice</a:t>
            </a:r>
            <a:r>
              <a:rPr lang="cs-CZ" b="1" dirty="0" smtClean="0"/>
              <a:t>, </a:t>
            </a:r>
            <a:r>
              <a:rPr lang="cs-CZ" b="1" dirty="0" err="1" smtClean="0"/>
              <a:t>Olešná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5517232"/>
            <a:ext cx="6400800" cy="1752600"/>
          </a:xfrm>
        </p:spPr>
        <p:txBody>
          <a:bodyPr/>
          <a:lstStyle/>
          <a:p>
            <a:r>
              <a:rPr lang="cs-CZ" dirty="0" smtClean="0"/>
              <a:t>Michal Spáčil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Povodně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r>
              <a:rPr lang="cs-CZ" dirty="0" smtClean="0"/>
              <a:t>Povodeň: 2010</a:t>
            </a:r>
          </a:p>
          <a:p>
            <a:endParaRPr lang="cs-CZ" dirty="0" smtClean="0"/>
          </a:p>
          <a:p>
            <a:r>
              <a:rPr lang="cs-CZ" dirty="0" smtClean="0"/>
              <a:t>Průměrný průtok: 0,57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r>
              <a:rPr lang="cs-CZ" dirty="0" smtClean="0"/>
              <a:t>Minimální průtok: 0,04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r>
              <a:rPr lang="cs-CZ" dirty="0" smtClean="0"/>
              <a:t>Neškodný průtok: 40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  <a:endParaRPr lang="cs-CZ" dirty="0"/>
          </a:p>
        </p:txBody>
      </p:sp>
      <p:sp>
        <p:nvSpPr>
          <p:cNvPr id="45058" name="AutoShape 2" descr="data:image/jpeg;base64,/9j/4AAQSkZJRgABAQAAAQABAAD/2wCEAAkGBhQQEBQUEhQVFBQUFBQQFBQUFRQUFBAUFBAVFRUUFBUXHCYeFxkkGRQUHy8gJCcpLCwsFR4xNTAqNSYrLCkBCQoKDgwOFA8PGikYFxgpKSkpKSkpKSkpKSkpKSkpKSkpKSkpKSkpKSkpKSkpKSwpKSwpKSkpKSkpKSkpKSkpKf/AABEIAKgBKwMBIgACEQEDEQH/xAAcAAABBQEBAQAAAAAAAAAAAAADAAECBAUGBwj/xABGEAABAwICBQkDCAkCBwAAAAABAAIRAxIEIQUTMUFRBiIyYXGBkaHwFLHBB0JDUnKistEVIyQzYoKSk+HS8RdTVGNkc5T/xAAXAQEBAQEAAAAAAAAAAAAAAAAAAQID/8QAIBEBAQEAAgIDAQEBAAAAAAAAAAERAhIhUQMTMUFCMv/aAAwDAQACEQMRAD8A9YJTygiqsvlLgK9egWYarqak9I3BrmwZaSwXDdmPNdY4NZ+NY0w57Gng5zWnwJlGbVHHaJ7l89couS+LwhL8SwubP71hvpkzxHRJ/iAVHRHKyvhn30qrm8QDzSJ6JbsI7V2+vfys7f7H0uCpArheQnyhjHE0a0NrgF7SMm12DaQNzwMy0bpI2EDtw5crLPFbl0UFSlCD1IOUUSU8odye5BNPKHcpXIJJSoylKCYKe5DlKVAS5OHIcpSmAlyVyHKUpgnclcoSmlME7krlCU1yYJylKhclcqJSmJULkxciJ3JiVAuUS9FELlEuQ3VEN1ZAcuUC9ANVRvQHNRRNVALlAvVgOaiQqKuXKQciPMsNpSpTdLXkHZlwE7RwXG8s+UjsTimFld+tpNZSpim5zWtfObw5pguJcJjh4U+XuknNsptJE3PdBiRIDQeqbvBcYx8GeC4114+PL2zS/wArr8LZTp06VdzABVc6o7KObEjO8kZk+C63AYLAaUw7arqNGoajdY6LNbSL87HPpw5pEgdy+Zw/OVoaC09VwVdlei617PBwORa4b2ngrxtiWR75/wALMNT5+HqV6damTUou1jTY8SWAyzNswDOcHOV2+9s7dmWQ6OcDguE0Fy/fXoMqVKTWl7bgGuMbSAc88xnHmVF3KeqXTdszC1fk9ueO9onZ9n3QjBy5TAcrG/SAiJiBMggechO7lebzDZbIgHIxGfmp2iusuSvWNS0tdDgcuHwKsnSbetXRo6xLWLNbpMbwpfpIcE0aOsT6xZgx8nqUvbE0aN6e9ZX6Q7U36RKaNa5LWLKdj0vayg1Q9I1FlDFnrUTij1+CDV1oT3rE9od1+Cl7S7gfNBsXpjVA3rFOJdwPmmdi38PIoNg4kJvaAsb2p3DyKZ2KdwI7AVdGya6E6sskYp3X4FSGKMZjPsKkqNIvTOxHWs0YwxsPgVXq1zu48CqrVOLHFROMCwzWPX5p/aiojZONHWonGjrWUMRKg7E55DxV0apxqgcWsr2kykcSmjT9rRmYvJZBdvS153bE0eOfKXocNxNCHOh7HDOm9pDg8mIIBPSGxcOBkvdNJ4rHEnV3VHGw0poNgE1GghziyG5PBnLYZ2Lm36Y038yjXG0ZYct35bgueOrzXB6PdUeGgOgnaGOdHc0SV6nyJ0VRo0HUcXSquc2oXNLMLiaghzRMzRyOQ8Ufk/U0xUqzin1aVIRLTawvJnIGZAESd/itpmHrGpUD8XUDHBwp3YmmDTN74IDTJFoYed19air9DBYQ7GYrvoYlsd2rVqnojDHYyv8A2sR/oWM/BGmwOdi2m5tzTVqktOdIEyw5gF1USN7W8c2wxbzS6thiLWl8DEVYGvLHlp2HmloBO18g7kZdLT0JQ+pU7xWHvARRozDD5o73OHvKwGaohv7klzbgRg6rg79QXkgna2QXT9UHep+00wAWtpkHWWkYBuera1zulUEQ0knujfIdHRqYel0XUmzt57Pi5E/S1AfTUf62fBc8NKgbKYzNcD9lotzoPDagP6/dMde0Kxh9OvLZFLKK7tlNh/ZyBUEB7s5OXHqWtGx+m8OPpqXDaT7gk3TtA7Kod9llVx+6zgQe9YtblE59N41JJFFuIaBU6QLW1A0Q3J1pnYeiQqehuUrqlejFJjRVw5rA3vdDGVHMc3YOfDJnYp5HXYfHNeeaXGBOdOqweL2ie5WLlk4HGVHVqzKhZFLVgWNc0u1lO6Tc87M29e2RsWhKpg9/WlegSnBTTB7096BPqU4PqVdMGvSvQZ9SlKhg16V6BcnuV1MFvSvQrk0ppgt6a9DlNKauCaxLWIUpi5RRdYmNRDlNcmoJrE16HcmuTQQvTXId6jegJemLkMuTFyJidyIx+SryiMdkhjy/TDXNFUB9QG2tB1lTIsZScD0v+3X/AKivPtI42rc8GrU2BwBe/KQ0nfxJ8F0OkuW7az3FrCwS9huh8uc2s1x5tuR10/yrlcc4OqEj57OwSWO49gVmHnXV8gKhxdPEYJ5kVqetY5xJ1dam8BpJOYaSWAxxKuYzAmnhsFUttdRrDWA9JpPs993Xex/iVy/J7Tww2GrgENqOc2x2d2wAhrgMuOZjmr0HlJpduJ0cMQ1rYrTTqc4DVYlgm0COddbcM/mnisq6WtQvwbgPo6Ja4cQ+mxw+9RXP6GLWOpFxMVBiKcHZLNI0qkDtaPHtV3k5pgYh76bbTrcE5sCox5NSm6o5oyORtqjIx0TwWJgtItIpsIfOtxzRkDF7WGmWmYJDhM7MspQ/rptHjOmzfSf7N2tFHG02nva1qE3903/24lv9zRznD3BBwOmmmvSJuF1dzXnV1AJbi6z2mYgc2sciZ50bkek3mkfVxGGORByOD1VTZwLwFdBcc2Mx/wA/SI/u4XWjzhWMG3nW/wDkaRp9z2GoFXx1QQGkgO1zHWkw79Zo9jHc059LLvViiYqNJ/61rj1Cro8Az/MY7URm06pbTpOb0hQwzh9pgY1o8Wwq+AYPa8Maf7mrhsWaX8AqB73Uv5HvI7C1Hw55lIfw0WH/AOqr8GhV+S8DDYYDKqKtc0p+c9h59M/bpvI7WNKDqNCOc46130uHwjpG97adQP8Aew/zLWuWJyfxgNCg3f7NRqDsAFJ09hDJWuHKNC3Jw9CuT3KA1yV6DcnBQFuT3IV3qE1yAt6V6EXJXIC3pXIFyVyA1ya5CuTXICl6VyFcmvQFLk0oV6Remglya5DvTXJoLcmuQrkxcmgpcolyHcmuTQQvRGvyVaURhyTR4bjNC0g8iW5lx4Z9ZKycbo0tqNLQIyGRkxs3HZBXX4jRJdmCRnJuAZEjPpRPcszF6MgiHNzP1rj9yVdI5rB6HLxaXNbmDLroya7IyI4b123IgMOvwlaoNVibaIyPMrATSrtMwM4Eb4CyfYAPnRnE2ujztQ8NVo03Pc97DGbCxzZyHYSDsPcpq4NoJj9GaTpOqua11LEBtRpLW2guLH7TJFryZjMEcVHlboZ2G0hiabQbWvcWAA9FzQ9nVsMLotLaXo4rR7Mc5msqUy3C4os5sPDYp1XAwYdETxLRuQeW/KFjqGDxgotf7TRLHF+dtSg60ggyNhHgiOQwra17en0XA84jOHWkidvR8AtLBPxRtA121weJe47ciQ2ZifJVqXygVWtIa1jN8tEGIiARHUs+ty1xTi460ido2j70orosJTxvNLnOnfrHNZcScoNQgkz8FrUXYtsX16YOTnS9gkjY7mNcZEN8F5zidOVqvTqOPVkPcq7nTMKGPRK+nK9K2/Et6RfAJcbocD0i0jbwWOeVBptYA+LajqwLADDnCJGwjd1Lj2yN3uTu+PwVMetYTlJZWw9ekCaGJJBJ5zcO8mK1IgAlgDi14AIEO6l6Q1+zslfPGA5R15bTNVzWS2Qz9XNstElkSYcc85C970fUpmmBRc0sbkLXF0bTBJJM5781m1cXg9OHoMpr01Fi5Peq96a9TRZL0r1W1qg7FBNXF29Dr1iGOIEkNcQOJDSR5hUnY8INTSrU7GPLMRyo0s5xJ1rTOxsNa3iABkAvXNC4h78NRNWdYaVMvmJvNNt09crJqaQZwCBV0zG9Z7r1dSXptYFxVXTp4lVamnXcVm/LGuld9rAmv6155+nHcU7dOO4+an2xfrr0K9NcuDZpx3E+KtU9OO4nxV+2J9ddkXJrlzNLTbuKv0NJkrU5xnq1i5KVVp4iUS5b1kW5RuULkxKaJ3IjHZKtcisOSaPnjGacq3Oh8Q5w5rWtIFx3gSqdTSLyM3uPVcfdMIeKpxUf9t34ioPDf91VSY/tPrrUH1TPmmDyNnruTxO2JQb+guVgwlKpS1DHtrMNOsHPfFRucSMwCHQQQNoVfSHKiriMKzDObRbTpv1rbGBjg60tccjHOmTlmQFlug9yiaQiRHDYfiqYC8IjGdR69yQCcM4nylBI9QA75TWpN8VNtM8D4KKgyh1nuUhSHBWzgngBxEAmNuYyzkIbaBgScyQIER3nbKzq4TGwQQMxvzXq/wAlVGoKdZ9Rrg15p2OcIvtvutnMjnNz2Ly1tECZGYIjwOWa9k5PaSnBYfP6Fjf6W2x91YvLPK9POOldWAVapjQFk1MfKpVsWud+Rro23aUAQH6XWBUxaA7Fqd16N9+liq9TSfWsJ2KUTiFnsvVsPx/WgOxqzHYhNr5CaY0TWDsiqTsQQSDuQdchYurMHeipVayquxChUrKo+qoq3r0za+apiqk2omDSbXRmV1LR3J3EVoIYWtPzn8weeZ8F0uA5GMbnVeXng3mt8dp8lZwrN5SMvAvJK6nAYEwC4R2qzhsMykIY0N7Np7Si6xduPHHO3RmwExqoBeoEresjmqoGohEpiUBdYisfkqcItMmEHzli3c9/2nfiKCjYsc9/23fiKg1hhdEIKYIG7PiT8FKjhy5XsHgmSb52ZR7+1ZvKRZNUA8xujZ0R5GFZpYF7h0SJ4ytcVWABrWAgEEXZ5jf2qFTGOzE7c/XgFz7+m8Uauh3NbM5jOO9Qp4FsNJM5mQeCtl5O89SEAY8Ve1QXR7BTJiDshWn4p8RO3ZHNgxtVSi7Ph4oxdHr1/lYv61Ad2fHvQartnUQfNTc+fj2eoQK3RK1EXHDM+PiV3HJ7F/stMcLm/fJHkVxNR0nL6oy7Quj5O15oEcHnulrT8SuHP/l2/wBN6piEB+JVU1kF9VcY0tOrID6qA6qoh8rcZopqqIqqWOhrhHAKo56uZUWRV3KOtgoBeovfmgtOqKtXrZLptFcjqhc12IAp0i0nNwuN1Pmlo7TPHmqFTkLJgVZH17CJEfVO/NWSp2kci+vki4HRlbEH9VTc7+KIaO1xyXfaO5HYejmW6x22X5iepuwLbBAECABu3Lc4e2bz9OO0b8n5MGvUj+Gnt73H4BdNgNB0KH7umAfrHnO/qOfgrRqJi9dZJGNtFL1C9QvTXJqCFya5DL0i5UTJTF6GXJi5NBDUSvQi5IOQEvRqbslUvRqTsvXFB4FWpc9+XznHt5xT0qe5TxB57pHznfiKZpzVpBqFMD16lTPr80IVBtT6z1xWaqeyPXenJHYhOec59ZpifXED3IuptOfrPP8ANJp2571DP18PJK7b6KYidOpnx+Kcv47lXZtRZGSWBiVCpnKlrEzygJSqzHYB2wN3it7k/W5jh1g+RWlyQw86MruphpqPFai4WS+yyZLgQY528W5rnNA4jnPHUCPH/K58+Pit8eV2a6GpUQ3VEDXIZqLhI6iGqmFVV3VFcweia1XoMMcTzR4laxEsRiC4yeEIBf8AkulwXI2YNV/8rf8AUt7B6JpUegxoPGJPic1rrax2kcbguT1etsZaOL+b5bV0OB5F02wari88BzW/mVu6xMaq3OMZvKiNAGzskmTHCSnL0AvTXLbI5qJi5BuTXIC3Ji9CuSuQFDki5BJT3IJ3JXIZKcuQTJTXIZclcgmXJpUCU0oCSjUzkqpKNSOSDw/E9N32nfiUPX+VPEdN0fWd+IqFvrgtonu6/JI5Hger4plIify8FFMX+XrZvTl/AnyjPPZ3BQ4p5y9SgcH38dyE5/qVEuSLlcD38UVrpVc7E7X5+tiYg5f+SGXJOqKDc5G/y70Hb/J0+6lWptcW1C+A6bWtaWAumM9jHbJzA2bVy2jxq6rgciAQfXctXkpj9Vrg9jYe1gBaAC20nMT27ffsVvk1hG+1ONoIN55wDiASSBsjfwWLZ5jUl8U2DwFSqf1bZ6zkPErbwvJAkg1H9oaPit9tWBls6ktcsTgt52h4TQlGlFrATxPOPiVo3gKprE4ets/q0aybWKtepXKA16V6DckHIDXpXoVye5AS9K5CuTFyA1ya5CuSuQFlNchlyUoCEpXIRckHoCXpSh3JXICFya5QuTXICXI1J2XriqhKPSOSo8WrmXu+078RQ59Z5qVYi90/Wd+I70O+P8LaCNqfl64KRcgh3HZsPHuCmXIHaU4dPw+CG5+4euxQFRMDuSc8b1GwnYEZuEnMpsi5qqKs5CUWlRcepW6dEDcjNasX5PTU4K7cIN+asMpwptaptauV5Wuk4jYMZrX0CyKsrMwwha2hmi/acliXyt/HUhycFCYclK5dnEUFSlClPcmgoKe5CuThymgt6VyFKUppgwcnuQbkrk1cFvSlClPcmmCXJXIZemuTTBS5K5CuSuTTBZTXIdyVyumJlyVygXJrk0wS9K5DlKUMTuVik7Iet6p3qxSdl64qxHjOJ6bvtO/EUEk/7JJLqye9JryDI3ER3JJJSCCkSZPb15otOgAkkuV5V0kGAUg1JJc3SRMMUw1JJRcTa1TDE6SzaC0gtfRJg7PXemSUn6WOhpHJTBSSXbXLClPKdJQK5OHJJKB7kpSSQKU8pkkDylcmSQPKVyZJFKU8pkkQpTSkkgRKe5MkqHlNckkmhgVYpbPXFOkr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060" name="AutoShape 4" descr="data:image/jpeg;base64,/9j/4AAQSkZJRgABAQAAAQABAAD/2wCEAAkGBhQQEBQUEhQVFBQUFBQQFBQUFRQUFBAUFBAVFRUUFBUXHCYeFxkkGRQUHy8gJCcpLCwsFR4xNTAqNSYrLCkBCQoKDgwOFA8PGikYFxgpKSkpKSkpKSkpKSkpKSkpKSkpKSkpKSkpKSkpKSkpKSwpKSwpKSkpKSkpKSkpKSkpKf/AABEIAKgBKwMBIgACEQEDEQH/xAAcAAABBQEBAQAAAAAAAAAAAAADAAECBAUGBwj/xABGEAABAwICBQkDCAkCBwAAAAABAAIRAxIEIQUTMUFRBiIyYXGBkaHwFLHBB0JDUnKistEVIyQzYoKSk+HS8RdTVGNkc5T/xAAXAQEBAQEAAAAAAAAAAAAAAAAAAQID/8QAIBEBAQEAAgIDAQEBAAAAAAAAAAERAhIhUQMTMUFCMv/aAAwDAQACEQMRAD8A9YJTygiqsvlLgK9egWYarqak9I3BrmwZaSwXDdmPNdY4NZ+NY0w57Gng5zWnwJlGbVHHaJ7l89couS+LwhL8SwubP71hvpkzxHRJ/iAVHRHKyvhn30qrm8QDzSJ6JbsI7V2+vfys7f7H0uCpArheQnyhjHE0a0NrgF7SMm12DaQNzwMy0bpI2EDtw5crLPFbl0UFSlCD1IOUUSU8odye5BNPKHcpXIJJSoylKCYKe5DlKVAS5OHIcpSmAlyVyHKUpgnclcoSmlME7krlCU1yYJylKhclcqJSmJULkxciJ3JiVAuUS9FELlEuQ3VEN1ZAcuUC9ANVRvQHNRRNVALlAvVgOaiQqKuXKQciPMsNpSpTdLXkHZlwE7RwXG8s+UjsTimFld+tpNZSpim5zWtfObw5pguJcJjh4U+XuknNsptJE3PdBiRIDQeqbvBcYx8GeC4114+PL2zS/wArr8LZTp06VdzABVc6o7KObEjO8kZk+C63AYLAaUw7arqNGoajdY6LNbSL87HPpw5pEgdy+Zw/OVoaC09VwVdlei617PBwORa4b2ngrxtiWR75/wALMNT5+HqV6damTUou1jTY8SWAyzNswDOcHOV2+9s7dmWQ6OcDguE0Fy/fXoMqVKTWl7bgGuMbSAc88xnHmVF3KeqXTdszC1fk9ueO9onZ9n3QjBy5TAcrG/SAiJiBMggechO7lebzDZbIgHIxGfmp2iusuSvWNS0tdDgcuHwKsnSbetXRo6xLWLNbpMbwpfpIcE0aOsT6xZgx8nqUvbE0aN6e9ZX6Q7U36RKaNa5LWLKdj0vayg1Q9I1FlDFnrUTij1+CDV1oT3rE9od1+Cl7S7gfNBsXpjVA3rFOJdwPmmdi38PIoNg4kJvaAsb2p3DyKZ2KdwI7AVdGya6E6sskYp3X4FSGKMZjPsKkqNIvTOxHWs0YwxsPgVXq1zu48CqrVOLHFROMCwzWPX5p/aiojZONHWonGjrWUMRKg7E55DxV0apxqgcWsr2kykcSmjT9rRmYvJZBdvS153bE0eOfKXocNxNCHOh7HDOm9pDg8mIIBPSGxcOBkvdNJ4rHEnV3VHGw0poNgE1GghziyG5PBnLYZ2Lm36Y038yjXG0ZYct35bgueOrzXB6PdUeGgOgnaGOdHc0SV6nyJ0VRo0HUcXSquc2oXNLMLiaghzRMzRyOQ8Ufk/U0xUqzin1aVIRLTawvJnIGZAESd/itpmHrGpUD8XUDHBwp3YmmDTN74IDTJFoYed19air9DBYQ7GYrvoYlsd2rVqnojDHYyv8A2sR/oWM/BGmwOdi2m5tzTVqktOdIEyw5gF1USN7W8c2wxbzS6thiLWl8DEVYGvLHlp2HmloBO18g7kZdLT0JQ+pU7xWHvARRozDD5o73OHvKwGaohv7klzbgRg6rg79QXkgna2QXT9UHep+00wAWtpkHWWkYBuera1zulUEQ0knujfIdHRqYel0XUmzt57Pi5E/S1AfTUf62fBc8NKgbKYzNcD9lotzoPDagP6/dMde0Kxh9OvLZFLKK7tlNh/ZyBUEB7s5OXHqWtGx+m8OPpqXDaT7gk3TtA7Kod9llVx+6zgQe9YtblE59N41JJFFuIaBU6QLW1A0Q3J1pnYeiQqehuUrqlejFJjRVw5rA3vdDGVHMc3YOfDJnYp5HXYfHNeeaXGBOdOqweL2ie5WLlk4HGVHVqzKhZFLVgWNc0u1lO6Tc87M29e2RsWhKpg9/WlegSnBTTB7096BPqU4PqVdMGvSvQZ9SlKhg16V6BcnuV1MFvSvQrk0ppgt6a9DlNKauCaxLWIUpi5RRdYmNRDlNcmoJrE16HcmuTQQvTXId6jegJemLkMuTFyJidyIx+SryiMdkhjy/TDXNFUB9QG2tB1lTIsZScD0v+3X/AKivPtI42rc8GrU2BwBe/KQ0nfxJ8F0OkuW7az3FrCwS9huh8uc2s1x5tuR10/yrlcc4OqEj57OwSWO49gVmHnXV8gKhxdPEYJ5kVqetY5xJ1dam8BpJOYaSWAxxKuYzAmnhsFUttdRrDWA9JpPs993Xex/iVy/J7Tww2GrgENqOc2x2d2wAhrgMuOZjmr0HlJpduJ0cMQ1rYrTTqc4DVYlgm0COddbcM/mnisq6WtQvwbgPo6Ja4cQ+mxw+9RXP6GLWOpFxMVBiKcHZLNI0qkDtaPHtV3k5pgYh76bbTrcE5sCox5NSm6o5oyORtqjIx0TwWJgtItIpsIfOtxzRkDF7WGmWmYJDhM7MspQ/rptHjOmzfSf7N2tFHG02nva1qE3903/24lv9zRznD3BBwOmmmvSJuF1dzXnV1AJbi6z2mYgc2sciZ50bkek3mkfVxGGORByOD1VTZwLwFdBcc2Mx/wA/SI/u4XWjzhWMG3nW/wDkaRp9z2GoFXx1QQGkgO1zHWkw79Zo9jHc059LLvViiYqNJ/61rj1Cro8Az/MY7URm06pbTpOb0hQwzh9pgY1o8Wwq+AYPa8Maf7mrhsWaX8AqB73Uv5HvI7C1Hw55lIfw0WH/AOqr8GhV+S8DDYYDKqKtc0p+c9h59M/bpvI7WNKDqNCOc46130uHwjpG97adQP8Aew/zLWuWJyfxgNCg3f7NRqDsAFJ09hDJWuHKNC3Jw9CuT3KA1yV6DcnBQFuT3IV3qE1yAt6V6EXJXIC3pXIFyVyA1ya5CuTXICl6VyFcmvQFLk0oV6Remglya5DvTXJoLcmuQrkxcmgpcolyHcmuTQQvRGvyVaURhyTR4bjNC0g8iW5lx4Z9ZKycbo0tqNLQIyGRkxs3HZBXX4jRJdmCRnJuAZEjPpRPcszF6MgiHNzP1rj9yVdI5rB6HLxaXNbmDLroya7IyI4b123IgMOvwlaoNVibaIyPMrATSrtMwM4Eb4CyfYAPnRnE2ujztQ8NVo03Pc97DGbCxzZyHYSDsPcpq4NoJj9GaTpOqua11LEBtRpLW2guLH7TJFryZjMEcVHlboZ2G0hiabQbWvcWAA9FzQ9nVsMLotLaXo4rR7Mc5msqUy3C4os5sPDYp1XAwYdETxLRuQeW/KFjqGDxgotf7TRLHF+dtSg60ggyNhHgiOQwra17en0XA84jOHWkidvR8AtLBPxRtA121weJe47ciQ2ZifJVqXygVWtIa1jN8tEGIiARHUs+ty1xTi460ido2j70orosJTxvNLnOnfrHNZcScoNQgkz8FrUXYtsX16YOTnS9gkjY7mNcZEN8F5zidOVqvTqOPVkPcq7nTMKGPRK+nK9K2/Et6RfAJcbocD0i0jbwWOeVBptYA+LajqwLADDnCJGwjd1Lj2yN3uTu+PwVMetYTlJZWw9ekCaGJJBJ5zcO8mK1IgAlgDi14AIEO6l6Q1+zslfPGA5R15bTNVzWS2Qz9XNstElkSYcc85C970fUpmmBRc0sbkLXF0bTBJJM5781m1cXg9OHoMpr01Fi5Peq96a9TRZL0r1W1qg7FBNXF29Dr1iGOIEkNcQOJDSR5hUnY8INTSrU7GPLMRyo0s5xJ1rTOxsNa3iABkAvXNC4h78NRNWdYaVMvmJvNNt09crJqaQZwCBV0zG9Z7r1dSXptYFxVXTp4lVamnXcVm/LGuld9rAmv6155+nHcU7dOO4+an2xfrr0K9NcuDZpx3E+KtU9OO4nxV+2J9ddkXJrlzNLTbuKv0NJkrU5xnq1i5KVVp4iUS5b1kW5RuULkxKaJ3IjHZKtcisOSaPnjGacq3Oh8Q5w5rWtIFx3gSqdTSLyM3uPVcfdMIeKpxUf9t34ioPDf91VSY/tPrrUH1TPmmDyNnruTxO2JQb+guVgwlKpS1DHtrMNOsHPfFRucSMwCHQQQNoVfSHKiriMKzDObRbTpv1rbGBjg60tccjHOmTlmQFlug9yiaQiRHDYfiqYC8IjGdR69yQCcM4nylBI9QA75TWpN8VNtM8D4KKgyh1nuUhSHBWzgngBxEAmNuYyzkIbaBgScyQIER3nbKzq4TGwQQMxvzXq/wAlVGoKdZ9Rrg15p2OcIvtvutnMjnNz2Ly1tECZGYIjwOWa9k5PaSnBYfP6Fjf6W2x91YvLPK9POOldWAVapjQFk1MfKpVsWud+Rro23aUAQH6XWBUxaA7Fqd16N9+liq9TSfWsJ2KUTiFnsvVsPx/WgOxqzHYhNr5CaY0TWDsiqTsQQSDuQdchYurMHeipVayquxChUrKo+qoq3r0za+apiqk2omDSbXRmV1LR3J3EVoIYWtPzn8weeZ8F0uA5GMbnVeXng3mt8dp8lZwrN5SMvAvJK6nAYEwC4R2qzhsMykIY0N7Np7Si6xduPHHO3RmwExqoBeoEresjmqoGohEpiUBdYisfkqcItMmEHzli3c9/2nfiKCjYsc9/23fiKg1hhdEIKYIG7PiT8FKjhy5XsHgmSb52ZR7+1ZvKRZNUA8xujZ0R5GFZpYF7h0SJ4ytcVWABrWAgEEXZ5jf2qFTGOzE7c/XgFz7+m8Uauh3NbM5jOO9Qp4FsNJM5mQeCtl5O89SEAY8Ve1QXR7BTJiDshWn4p8RO3ZHNgxtVSi7Ph4oxdHr1/lYv61Ad2fHvQartnUQfNTc+fj2eoQK3RK1EXHDM+PiV3HJ7F/stMcLm/fJHkVxNR0nL6oy7Quj5O15oEcHnulrT8SuHP/l2/wBN6piEB+JVU1kF9VcY0tOrID6qA6qoh8rcZopqqIqqWOhrhHAKo56uZUWRV3KOtgoBeovfmgtOqKtXrZLptFcjqhc12IAp0i0nNwuN1Pmlo7TPHmqFTkLJgVZH17CJEfVO/NWSp2kci+vki4HRlbEH9VTc7+KIaO1xyXfaO5HYejmW6x22X5iepuwLbBAECABu3Lc4e2bz9OO0b8n5MGvUj+Gnt73H4BdNgNB0KH7umAfrHnO/qOfgrRqJi9dZJGNtFL1C9QvTXJqCFya5DL0i5UTJTF6GXJi5NBDUSvQi5IOQEvRqbslUvRqTsvXFB4FWpc9+XznHt5xT0qe5TxB57pHznfiKZpzVpBqFMD16lTPr80IVBtT6z1xWaqeyPXenJHYhOec59ZpifXED3IuptOfrPP8ANJp2571DP18PJK7b6KYidOpnx+Kcv47lXZtRZGSWBiVCpnKlrEzygJSqzHYB2wN3it7k/W5jh1g+RWlyQw86MruphpqPFai4WS+yyZLgQY528W5rnNA4jnPHUCPH/K58+Pit8eV2a6GpUQ3VEDXIZqLhI6iGqmFVV3VFcweia1XoMMcTzR4laxEsRiC4yeEIBf8AkulwXI2YNV/8rf8AUt7B6JpUegxoPGJPic1rrax2kcbguT1etsZaOL+b5bV0OB5F02wari88BzW/mVu6xMaq3OMZvKiNAGzskmTHCSnL0AvTXLbI5qJi5BuTXIC3Ji9CuSuQFDki5BJT3IJ3JXIZKcuQTJTXIZclcgmXJpUCU0oCSjUzkqpKNSOSDw/E9N32nfiUPX+VPEdN0fWd+IqFvrgtonu6/JI5Hger4plIify8FFMX+XrZvTl/AnyjPPZ3BQ4p5y9SgcH38dyE5/qVEuSLlcD38UVrpVc7E7X5+tiYg5f+SGXJOqKDc5G/y70Hb/J0+6lWptcW1C+A6bWtaWAumM9jHbJzA2bVy2jxq6rgciAQfXctXkpj9Vrg9jYe1gBaAC20nMT27ffsVvk1hG+1ONoIN55wDiASSBsjfwWLZ5jUl8U2DwFSqf1bZ6zkPErbwvJAkg1H9oaPit9tWBls6ktcsTgt52h4TQlGlFrATxPOPiVo3gKprE4ets/q0aybWKtepXKA16V6DckHIDXpXoVye5AS9K5CuTFyA1ya5CuSuQFlNchlyUoCEpXIRckHoCXpSh3JXICFya5QuTXICXI1J2XriqhKPSOSo8WrmXu+078RQ59Z5qVYi90/Wd+I70O+P8LaCNqfl64KRcgh3HZsPHuCmXIHaU4dPw+CG5+4euxQFRMDuSc8b1GwnYEZuEnMpsi5qqKs5CUWlRcepW6dEDcjNasX5PTU4K7cIN+asMpwptaptauV5Wuk4jYMZrX0CyKsrMwwha2hmi/acliXyt/HUhycFCYclK5dnEUFSlClPcmgoKe5CuThymgt6VyFKUppgwcnuQbkrk1cFvSlClPcmmCXJXIZemuTTBS5K5CuSuTTBZTXIdyVyumJlyVygXJrk0wS9K5DlKUMTuVik7Iet6p3qxSdl64qxHjOJ6bvtO/EUEk/7JJLqye9JryDI3ER3JJJSCCkSZPb15otOgAkkuV5V0kGAUg1JJc3SRMMUw1JJRcTa1TDE6SzaC0gtfRJg7PXemSUn6WOhpHJTBSSXbXLClPKdJQK5OHJJKB7kpSSQKU8pkkDylcmSQPKVyZJFKU8pkkQpTSkkgRKe5MkqHlNckkmhgVYpbPXFOkr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062" name="AutoShape 6" descr="data:image/jpeg;base64,/9j/4AAQSkZJRgABAQAAAQABAAD/2wCEAAkGBhQQEBQUEhQVFBQUFBQQFBQUFRQUFBAUFBAVFRUUFBUXHCYeFxkkGRQUHy8gJCcpLCwsFR4xNTAqNSYrLCkBCQoKDgwOFA8PGikYFxgpKSkpKSkpKSkpKSkpKSkpKSkpKSkpKSkpKSkpKSkpKSwpKSwpKSkpKSkpKSkpKSkpKf/AABEIAKgBKwMBIgACEQEDEQH/xAAcAAABBQEBAQAAAAAAAAAAAAADAAECBAUGBwj/xABGEAABAwICBQkDCAkCBwAAAAABAAIRAxIEIQUTMUFRBiIyYXGBkaHwFLHBB0JDUnKistEVIyQzYoKSk+HS8RdTVGNkc5T/xAAXAQEBAQEAAAAAAAAAAAAAAAAAAQID/8QAIBEBAQEAAgIDAQEBAAAAAAAAAAERAhIhUQMTMUFCMv/aAAwDAQACEQMRAD8A9YJTygiqsvlLgK9egWYarqak9I3BrmwZaSwXDdmPNdY4NZ+NY0w57Gng5zWnwJlGbVHHaJ7l89couS+LwhL8SwubP71hvpkzxHRJ/iAVHRHKyvhn30qrm8QDzSJ6JbsI7V2+vfys7f7H0uCpArheQnyhjHE0a0NrgF7SMm12DaQNzwMy0bpI2EDtw5crLPFbl0UFSlCD1IOUUSU8odye5BNPKHcpXIJJSoylKCYKe5DlKVAS5OHIcpSmAlyVyHKUpgnclcoSmlME7krlCU1yYJylKhclcqJSmJULkxciJ3JiVAuUS9FELlEuQ3VEN1ZAcuUC9ANVRvQHNRRNVALlAvVgOaiQqKuXKQciPMsNpSpTdLXkHZlwE7RwXG8s+UjsTimFld+tpNZSpim5zWtfObw5pguJcJjh4U+XuknNsptJE3PdBiRIDQeqbvBcYx8GeC4114+PL2zS/wArr8LZTp06VdzABVc6o7KObEjO8kZk+C63AYLAaUw7arqNGoajdY6LNbSL87HPpw5pEgdy+Zw/OVoaC09VwVdlei617PBwORa4b2ngrxtiWR75/wALMNT5+HqV6damTUou1jTY8SWAyzNswDOcHOV2+9s7dmWQ6OcDguE0Fy/fXoMqVKTWl7bgGuMbSAc88xnHmVF3KeqXTdszC1fk9ueO9onZ9n3QjBy5TAcrG/SAiJiBMggechO7lebzDZbIgHIxGfmp2iusuSvWNS0tdDgcuHwKsnSbetXRo6xLWLNbpMbwpfpIcE0aOsT6xZgx8nqUvbE0aN6e9ZX6Q7U36RKaNa5LWLKdj0vayg1Q9I1FlDFnrUTij1+CDV1oT3rE9od1+Cl7S7gfNBsXpjVA3rFOJdwPmmdi38PIoNg4kJvaAsb2p3DyKZ2KdwI7AVdGya6E6sskYp3X4FSGKMZjPsKkqNIvTOxHWs0YwxsPgVXq1zu48CqrVOLHFROMCwzWPX5p/aiojZONHWonGjrWUMRKg7E55DxV0apxqgcWsr2kykcSmjT9rRmYvJZBdvS153bE0eOfKXocNxNCHOh7HDOm9pDg8mIIBPSGxcOBkvdNJ4rHEnV3VHGw0poNgE1GghziyG5PBnLYZ2Lm36Y038yjXG0ZYct35bgueOrzXB6PdUeGgOgnaGOdHc0SV6nyJ0VRo0HUcXSquc2oXNLMLiaghzRMzRyOQ8Ufk/U0xUqzin1aVIRLTawvJnIGZAESd/itpmHrGpUD8XUDHBwp3YmmDTN74IDTJFoYed19air9DBYQ7GYrvoYlsd2rVqnojDHYyv8A2sR/oWM/BGmwOdi2m5tzTVqktOdIEyw5gF1USN7W8c2wxbzS6thiLWl8DEVYGvLHlp2HmloBO18g7kZdLT0JQ+pU7xWHvARRozDD5o73OHvKwGaohv7klzbgRg6rg79QXkgna2QXT9UHep+00wAWtpkHWWkYBuera1zulUEQ0knujfIdHRqYel0XUmzt57Pi5E/S1AfTUf62fBc8NKgbKYzNcD9lotzoPDagP6/dMde0Kxh9OvLZFLKK7tlNh/ZyBUEB7s5OXHqWtGx+m8OPpqXDaT7gk3TtA7Kod9llVx+6zgQe9YtblE59N41JJFFuIaBU6QLW1A0Q3J1pnYeiQqehuUrqlejFJjRVw5rA3vdDGVHMc3YOfDJnYp5HXYfHNeeaXGBOdOqweL2ie5WLlk4HGVHVqzKhZFLVgWNc0u1lO6Tc87M29e2RsWhKpg9/WlegSnBTTB7096BPqU4PqVdMGvSvQZ9SlKhg16V6BcnuV1MFvSvQrk0ppgt6a9DlNKauCaxLWIUpi5RRdYmNRDlNcmoJrE16HcmuTQQvTXId6jegJemLkMuTFyJidyIx+SryiMdkhjy/TDXNFUB9QG2tB1lTIsZScD0v+3X/AKivPtI42rc8GrU2BwBe/KQ0nfxJ8F0OkuW7az3FrCwS9huh8uc2s1x5tuR10/yrlcc4OqEj57OwSWO49gVmHnXV8gKhxdPEYJ5kVqetY5xJ1dam8BpJOYaSWAxxKuYzAmnhsFUttdRrDWA9JpPs993Xex/iVy/J7Tww2GrgENqOc2x2d2wAhrgMuOZjmr0HlJpduJ0cMQ1rYrTTqc4DVYlgm0COddbcM/mnisq6WtQvwbgPo6Ja4cQ+mxw+9RXP6GLWOpFxMVBiKcHZLNI0qkDtaPHtV3k5pgYh76bbTrcE5sCox5NSm6o5oyORtqjIx0TwWJgtItIpsIfOtxzRkDF7WGmWmYJDhM7MspQ/rptHjOmzfSf7N2tFHG02nva1qE3903/24lv9zRznD3BBwOmmmvSJuF1dzXnV1AJbi6z2mYgc2sciZ50bkek3mkfVxGGORByOD1VTZwLwFdBcc2Mx/wA/SI/u4XWjzhWMG3nW/wDkaRp9z2GoFXx1QQGkgO1zHWkw79Zo9jHc059LLvViiYqNJ/61rj1Cro8Az/MY7URm06pbTpOb0hQwzh9pgY1o8Wwq+AYPa8Maf7mrhsWaX8AqB73Uv5HvI7C1Hw55lIfw0WH/AOqr8GhV+S8DDYYDKqKtc0p+c9h59M/bpvI7WNKDqNCOc46130uHwjpG97adQP8Aew/zLWuWJyfxgNCg3f7NRqDsAFJ09hDJWuHKNC3Jw9CuT3KA1yV6DcnBQFuT3IV3qE1yAt6V6EXJXIC3pXIFyVyA1ya5CuTXICl6VyFcmvQFLk0oV6Remglya5DvTXJoLcmuQrkxcmgpcolyHcmuTQQvRGvyVaURhyTR4bjNC0g8iW5lx4Z9ZKycbo0tqNLQIyGRkxs3HZBXX4jRJdmCRnJuAZEjPpRPcszF6MgiHNzP1rj9yVdI5rB6HLxaXNbmDLroya7IyI4b123IgMOvwlaoNVibaIyPMrATSrtMwM4Eb4CyfYAPnRnE2ujztQ8NVo03Pc97DGbCxzZyHYSDsPcpq4NoJj9GaTpOqua11LEBtRpLW2guLH7TJFryZjMEcVHlboZ2G0hiabQbWvcWAA9FzQ9nVsMLotLaXo4rR7Mc5msqUy3C4os5sPDYp1XAwYdETxLRuQeW/KFjqGDxgotf7TRLHF+dtSg60ggyNhHgiOQwra17en0XA84jOHWkidvR8AtLBPxRtA121weJe47ciQ2ZifJVqXygVWtIa1jN8tEGIiARHUs+ty1xTi460ido2j70orosJTxvNLnOnfrHNZcScoNQgkz8FrUXYtsX16YOTnS9gkjY7mNcZEN8F5zidOVqvTqOPVkPcq7nTMKGPRK+nK9K2/Et6RfAJcbocD0i0jbwWOeVBptYA+LajqwLADDnCJGwjd1Lj2yN3uTu+PwVMetYTlJZWw9ekCaGJJBJ5zcO8mK1IgAlgDi14AIEO6l6Q1+zslfPGA5R15bTNVzWS2Qz9XNstElkSYcc85C970fUpmmBRc0sbkLXF0bTBJJM5781m1cXg9OHoMpr01Fi5Peq96a9TRZL0r1W1qg7FBNXF29Dr1iGOIEkNcQOJDSR5hUnY8INTSrU7GPLMRyo0s5xJ1rTOxsNa3iABkAvXNC4h78NRNWdYaVMvmJvNNt09crJqaQZwCBV0zG9Z7r1dSXptYFxVXTp4lVamnXcVm/LGuld9rAmv6155+nHcU7dOO4+an2xfrr0K9NcuDZpx3E+KtU9OO4nxV+2J9ddkXJrlzNLTbuKv0NJkrU5xnq1i5KVVp4iUS5b1kW5RuULkxKaJ3IjHZKtcisOSaPnjGacq3Oh8Q5w5rWtIFx3gSqdTSLyM3uPVcfdMIeKpxUf9t34ioPDf91VSY/tPrrUH1TPmmDyNnruTxO2JQb+guVgwlKpS1DHtrMNOsHPfFRucSMwCHQQQNoVfSHKiriMKzDObRbTpv1rbGBjg60tccjHOmTlmQFlug9yiaQiRHDYfiqYC8IjGdR69yQCcM4nylBI9QA75TWpN8VNtM8D4KKgyh1nuUhSHBWzgngBxEAmNuYyzkIbaBgScyQIER3nbKzq4TGwQQMxvzXq/wAlVGoKdZ9Rrg15p2OcIvtvutnMjnNz2Ly1tECZGYIjwOWa9k5PaSnBYfP6Fjf6W2x91YvLPK9POOldWAVapjQFk1MfKpVsWud+Rro23aUAQH6XWBUxaA7Fqd16N9+liq9TSfWsJ2KUTiFnsvVsPx/WgOxqzHYhNr5CaY0TWDsiqTsQQSDuQdchYurMHeipVayquxChUrKo+qoq3r0za+apiqk2omDSbXRmV1LR3J3EVoIYWtPzn8weeZ8F0uA5GMbnVeXng3mt8dp8lZwrN5SMvAvJK6nAYEwC4R2qzhsMykIY0N7Np7Si6xduPHHO3RmwExqoBeoEresjmqoGohEpiUBdYisfkqcItMmEHzli3c9/2nfiKCjYsc9/23fiKg1hhdEIKYIG7PiT8FKjhy5XsHgmSb52ZR7+1ZvKRZNUA8xujZ0R5GFZpYF7h0SJ4ytcVWABrWAgEEXZ5jf2qFTGOzE7c/XgFz7+m8Uauh3NbM5jOO9Qp4FsNJM5mQeCtl5O89SEAY8Ve1QXR7BTJiDshWn4p8RO3ZHNgxtVSi7Ph4oxdHr1/lYv61Ad2fHvQartnUQfNTc+fj2eoQK3RK1EXHDM+PiV3HJ7F/stMcLm/fJHkVxNR0nL6oy7Quj5O15oEcHnulrT8SuHP/l2/wBN6piEB+JVU1kF9VcY0tOrID6qA6qoh8rcZopqqIqqWOhrhHAKo56uZUWRV3KOtgoBeovfmgtOqKtXrZLptFcjqhc12IAp0i0nNwuN1Pmlo7TPHmqFTkLJgVZH17CJEfVO/NWSp2kci+vki4HRlbEH9VTc7+KIaO1xyXfaO5HYejmW6x22X5iepuwLbBAECABu3Lc4e2bz9OO0b8n5MGvUj+Gnt73H4BdNgNB0KH7umAfrHnO/qOfgrRqJi9dZJGNtFL1C9QvTXJqCFya5DL0i5UTJTF6GXJi5NBDUSvQi5IOQEvRqbslUvRqTsvXFB4FWpc9+XznHt5xT0qe5TxB57pHznfiKZpzVpBqFMD16lTPr80IVBtT6z1xWaqeyPXenJHYhOec59ZpifXED3IuptOfrPP8ANJp2571DP18PJK7b6KYidOpnx+Kcv47lXZtRZGSWBiVCpnKlrEzygJSqzHYB2wN3it7k/W5jh1g+RWlyQw86MruphpqPFai4WS+yyZLgQY528W5rnNA4jnPHUCPH/K58+Pit8eV2a6GpUQ3VEDXIZqLhI6iGqmFVV3VFcweia1XoMMcTzR4laxEsRiC4yeEIBf8AkulwXI2YNV/8rf8AUt7B6JpUegxoPGJPic1rrax2kcbguT1etsZaOL+b5bV0OB5F02wari88BzW/mVu6xMaq3OMZvKiNAGzskmTHCSnL0AvTXLbI5qJi5BuTXIC3Ji9CuSuQFDki5BJT3IJ3JXIZKcuQTJTXIZclcgmXJpUCU0oCSjUzkqpKNSOSDw/E9N32nfiUPX+VPEdN0fWd+IqFvrgtonu6/JI5Hger4plIify8FFMX+XrZvTl/AnyjPPZ3BQ4p5y9SgcH38dyE5/qVEuSLlcD38UVrpVc7E7X5+tiYg5f+SGXJOqKDc5G/y70Hb/J0+6lWptcW1C+A6bWtaWAumM9jHbJzA2bVy2jxq6rgciAQfXctXkpj9Vrg9jYe1gBaAC20nMT27ffsVvk1hG+1ONoIN55wDiASSBsjfwWLZ5jUl8U2DwFSqf1bZ6zkPErbwvJAkg1H9oaPit9tWBls6ktcsTgt52h4TQlGlFrATxPOPiVo3gKprE4ets/q0aybWKtepXKA16V6DckHIDXpXoVye5AS9K5CuTFyA1ya5CuSuQFlNchlyUoCEpXIRckHoCXpSh3JXICFya5QuTXICXI1J2XriqhKPSOSo8WrmXu+078RQ59Z5qVYi90/Wd+I70O+P8LaCNqfl64KRcgh3HZsPHuCmXIHaU4dPw+CG5+4euxQFRMDuSc8b1GwnYEZuEnMpsi5qqKs5CUWlRcepW6dEDcjNasX5PTU4K7cIN+asMpwptaptauV5Wuk4jYMZrX0CyKsrMwwha2hmi/acliXyt/HUhycFCYclK5dnEUFSlClPcmgoKe5CuThymgt6VyFKUppgwcnuQbkrk1cFvSlClPcmmCXJXIZemuTTBS5K5CuSuTTBZTXIdyVyumJlyVygXJrk0wS9K5DlKUMTuVik7Iet6p3qxSdl64qxHjOJ6bvtO/EUEk/7JJLqye9JryDI3ER3JJJSCCkSZPb15otOgAkkuV5V0kGAUg1JJc3SRMMUw1JJRcTa1TDE6SzaC0gtfRJg7PXemSUn6WOhpHJTBSSXbXLClPKdJQK5OHJJKB7kpSSQKU8pkkDylcmSQPKVyZJFKU8pkkQpTSkkgRKe5MkqHlNckkmhgVYpbPXFOkr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064" name="AutoShape 8" descr="data:image/jpeg;base64,/9j/4AAQSkZJRgABAQAAAQABAAD/2wCEAAkGBhQQEBQUEhQVFBQUFBQQFBQUFRQUFBAUFBAVFRUUFBUXHCYeFxkkGRQUHy8gJCcpLCwsFR4xNTAqNSYrLCkBCQoKDgwOFA8PGikYFxgpKSkpKSkpKSkpKSkpKSkpKSkpKSkpKSkpKSkpKSkpKSwpKSwpKSkpKSkpKSkpKSkpKf/AABEIAKgBKwMBIgACEQEDEQH/xAAcAAABBQEBAQAAAAAAAAAAAAADAAECBAUGBwj/xABGEAABAwICBQkDCAkCBwAAAAABAAIRAxIEIQUTMUFRBiIyYXGBkaHwFLHBB0JDUnKistEVIyQzYoKSk+HS8RdTVGNkc5T/xAAXAQEBAQEAAAAAAAAAAAAAAAAAAQID/8QAIBEBAQEAAgIDAQEBAAAAAAAAAAERAhIhUQMTMUFCMv/aAAwDAQACEQMRAD8A9YJTygiqsvlLgK9egWYarqak9I3BrmwZaSwXDdmPNdY4NZ+NY0w57Gng5zWnwJlGbVHHaJ7l89couS+LwhL8SwubP71hvpkzxHRJ/iAVHRHKyvhn30qrm8QDzSJ6JbsI7V2+vfys7f7H0uCpArheQnyhjHE0a0NrgF7SMm12DaQNzwMy0bpI2EDtw5crLPFbl0UFSlCD1IOUUSU8odye5BNPKHcpXIJJSoylKCYKe5DlKVAS5OHIcpSmAlyVyHKUpgnclcoSmlME7krlCU1yYJylKhclcqJSmJULkxciJ3JiVAuUS9FELlEuQ3VEN1ZAcuUC9ANVRvQHNRRNVALlAvVgOaiQqKuXKQciPMsNpSpTdLXkHZlwE7RwXG8s+UjsTimFld+tpNZSpim5zWtfObw5pguJcJjh4U+XuknNsptJE3PdBiRIDQeqbvBcYx8GeC4114+PL2zS/wArr8LZTp06VdzABVc6o7KObEjO8kZk+C63AYLAaUw7arqNGoajdY6LNbSL87HPpw5pEgdy+Zw/OVoaC09VwVdlei617PBwORa4b2ngrxtiWR75/wALMNT5+HqV6damTUou1jTY8SWAyzNswDOcHOV2+9s7dmWQ6OcDguE0Fy/fXoMqVKTWl7bgGuMbSAc88xnHmVF3KeqXTdszC1fk9ueO9onZ9n3QjBy5TAcrG/SAiJiBMggechO7lebzDZbIgHIxGfmp2iusuSvWNS0tdDgcuHwKsnSbetXRo6xLWLNbpMbwpfpIcE0aOsT6xZgx8nqUvbE0aN6e9ZX6Q7U36RKaNa5LWLKdj0vayg1Q9I1FlDFnrUTij1+CDV1oT3rE9od1+Cl7S7gfNBsXpjVA3rFOJdwPmmdi38PIoNg4kJvaAsb2p3DyKZ2KdwI7AVdGya6E6sskYp3X4FSGKMZjPsKkqNIvTOxHWs0YwxsPgVXq1zu48CqrVOLHFROMCwzWPX5p/aiojZONHWonGjrWUMRKg7E55DxV0apxqgcWsr2kykcSmjT9rRmYvJZBdvS153bE0eOfKXocNxNCHOh7HDOm9pDg8mIIBPSGxcOBkvdNJ4rHEnV3VHGw0poNgE1GghziyG5PBnLYZ2Lm36Y038yjXG0ZYct35bgueOrzXB6PdUeGgOgnaGOdHc0SV6nyJ0VRo0HUcXSquc2oXNLMLiaghzRMzRyOQ8Ufk/U0xUqzin1aVIRLTawvJnIGZAESd/itpmHrGpUD8XUDHBwp3YmmDTN74IDTJFoYed19air9DBYQ7GYrvoYlsd2rVqnojDHYyv8A2sR/oWM/BGmwOdi2m5tzTVqktOdIEyw5gF1USN7W8c2wxbzS6thiLWl8DEVYGvLHlp2HmloBO18g7kZdLT0JQ+pU7xWHvARRozDD5o73OHvKwGaohv7klzbgRg6rg79QXkgna2QXT9UHep+00wAWtpkHWWkYBuera1zulUEQ0knujfIdHRqYel0XUmzt57Pi5E/S1AfTUf62fBc8NKgbKYzNcD9lotzoPDagP6/dMde0Kxh9OvLZFLKK7tlNh/ZyBUEB7s5OXHqWtGx+m8OPpqXDaT7gk3TtA7Kod9llVx+6zgQe9YtblE59N41JJFFuIaBU6QLW1A0Q3J1pnYeiQqehuUrqlejFJjRVw5rA3vdDGVHMc3YOfDJnYp5HXYfHNeeaXGBOdOqweL2ie5WLlk4HGVHVqzKhZFLVgWNc0u1lO6Tc87M29e2RsWhKpg9/WlegSnBTTB7096BPqU4PqVdMGvSvQZ9SlKhg16V6BcnuV1MFvSvQrk0ppgt6a9DlNKauCaxLWIUpi5RRdYmNRDlNcmoJrE16HcmuTQQvTXId6jegJemLkMuTFyJidyIx+SryiMdkhjy/TDXNFUB9QG2tB1lTIsZScD0v+3X/AKivPtI42rc8GrU2BwBe/KQ0nfxJ8F0OkuW7az3FrCwS9huh8uc2s1x5tuR10/yrlcc4OqEj57OwSWO49gVmHnXV8gKhxdPEYJ5kVqetY5xJ1dam8BpJOYaSWAxxKuYzAmnhsFUttdRrDWA9JpPs993Xex/iVy/J7Tww2GrgENqOc2x2d2wAhrgMuOZjmr0HlJpduJ0cMQ1rYrTTqc4DVYlgm0COddbcM/mnisq6WtQvwbgPo6Ja4cQ+mxw+9RXP6GLWOpFxMVBiKcHZLNI0qkDtaPHtV3k5pgYh76bbTrcE5sCox5NSm6o5oyORtqjIx0TwWJgtItIpsIfOtxzRkDF7WGmWmYJDhM7MspQ/rptHjOmzfSf7N2tFHG02nva1qE3903/24lv9zRznD3BBwOmmmvSJuF1dzXnV1AJbi6z2mYgc2sciZ50bkek3mkfVxGGORByOD1VTZwLwFdBcc2Mx/wA/SI/u4XWjzhWMG3nW/wDkaRp9z2GoFXx1QQGkgO1zHWkw79Zo9jHc059LLvViiYqNJ/61rj1Cro8Az/MY7URm06pbTpOb0hQwzh9pgY1o8Wwq+AYPa8Maf7mrhsWaX8AqB73Uv5HvI7C1Hw55lIfw0WH/AOqr8GhV+S8DDYYDKqKtc0p+c9h59M/bpvI7WNKDqNCOc46130uHwjpG97adQP8Aew/zLWuWJyfxgNCg3f7NRqDsAFJ09hDJWuHKNC3Jw9CuT3KA1yV6DcnBQFuT3IV3qE1yAt6V6EXJXIC3pXIFyVyA1ya5CuTXICl6VyFcmvQFLk0oV6Remglya5DvTXJoLcmuQrkxcmgpcolyHcmuTQQvRGvyVaURhyTR4bjNC0g8iW5lx4Z9ZKycbo0tqNLQIyGRkxs3HZBXX4jRJdmCRnJuAZEjPpRPcszF6MgiHNzP1rj9yVdI5rB6HLxaXNbmDLroya7IyI4b123IgMOvwlaoNVibaIyPMrATSrtMwM4Eb4CyfYAPnRnE2ujztQ8NVo03Pc97DGbCxzZyHYSDsPcpq4NoJj9GaTpOqua11LEBtRpLW2guLH7TJFryZjMEcVHlboZ2G0hiabQbWvcWAA9FzQ9nVsMLotLaXo4rR7Mc5msqUy3C4os5sPDYp1XAwYdETxLRuQeW/KFjqGDxgotf7TRLHF+dtSg60ggyNhHgiOQwra17en0XA84jOHWkidvR8AtLBPxRtA121weJe47ciQ2ZifJVqXygVWtIa1jN8tEGIiARHUs+ty1xTi460ido2j70orosJTxvNLnOnfrHNZcScoNQgkz8FrUXYtsX16YOTnS9gkjY7mNcZEN8F5zidOVqvTqOPVkPcq7nTMKGPRK+nK9K2/Et6RfAJcbocD0i0jbwWOeVBptYA+LajqwLADDnCJGwjd1Lj2yN3uTu+PwVMetYTlJZWw9ekCaGJJBJ5zcO8mK1IgAlgDi14AIEO6l6Q1+zslfPGA5R15bTNVzWS2Qz9XNstElkSYcc85C970fUpmmBRc0sbkLXF0bTBJJM5781m1cXg9OHoMpr01Fi5Peq96a9TRZL0r1W1qg7FBNXF29Dr1iGOIEkNcQOJDSR5hUnY8INTSrU7GPLMRyo0s5xJ1rTOxsNa3iABkAvXNC4h78NRNWdYaVMvmJvNNt09crJqaQZwCBV0zG9Z7r1dSXptYFxVXTp4lVamnXcVm/LGuld9rAmv6155+nHcU7dOO4+an2xfrr0K9NcuDZpx3E+KtU9OO4nxV+2J9ddkXJrlzNLTbuKv0NJkrU5xnq1i5KVVp4iUS5b1kW5RuULkxKaJ3IjHZKtcisOSaPnjGacq3Oh8Q5w5rWtIFx3gSqdTSLyM3uPVcfdMIeKpxUf9t34ioPDf91VSY/tPrrUH1TPmmDyNnruTxO2JQb+guVgwlKpS1DHtrMNOsHPfFRucSMwCHQQQNoVfSHKiriMKzDObRbTpv1rbGBjg60tccjHOmTlmQFlug9yiaQiRHDYfiqYC8IjGdR69yQCcM4nylBI9QA75TWpN8VNtM8D4KKgyh1nuUhSHBWzgngBxEAmNuYyzkIbaBgScyQIER3nbKzq4TGwQQMxvzXq/wAlVGoKdZ9Rrg15p2OcIvtvutnMjnNz2Ly1tECZGYIjwOWa9k5PaSnBYfP6Fjf6W2x91YvLPK9POOldWAVapjQFk1MfKpVsWud+Rro23aUAQH6XWBUxaA7Fqd16N9+liq9TSfWsJ2KUTiFnsvVsPx/WgOxqzHYhNr5CaY0TWDsiqTsQQSDuQdchYurMHeipVayquxChUrKo+qoq3r0za+apiqk2omDSbXRmV1LR3J3EVoIYWtPzn8weeZ8F0uA5GMbnVeXng3mt8dp8lZwrN5SMvAvJK6nAYEwC4R2qzhsMykIY0N7Np7Si6xduPHHO3RmwExqoBeoEresjmqoGohEpiUBdYisfkqcItMmEHzli3c9/2nfiKCjYsc9/23fiKg1hhdEIKYIG7PiT8FKjhy5XsHgmSb52ZR7+1ZvKRZNUA8xujZ0R5GFZpYF7h0SJ4ytcVWABrWAgEEXZ5jf2qFTGOzE7c/XgFz7+m8Uauh3NbM5jOO9Qp4FsNJM5mQeCtl5O89SEAY8Ve1QXR7BTJiDshWn4p8RO3ZHNgxtVSi7Ph4oxdHr1/lYv61Ad2fHvQartnUQfNTc+fj2eoQK3RK1EXHDM+PiV3HJ7F/stMcLm/fJHkVxNR0nL6oy7Quj5O15oEcHnulrT8SuHP/l2/wBN6piEB+JVU1kF9VcY0tOrID6qA6qoh8rcZopqqIqqWOhrhHAKo56uZUWRV3KOtgoBeovfmgtOqKtXrZLptFcjqhc12IAp0i0nNwuN1Pmlo7TPHmqFTkLJgVZH17CJEfVO/NWSp2kci+vki4HRlbEH9VTc7+KIaO1xyXfaO5HYejmW6x22X5iepuwLbBAECABu3Lc4e2bz9OO0b8n5MGvUj+Gnt73H4BdNgNB0KH7umAfrHnO/qOfgrRqJi9dZJGNtFL1C9QvTXJqCFya5DL0i5UTJTF6GXJi5NBDUSvQi5IOQEvRqbslUvRqTsvXFB4FWpc9+XznHt5xT0qe5TxB57pHznfiKZpzVpBqFMD16lTPr80IVBtT6z1xWaqeyPXenJHYhOec59ZpifXED3IuptOfrPP8ANJp2571DP18PJK7b6KYidOpnx+Kcv47lXZtRZGSWBiVCpnKlrEzygJSqzHYB2wN3it7k/W5jh1g+RWlyQw86MruphpqPFai4WS+yyZLgQY528W5rnNA4jnPHUCPH/K58+Pit8eV2a6GpUQ3VEDXIZqLhI6iGqmFVV3VFcweia1XoMMcTzR4laxEsRiC4yeEIBf8AkulwXI2YNV/8rf8AUt7B6JpUegxoPGJPic1rrax2kcbguT1etsZaOL+b5bV0OB5F02wari88BzW/mVu6xMaq3OMZvKiNAGzskmTHCSnL0AvTXLbI5qJi5BuTXIC3Ji9CuSuQFDki5BJT3IJ3JXIZKcuQTJTXIZclcgmXJpUCU0oCSjUzkqpKNSOSDw/E9N32nfiUPX+VPEdN0fWd+IqFvrgtonu6/JI5Hger4plIify8FFMX+XrZvTl/AnyjPPZ3BQ4p5y9SgcH38dyE5/qVEuSLlcD38UVrpVc7E7X5+tiYg5f+SGXJOqKDc5G/y70Hb/J0+6lWptcW1C+A6bWtaWAumM9jHbJzA2bVy2jxq6rgciAQfXctXkpj9Vrg9jYe1gBaAC20nMT27ffsVvk1hG+1ONoIN55wDiASSBsjfwWLZ5jUl8U2DwFSqf1bZ6zkPErbwvJAkg1H9oaPit9tWBls6ktcsTgt52h4TQlGlFrATxPOPiVo3gKprE4ets/q0aybWKtepXKA16V6DckHIDXpXoVye5AS9K5CuTFyA1ya5CuSuQFlNchlyUoCEpXIRckHoCXpSh3JXICFya5QuTXICXI1J2XriqhKPSOSo8WrmXu+078RQ59Z5qVYi90/Wd+I70O+P8LaCNqfl64KRcgh3HZsPHuCmXIHaU4dPw+CG5+4euxQFRMDuSc8b1GwnYEZuEnMpsi5qqKs5CUWlRcepW6dEDcjNasX5PTU4K7cIN+asMpwptaptauV5Wuk4jYMZrX0CyKsrMwwha2hmi/acliXyt/HUhycFCYclK5dnEUFSlClPcmgoKe5CuThymgt6VyFKUppgwcnuQbkrk1cFvSlClPcmmCXJXIZemuTTBS5K5CuSuTTBZTXIdyVyumJlyVygXJrk0wS9K5DlKUMTuVik7Iet6p3qxSdl64qxHjOJ6bvtO/EUEk/7JJLqye9JryDI3ER3JJJSCCkSZPb15otOgAkkuV5V0kGAUg1JJc3SRMMUw1JJRcTa1TDE6SzaC0gtfRJg7PXemSUn6WOhpHJTBSSXbXLClPKdJQK5OHJJKB7kpSSQKU8pkkDylcmSQPKVyZJFKU8pkkQpTSkkgRKe5MkqHlNckkmhgVYpbPXFOkr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5066" name="Picture 10" descr="http://i.idnes.cz/10/052/vidw/JB332afd_Povodne_Olesna_2010_fotojari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381500" cy="2466975"/>
          </a:xfrm>
          <a:prstGeom prst="rect">
            <a:avLst/>
          </a:prstGeom>
          <a:noFill/>
        </p:spPr>
      </p:pic>
      <p:sp>
        <p:nvSpPr>
          <p:cNvPr id="45068" name="AutoShape 12" descr="data:image/jpeg;base64,/9j/4AAQSkZJRgABAQAAAQABAAD/2wBDAAkGBwgHBgkIBwgKCgkLDRYPDQwMDRsUFRAWIB0iIiAdHx8kKDQsJCYxJx8fLT0tMTU3Ojo6Iys/RD84QzQ5Ojf/2wBDAQoKCg0MDRoPDxo3JR8lNzc3Nzc3Nzc3Nzc3Nzc3Nzc3Nzc3Nzc3Nzc3Nzc3Nzc3Nzc3Nzc3Nzc3Nzc3Nzc3Nzf/wAARCADDAQMDASIAAhEBAxEB/8QAGwAAAgMBAQEAAAAAAAAAAAAAAwQAAQIFBgf/xABEEAACAQMDAQUFBgMGBAUFAAABAhEAAyEEEjFBBRMiUWEUMnGBkQYjobHB0ULh8BUkUmKS8TNyk9IWNGOCskRTg8LT/8QAGAEAAwEBAAAAAAAAAAAAAAAAAAECAwT/xAAjEQEBAAICAgMAAwEBAAAAAAAAAQIREiExQQMTUSIycUJS/9oADAMBAAIRAxEAPwD4+pWQoZjMdaPvOCrYIziKShgN23g8xxW1YgMNxJ+hqbEHBCoN0EgzmiPfO0gc+tI7m5Bo6MFQEgE1FhaGNzaoZsk8YpeTuPrkzW9WjlTc7wECIERS6udscCOachyGUYACDnzFGt3CR4STjGKWSTtORnpTlq5kRielKk2GeB70nzxWrRMeJhApd3Zrp3SP8NGTBiBz1qSMG6NhBXEYxWVIbOIqyAueKgdlbiROaeIZuNCB2zGDFbQhrLKTgiiXEV7ZUTJFDsoUO1hjirhr0Fh7rDuwT60+extSy96jCOI6052DaezZDbYLgdYr0YtsljaRk9I4qlyPDajSX7Im4hjieRSycQcAZr1uussRMAA+leW11oae46BpANBWBm4CTIxStzajgKSQfStiRE9eBV3LAch9xB4iKIQG9lBhiJ5g1uy9mQbm8DrtOau3YJuqgOScSKdu6S5tgW7YI58MUz0RlSOfjWf4uD5Uzf09yzbLgW4HMCT+VLm8Wtd2UtjO7cEhvhNIa0tjHWqR4JaTPrWAjXRCyD9aPa0OqvFbdqwzsTACqZNAC8V4wBny4mqIORBgGM03btbRtWFP8X7UwWFsbWhwfOp5FstbRmtLtUGOu71qwrqwBUDfPSIppOIRdqxxNakkSQCD0NTciodoXJtqQZLQIHJo/bAK6WyiLuBO7cBNYF1wcmD6cVftT3kgseYmlL3sEFe6ABBqU738Y7xvkalPlPwbjgOUnaFAJ6+dZVRtOFAOQRWGYAQ059awDnagJqjE8YXnFat4JLSR1oZYx4jHnmtW22NuIkERQBTdDKoKz555rQtW4JJMeU1h02qGbk5rBYkcDigGItNO2QAOOa3acICBwfrSyYPE+lGt31VdpUkxBnFKkYW6ThhI6BhRSRgKq7uaUDTLL4fQ5o9ss6krG6cmKmwhrdzIF5SN30ozL4gRBHSgKm6JKyDRixUAGJHFL2G0Ygwcjzmj6O093VEH3QZIpe0GuHbBicV6HsrRBQHIYMeQRVxWM7dTs3Q2yJRuBIEZNdGxbbvIgzwFmRTGi062tGSAwdxgwc+laVGSGYQD1Iq402BrdFtUPxuJ8OMV4b7R9nm1qA6uCtwkweV/lX0ZVt3psuwEnwEdD8K4Pa2gs3bbNf8AF3UmA0UUr3HhtPaQFpBaByeK2tuGkZBMwKNrJCQnhH6UBH2jbEgczWW75ZS0ZUVCrqrMd2BMRTGn9lbW6m5qtOnchFFxrnKs0x9eKWS6k7h0P1NE7qzeud6QC0QQRP1q5nq9nydbTWuyb1tu6t23zB2KT8OK2uh7Pn/yk/8A4mP6UvY9nSyp7s56JbXJ+lYa/pSx2NdkeSrH5VvuJ50fWafs61pbveW0sB/Crd0RBjHSvMkXbTbLe49SV6egrtNf07Sri60/4gCKVvW7RYbAwXru5mozt9HMq5yXCoiQIE4HWtLcaAxeR5Dii3NOre8DJpS9pNuLZLCspqgVLylzCzAwTitHUAL7womm7Ju33ZLOosq2Nq3m2lvhVXeztRp2KXjb39QbgE1XC+TDFw8fOtncRgdemJqrmivaXTWr942wtwkDZcViI8wDilzcdh/l9TxUWDQ5Qgxg/OpSu5xiFPrFSjsac4qVyoO6s+NjG0fGipEGXWOk9ay5CNCtkeVUYiW0YQ58U8VY2L93cMhfdHlSzlpwT9aolj1+dGgbclkOCccjpQlBZRECOZP41lJKbQxE1a7gIjrRoNvNq4ZM46iK0GDGcZFXdLFMqDispbcGSpAoBlDGNpkeZoiSDiD8qEAEVWPXBFa4Eqc9IqSpu27MdpWPWaIvjAHImaFb3uvvmT1p/S6YsQSMfnRJ2NHuydKpuKXJABBGOTXquz9Kt1jJAAG5ix5FczsuwuxXKgsDA8q9LatWrC9yS/fEZBET6eVaSaaSajNy6twju08MALzFFRXuAIBn0XNLpsnggjrOKIjD+IttPlimZ/TacK3jPeMOVABj68Ur2stu6wbuWtlhBBiDTemvXPcTw+QOd1D7UW5dsC4XJK8gjP50E+ffaPRWdMyXLSwCMjnNcBWABI869p2xZV1Nw5IEEEV5DVWil6APDuxPFRlj7TlO0tgmZAgmtXZtqXUgRJOaGXKLj5Z5q1fcPET4hk9BWadCo55RzxkQa6Ghug2CwsqxHhCe7EdfhXMWQxzP8zTmmdUed0g+8J/GrnyavfhGQ63pBC2kbJ43HrUa5e4FiZ8laavS3LdgoRcKqDudQT4zH4U5e7e0OnUG53gJ/hVJj51tLLfKLb6jl6ixdvvbPdXB3ZkAKwn40uNBq32h7cEtAOwgR0nFPv8Aa3S526W83+kUu32sssx3aJtvTxCi44/p/wA/xy9WzWxcsEwVkOV5P8qSsIqO7Ip2kRxXon7U0ep2pf0zyZRGUANI5g/vSWxiBiD61nnncelzK+45N1rhbkwOJrYKhBkMfwp+5Z3YI/ClbmiJ90kT5VHOU5kB3zDiB8DUqjorgPJqVW4e4u7YR+VIalLmn2zB+ddgrIkj40NrKkCGMCs5nopXIDMk4kxwaiosEhs+vSuhe06wGWAKWbTEAnjmrmUqgbDKGY3FwPKina3iTOeJ/Khd2QKgtYFMDu7KishkdQa1YvAA7lx1FCAaNsCKNbtwM0XQE35G33f1rdtWKgeVS2gPAp7TWJ97ilJsm9FYkgsMDp512bKgxA9KBYtxjyrt6fs0W2RrrMHMECIitJJjFSH+x9Me8XwFgniaBXWe8L1yXS26rwcqaa0PZosWfCSzmCenyot6PCCUOcgjrRpRS5asMVNt2QmOTgfM5rAt3LckpvE4JMA07dtnZut2dpExGPnQbGnvXBN04xG7NBg27rkzCgcElZpvTWzqORAGfC0R8q3bUW1JuWw5iFO2I/Cnktpfs5BVY4OPyp6DyvamkCu9t0YKeJ6ivIdp6Xu7htxAOQYma+rans9LtkI6kFeGAiPrivD9qdml7rqzuGSRlcfGp0VeD1AIYhokfjRUIZOeRTut0RDkTLTyKBashB4sZrPLpF6YRIBO4T1rSsFM9c0Z7e07h88UC6inIINRvfdTofat1AQWgwecil73ZtsgbbtxSPXgVuxca2BExHBphLjNDrKnoeIqbbjU9zw4Wqsi0+xLneN1mB/vSyhi6hlXLAZWu9qbFq+xN8bmjLEmYpC/ZsWnVdOxwZktHy+Nb457aY5bIe1XVeVYQCSB0p/Sa/UXBcc2lYW1klcHmBj51zme95sBWGe5GWn41Vxl8qslegt3jcTcE2k9JmtBiZxPxrhW9dqbcBXEeW0V0rGovXLdt7yKqvMNMCB/Osb8dnhncbBmcyfC3+mpWwrEAhcfGpWe0BEGcRnpxWSk84NbngE/DFTcCAOlGzC2QIPEcUG5bIUjMHpTW0kZ6ZFZKmSDiiU9kNhB4GfOp3RxAmnGTFX3QKjzq+StlRZJ6cUZbMCYo6KY9fSnLWmmzbuk4uMygDnAX/uolt6g8l9PZUwXECulZtiRAMedYSyowQCI69ad0LjT+HubTKTMMgI/r4V0YzUXJpLSbTuAOM16Ts+8txlutgKQS3PxpPSJ2ZqSEud9pLjGAyHeh+Rz+Ner7O7MWF3AXABG4LtU+RinQbRi522lOIlpxijtbs7trqCT0IEGrt6NwAFMLxBHSrbQrdIFy3vfiWOSPgDTMEaZTeK2nWGABUftRLnZyKJV7gJ5fcBFNWNOLIi2gUjyUCfwovcBsXYaeARNAc1FFsS2odlBiQDW7YQ31bTEbjjxMf6mnrluwhg7RPIM5/nQ0TTlyVsrk9YoDbnbaJaGYe8B0/Wvnf2i1D72RyZMFj5iK+i22RoDKViQJFcTt/7LWe0bhu27j27gEFYlTSofNGXdk4niDQ7tgwGiY6ede0vfZazotNde69x7uwlCAMH4V5Z+CWO0Rx8qVm06IEB092V6Ur3BRuCQenlXSS1bvalVIYBjBIjn50bX2E0m63bhoYQxUE5UH9aw4ZY/4nuOKQVaTIAq1Yqqn8Kat3GJAZVOCZKAdKFvI2jwx6KKXH9FTerAiMcRFLX9NYZQNsNOI9cUxqGi8MwQij8/3oTOrwARz55FTJccuk9xz7vZ9hW3C61sdc8Uqb1u2dpt3Z/zXCZrrNplYs0sQ3IJkUoez1Vj3dxkE8citMfkntUy/ST6qQQtsD4mg9/cR9y7Qf8AlFPPoL4jaUcdcR+VZOgun+G3PxNXyxVygY7T1AESn+gVKsaG8RPdL/qNSlrAt4ukZ55xxUAHBk/KtEDpWZKmIJ9a52a9+0gMMHqK0wHT8arPofSKz3gIJyI5oDMHyx1pe1m9B6tGKbRwxGQQM0O0Bs3FeAYPlWvxrwaRSVkE8TXVtMR2dpoAMX7u4ny2265yz3fTA8q6Om8XZ6DyvP8AKVX9jR8f9ix8jWkViOvmDTVmxduMe6Td8DNJgBWEZPpXpfs/oLp26mEKHALNBFdEaPQ/Z7TahNOhu2huVQoB6D4V391xUligjpu5pCzqXsWkRnRoGAp/WqZ3JHdh1B98kfkaNm6AN1mwAidZz+PFEdS3htOFxmOSPjXON422Hd3EJB8Q3cUUa+6phwSYkkDEUuR6NKb+8BkAU4mRiioL+4ZBWOIodlnuNKg+YljxTZDRwNxAmTVEGVtqAHCgHncaXu92ohe7PwWTRDpYXYLzgHPizHwMihJobW6N1zfHB/i+tKmrTstwhAhZR58Cjq20lHAycBTz6/GiWhtUIyqIOVBrXgmVDNmZI4pkQ7Vs97Z3Ioa4oxP5V8s7Q0l3T6hxdtugLHbuETX1XtTULp7DOQJ8yOa+efaPVLfdWgT5CgnC3FGVtoAUgwDRe17gnTlgx32VaRHSV/8A1pS68Ek59JNMdrjdpez7kZNpxHwc/vWfyf1LLwRD2xJAucHyoVxrRH8ePhmoSf4QQfOapyzqBcyRwTWO9TtPgG7dm6SwiQIJzgD86FbcJdIQLBmTWnVWJWRtPWhLbFpon50b9kOGJwCeeuaKyhbQuNdEH+E8ilrUhRtzNYdDeLDACmCSajrfaZr2j6oKwAGPhTK7msi8EbuiffjHwmk/ZGLbpZsyCp4rq6TtXV6fRNpEb7pgdytJBnzzmtNfHVXj6KAyOalLbC2VeAeKlRxTqDiRiMGoY5gg+YqwMmcT61WyDP41IUy4wRxxVyZ8QMdRUJjMRVSCM9elAUFtk+ExA6VNk2mW3JABHxrSwRBBz19KvTkeK3tPHU1r8d9Lxql8KzBwOvNdDs0G7pNQkGUZLoBHQSp/+Q+lc5HckhUPEZp/sy+bGoDOgKnDDzU4I+Ymlhf5FjLsxbBAxkGvafZO/bfTiyXBYAqFjNeRu2e4ulN25YlW/wAQPB+ldj7O3zYv+BZZuJxFdLR7K3aK3iCoBP8AhWmjphdtSHCsDAIM0LRJdRBc7s7rvvDcIBplXdQRCyem6YqFOQve27zQu4/HdT1tdWgDtbtCBkMRTSae6VkMNvO4c/hQNVauhgwYFeq93J+tLWlbN2ryOys1wrBE8xPpRr9+zp7e5Wb3vj+dc63ZVmDHwPzBOZroJcFtNu3vdx92IBNVKS/braqrWwuX2iT+JpZe3N10otg7FJhy0fMUyHBRtltiqx4VUH6ChXUVkY22a2MZJDR8qe6Wm7XaOlvMneI9phxvFNyit4WY7uJOK5z+y3CntKhmHBVQCfhTLX7O+FYghQADOBTlFcz7U23bQPdt8pkj086+Z6u4SZYmfOvrHaZK6d/CGTbmcj4V8j15He3Ng2ruMDyFMid9uf3rodtg2bejs432bQVh5MfEfxJpXs60t7WqXzbsq15weoUSB8zA+dV2lf77UKS8k5YnqTH7Vn8t/imk5Zj4oqzIiPyrVq07t4RgGJPFbaw/Ta2fOueYZXvRaKum+cgeVDdN6QcU0dPcnxKI85pa8drFSIFK45T0mygw9kKMkAQPM1mxcJttiSSeh860zT7jAVVsXFshQyGB1p+uyaa6QpG2AORxWRqQLYUDAHlV52w7A9MVVxA4IIA9QaOoQSu4VQGUCBUqzbCmApgVKe8T3DG4D1jNTfImKdFzQDPsupkyYOpX/wDn6Vat2eGE6PUQTydUDjz9z1pcaRBiQMgwaiGCfUZ9fWum40Vu9qUOiubrIJP94OYIH+Ggi/owQR2eDJjOobGaONGiUTJL9I56Vu0my+DuncOlM+0aZcr2ZYI5E3bp8v8ANTOm1Gma9ZttoNKqO4U+O7iTH+OqwmqrDyViHgjn1qMSCeK61p7V6zdNzQ6QXEyvv85J/i8gaDc1Fsaa3c9j0ctumVfpH+ajLHWW40bsRqtGAcXbW5hmdyEyR8iZ+BPlXpPst2Sl50u6xbmx/cgeHBzmvNdmdo7dXZU6TSBA0MVtn3TIbk+WK9P2D2k2l1FyxcW1ZAYgEIANwMHmuidw3tVt70CuCFXCjcAIpHVKwvm37oHVq3b1rPp0uW7wdSw3BFXgg44+FD1lx3ebW0ooEblU7cn0+FKw4rS31UFFcQcYGPwo51dlF8TFiD1WgadLw2ErbMtmEA8vT1rbaVrtyTeVF5KtbU+XpNIxxf09x4DbTHHI+lMklUQ22UkDl/KuZ7PqrFwBQxtswG9VXPpEU3pU1G+617eFXCjgz/tFOATV3rotym1T5rn8/wA6VtXHAZ2cCeREz8qITqDbI8cg4GRIxVlxYFvf7QxYZADQOP50vYRxcugEPuEDAxFHIYqFuIC44YCRPn6Vyr97U3Limwb5UGSIYYx060ve7V9jdV1j3U3kmWJGABMD4miUWO690C1BJJiAxn8q+d/bO+uq7QCWbfiRYZwnJOfnFejTtJNZde1p7zK+TksMZrzP2jvXtLeVbWt1LOZL/eMBM9B5RVbTSGjsXrHZj31s3Ga/cKe4fdVZ+hZl/wBNLDsq5ebe9jUyxmAhx+FP6vU6gaSzYN69vtpbLt3hmW3N+sfSiu7m5p0NxyB4W8RzETTsl8kVtdmXLabE0uqic/dMf0rZ7JuzI0usGZ8No5/Csl2c7pJMzzVAsV5PoaA23ZeodY9j1cdZtMD+VAbsG6ZLaTV/9Nv2pgP3i5XPBHlWiAHull4UDjzgfvQbn3OwLwB2aPUz/wAh/ah3Ps9qntApptQH8tppi6oIgDngkVkJEDYM8YpXGUiH9i68CPZ7sf5lj86jdi9o9dFcBPlmKPqtKr37RRIuM0GByPOto6rcutcIYPfCKCvrJ/T61H1Y1Nkcl7ZR2S4CrqSGU4II6VK9Fc7VIeLul0d94H3l6yGYiMSeuMVKn6J+lqOAtu7BPdPzjwnz/wB6Itm8V2923HlXXNwdAOarvBatMURLjASFafL0Iqvrn6fAm5DPccqZuacKx/ziMfHE0mdPekEW3n0HPFdL2m29t3GnsnIYe/n196mBqByLFn6N/wB1O/FL7Li4osaqP+CwHA/r6URdLqCpm1BBkfWusdSSP+DZIH+U/vUGrkgC1ZAJ6pRPjkuzmMjNtxvuOVhXuhv/AGwd3/yilTZdtPZtdU3Tnz4pr2ki0JWwJ/8ASB+NY9scXnRhaACggi0o6x5U8sZfKi3s1wOGC4B5mnGvE3HuXWLMzEsSOSeaxa1t9lKA2wwYrPdJ8unqKh7QuiyHZ7c7ZxbQZ/005jMZo3d+zna+l0/ZurZr1xW74nBaJCwOPga7v/iLR2+8R793dvUidxhfCf1NfPLPa921avo9zKr3g2qiiJA8h59aPq+32taq4neXSFIB2uvTnrT9B7cfaDRjJ1WpJwOTjA/nRj9pdE1sfe3yRwdvNfPR9obnIbUj/wB/86v/AMQXY96/PrdNGhuveN9odOwLI199m1j4YkblHnRE+0OmQMWs6lxcWQu2YGY614DRduX3v6oNcvEG0zKDdbBUT+MVNX25dsvsi4R3SSd7clQfL1o6G30C99pLV1fu9HqZkcWh50sO2CWH911bcY7r1H7V88bt1zyjZ87jf9tYHbY3SbSHM+K5z+FGoN19D/tFPDGh1ClRMm3GIGPwridrNf1Op0xXSXEG1w7HpLY/KvNabtZXvAbbQ8DcHyU0LU6rvdTp4tiLaK2B5jcaWpBuvS6fvtPq7d7u52mSrOIYcEc+VTtO3d7Qv9+TbQSPALy4Hlk1ybYR9QxCkbUQDwzGTQX1ups3LiW+6ZS5ILBjP407ZPJO1qUu3dTdus1hRchivfJA2iABmoTcPiL6fk579f4uevrXAOv1oyBZMiMhv3qhrNayhfuMxyGqeeI3HdGnVcC7Y9PvBU7lYP31jOY3E/pXEOs1vV7EnyU1R1OsOe8tj4JR9mJbjtFLYcqb1gsQSANxkfT1FCN93aSqDcNxx1z+9cRr2rNxit5AQuwk2wfX9az32u59oTAgfdDipvyYHuO7CsCpRAOkCi2rYZ23oAFBzXnvaNb11A/6Y/atjU9oBG/vmI621/aj7cP0bjr3rQW6jouUBIJA5xQzai4xKQEO9fiYrkHUax5nWsT6Iv7UfS9o3AWsaxpZspcx4h5H1ox+SXqDqm9RbLXSUUlYAB+AFSrFy6ABj6VK12XEourvYgLHXFWdVdmDs56ClsqTAmfKrJmJMfrXD9uf6nYqXmRDHQ5/r+uK0dRdOZ4+FVbuWkcB7RuHqN8Aj5Ub2vTL/wDQJ87rVrLbN7Gw/aL0eF/wFV7RcIgu/wDpFGGusSAvZ2nOerMag7RU4XQ6MendzT3f/R9l2uO+Gd48gOKC7urBu9YmIz/XpXQPaB3lfZdFzGLI86G2uu3jsWxpFIYEbbUZkfhTn+jdXod+1nuGdwDjPlj9q3qCNhUQBu4B6T/tTD39SLtra1sQrCFQRmJ/Kh3NZqbdx2W6Jfn7sfD9q28RUTsSzp73aapqbSXUNppVs8Qf0r1lvsnsy4jM/Z2mJzlkzM15zszV6zU61Lb6i4FYNOwBTx5xXprXZ6Op36vVT4ub0fpUXSoo9idmbWjQaUEFiPu1nzoydhdnsCz6LSLG6B3S/lFb/sqxndc1Dc59oatt2NpGBhLxOeb9w9KNQyh7K7OXtTUJ7FpSvcSo7pMcenrTq9n9mqWC6DR9cmwnl8K5f9l2B257MUY2yZA3v1tg8zMYNdNeyez4X+6y2JBdz0+NHRGfY+zlB26bRAz/APZTGPhV/wBwgTb0oM/wqq9KFb7L0AI/uNsnEypI/Otf2boNoPsNiIWfuxT3B2wXsKQResqJGFb0rxf2m0tzV9tO9gK6Gyu1i652iDyfNq9gdP2daIV9NpV933ra/rXg/tRZtp2s7WVUW2RYCCBwPKl0LsfTWLhNwXDbBVlVibqiCFHr60te0T6i3auo+nEgnN1Rg586W0iZbwgiBjbNM37VruCAgwJHgyDVWbiGP7Oucm9pv+uK2nZxUydXoxH/AK0/pXLUAW8KR4uo9PjRNohZHT9fjWF4/idOi+hVY26/Skjn72I/Cs+zDG7W6T494f2pJlXEAcDp/OqTaHxAEVNuO9aJooQAfD4/FhgefOOKmwkHgfCqnExIqBjwSRWN89BopA96PQisDccEiOtaB3AncR6zVZI5FLsMFRyAPpms37AvW9mfRhyD51or5DNatmOTHlNOXRy6CTtu7YUWr2n3umCwMTUq22EkmZ+FStvtqtqzI2kirIOfFPyqxJEsOtWQDAAmsUKU/eLt486sDaeTPx/lWtpAgZrUGecfOrn9T6Uh8QEk5xzRTpnUDvHt2/8Amb9BJoJGJjAOKtrYDkYgk/Oql6GxHFgOXa5cM5hbf6k/pWrC2jqXdd4g9R5mlyATsLcY4FFthVLZyeorTGzYlO3XIKANuAmN3Tml2Ba7EDPAH+9WdRldgiGnmmdAbfte+6VUKhInqwGKu5xUyjudk9iXLV23fVmkTO1fTNddrN64XFnvEABHiB5j1NebHbzq7hRMmR4QAI/X+ddXs/7QW3VzqXygkb4gYwBjNTM5TmcdvS2dXaltTdkHwjasg4zmRR9t5Mi4GBJgEgcj/avJL9qDatXbYAG9w28ADBGennx86ofbDUG53bZsqI+MDHwyBT5Y/o5x1rupW12+CW3lbigmIz3T/sKcW+QTlF93LQP19a8a3bTjtF9bpsFboZAw6QRn5EV0z9r0RWf2cb5BUT1AOSannL7Ezj0Fvv3s7rV23Hh5I9cfGhvpbq2Qz3WVCFbduC7RnkGuTY+2SWbL2+7lA0BTMMMwa5XaHb97Ub+Sp8KyeFHA/Onc5IOcegTQWty3H1LXSFBNtRM84ridt9lW71pLunF3cqSd5Bz+FJp229tmNlQCwhjJkA+v1+tY/ta+ptkMdlsAFZJmMdan7IVzjn6NturVCSCRBiKccgDwjqB5Uq90Xbjv4lds4NS3qHmGOJ4yTVz5cS5QC7euW/AHUeIwIU/pV+0upG5LTYGSg/atOy3CHYeInOSKm1GyMdOfT41nllCtU7S5lRkDCj+VVtE8D0/qKs5yP4uk1ZRmXcBjifKp/wCiCWAeuPKr3AvG0z8a3saDEj1qFQI6/E8VlYW1cSQB61RjbAH0NRRLwx+lTaB08QzxRqjbJBnJFZLiQTgelFAYCRE/CsvLKAduPwo1RtjvUH8f51KguKuPL1qVXAtttOINXuwPLrFB3kkAHJotkMxAPJxB86Ok7bcwBiAOlDJEADE1tLRY+IgwZaTFZIXeIOfwoOVtG5HzFbBEqc4GawFAfDTHlVMpYNs8+nSjY5LZgrSZk4q48JAOOKpl24kEjoTWWIjB59aNiVE8KnkxWwxlCIjNYVt3vYmqkKh60gsNIZYGR1FWPGkekTVEbpIjI+lUEIJ2zIHSnsNIPpUUAKSRjr61sCRnp0issJheDMn6UbFolsRJ58h69KpsttbEVlJ27uoz/X41N03MkYxS0VrJHka0WXAIrRiIGcfShspg7R8wTmmFoZaVwY4rQAAYbyc9aDaBRGkGeJB4otohgJwGMzRRtd1iz7ojhahBCLMD0qyoAmevAFZ94nfHwjmp2KoqGYdPKhkAkAmfh+tFuALEeQ5rMMduQJiaINqyQJPEn1rQYjEtBMmKE0ssgnn8KKF3FQR5mKdCyzFpyaCLp3EdaKxUsARQ+7EAiZ8jQLdtkDaWIHlUnaePCRzHWossDzg8VayBkEQZ8qewwG7sjknpisop7uS38Oau4TGBI8xWU3AyMrOT1+dEo9LOnVju2gTmIqURTKjxkekVKexoDaAVgcVpHbeMnFSpU3wTNtizPJOWFadQBAGIqVKAjsZ+X61ZJCgjmT+VSpQBSi5MZ2iqIHd8cE/pUqU4FRAmowADADkfpUqUqcbs5BBrDf8AEPoKlSgVr/DVDLGf8NSpQSgSNpBzMVVzw3MY/oVKlMMG465DGZj8KYXKBiMzUqUBgqDaaQMNP4Vek8QUnyFSpSyDSAHnp+1EsMXSGJIZ4IqVKRxjUKBcYAYVyB6RNDkyPXmpUpTwEuiEBHP86pcFmHIAg1KlVPA9KuE/Xmt2veI6CalSgmCYeBxJqgSzQTIxUqUBbk+L4Vm2MH4CpUpQCnBgcVKlSmt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5070" name="Picture 14" descr="http://img.aktualne.centrum.cz/334/53/3345304-povodne-frydek-mistek-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562" y="3689648"/>
            <a:ext cx="421643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/>
              <a:t>Orlík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/>
          <a:lstStyle/>
          <a:p>
            <a:r>
              <a:rPr lang="cs-CZ" dirty="0" smtClean="0"/>
              <a:t>Vodní tok: Vltava</a:t>
            </a:r>
          </a:p>
          <a:p>
            <a:r>
              <a:rPr lang="cs-CZ" dirty="0" smtClean="0"/>
              <a:t>Říční km: 144.650 km</a:t>
            </a:r>
          </a:p>
          <a:p>
            <a:r>
              <a:rPr lang="cs-CZ" dirty="0" smtClean="0"/>
              <a:t>+- 50 km od Prahy</a:t>
            </a:r>
          </a:p>
          <a:p>
            <a:r>
              <a:rPr lang="cs-CZ" dirty="0" smtClean="0"/>
              <a:t>Benešovská pahorkatina</a:t>
            </a:r>
            <a:endParaRPr lang="cs-CZ" dirty="0"/>
          </a:p>
        </p:txBody>
      </p:sp>
      <p:pic>
        <p:nvPicPr>
          <p:cNvPr id="1026" name="Picture 2" descr="Soubor:Zvíkov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52654"/>
            <a:ext cx="6480720" cy="310534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4551263" cy="35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6525344"/>
          </a:xfrm>
        </p:spPr>
        <p:txBody>
          <a:bodyPr>
            <a:normAutofit/>
          </a:bodyPr>
          <a:lstStyle/>
          <a:p>
            <a:r>
              <a:rPr lang="cs-CZ" dirty="0" smtClean="0"/>
              <a:t>Účel: zásobárna vody pro účely energetiky, hospodářské využití, rekreace</a:t>
            </a:r>
          </a:p>
          <a:p>
            <a:r>
              <a:rPr lang="cs-CZ" dirty="0" smtClean="0"/>
              <a:t>Typ hráze: betonová</a:t>
            </a:r>
          </a:p>
          <a:p>
            <a:r>
              <a:rPr lang="cs-CZ" dirty="0" smtClean="0"/>
              <a:t>Výška hráze: 90,5m</a:t>
            </a:r>
          </a:p>
          <a:p>
            <a:r>
              <a:rPr lang="cs-CZ" dirty="0" smtClean="0"/>
              <a:t>Délka hráze: 450m</a:t>
            </a:r>
          </a:p>
          <a:p>
            <a:r>
              <a:rPr lang="cs-CZ" dirty="0" smtClean="0"/>
              <a:t>Objem: 716,5 </a:t>
            </a:r>
            <a:r>
              <a:rPr lang="cs-CZ" dirty="0"/>
              <a:t>mil. m</a:t>
            </a:r>
            <a:r>
              <a:rPr lang="cs-CZ" baseline="30000" dirty="0" smtClean="0"/>
              <a:t>3</a:t>
            </a:r>
          </a:p>
          <a:p>
            <a:r>
              <a:rPr lang="cs-CZ" dirty="0" smtClean="0"/>
              <a:t>Plocha při maximální hladině: 2545,5 ha</a:t>
            </a:r>
          </a:p>
          <a:p>
            <a:r>
              <a:rPr lang="cs-CZ" dirty="0" smtClean="0"/>
              <a:t>Max. hloubka: 74m</a:t>
            </a:r>
          </a:p>
          <a:p>
            <a:r>
              <a:rPr lang="cs-CZ" dirty="0" smtClean="0"/>
              <a:t>Registrována v ICOLD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Povodně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Rok 2002</a:t>
            </a:r>
          </a:p>
          <a:p>
            <a:r>
              <a:rPr lang="cs-CZ" dirty="0" smtClean="0"/>
              <a:t>2930 m</a:t>
            </a:r>
            <a:r>
              <a:rPr lang="cs-CZ" baseline="30000" dirty="0" smtClean="0"/>
              <a:t>3</a:t>
            </a:r>
            <a:r>
              <a:rPr lang="cs-CZ" dirty="0"/>
              <a:t>.</a:t>
            </a:r>
            <a:r>
              <a:rPr lang="cs-CZ" dirty="0" smtClean="0"/>
              <a:t>s</a:t>
            </a:r>
            <a:r>
              <a:rPr lang="cs-CZ" baseline="30000" dirty="0" smtClean="0"/>
              <a:t>-1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57721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Opatovice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cs-CZ" dirty="0" smtClean="0"/>
              <a:t>Vodní tok: Malá Haná</a:t>
            </a:r>
          </a:p>
          <a:p>
            <a:r>
              <a:rPr lang="cs-CZ" dirty="0" smtClean="0"/>
              <a:t>Říční km: 4,3 km</a:t>
            </a:r>
          </a:p>
          <a:p>
            <a:r>
              <a:rPr lang="cs-CZ" dirty="0" smtClean="0"/>
              <a:t>+- 5 km od Vyškova</a:t>
            </a:r>
          </a:p>
          <a:p>
            <a:r>
              <a:rPr lang="cs-CZ" dirty="0" err="1" smtClean="0"/>
              <a:t>Drahanská</a:t>
            </a:r>
            <a:r>
              <a:rPr lang="cs-CZ" dirty="0" smtClean="0"/>
              <a:t> vrchovina</a:t>
            </a:r>
            <a:endParaRPr lang="cs-CZ" dirty="0"/>
          </a:p>
        </p:txBody>
      </p:sp>
      <p:pic>
        <p:nvPicPr>
          <p:cNvPr id="40964" name="Picture 4" descr="http://prehrady.cz/dams/prehrady/fotky/opatovice/opatovice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5238750" cy="392430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7339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49491"/>
          </a:xfrm>
        </p:spPr>
        <p:txBody>
          <a:bodyPr/>
          <a:lstStyle/>
          <a:p>
            <a:r>
              <a:rPr lang="cs-CZ" dirty="0" smtClean="0"/>
              <a:t>Účel: </a:t>
            </a:r>
            <a:r>
              <a:rPr lang="cs-CZ" dirty="0"/>
              <a:t>Zásobení vodou pro skupinový vodovod Vyškov, </a:t>
            </a:r>
            <a:r>
              <a:rPr lang="cs-CZ" dirty="0" smtClean="0"/>
              <a:t>Bučovice</a:t>
            </a:r>
          </a:p>
          <a:p>
            <a:r>
              <a:rPr lang="cs-CZ" dirty="0" smtClean="0"/>
              <a:t>Typ hráze: </a:t>
            </a:r>
            <a:r>
              <a:rPr lang="cs-CZ" dirty="0"/>
              <a:t>sypaná, </a:t>
            </a:r>
            <a:r>
              <a:rPr lang="cs-CZ" dirty="0" err="1" smtClean="0"/>
              <a:t>kamenohlinitá</a:t>
            </a:r>
            <a:endParaRPr lang="cs-CZ" dirty="0" smtClean="0"/>
          </a:p>
          <a:p>
            <a:r>
              <a:rPr lang="cs-CZ" dirty="0" smtClean="0"/>
              <a:t>Výška hráze: 45m</a:t>
            </a:r>
          </a:p>
          <a:p>
            <a:r>
              <a:rPr lang="cs-CZ" dirty="0" smtClean="0"/>
              <a:t>Délka hráze: 177m</a:t>
            </a:r>
          </a:p>
          <a:p>
            <a:r>
              <a:rPr lang="cs-CZ" dirty="0" smtClean="0"/>
              <a:t>Objem: 239 tis. m</a:t>
            </a:r>
            <a:r>
              <a:rPr lang="cs-CZ" baseline="30000" dirty="0" smtClean="0"/>
              <a:t>3</a:t>
            </a:r>
          </a:p>
          <a:p>
            <a:r>
              <a:rPr lang="cs-CZ" dirty="0" smtClean="0"/>
              <a:t>Plocha při maximální hladině: 70,5 ha</a:t>
            </a:r>
          </a:p>
          <a:p>
            <a:r>
              <a:rPr lang="cs-CZ" dirty="0" smtClean="0"/>
              <a:t>Transformovaný 100 </a:t>
            </a:r>
            <a:r>
              <a:rPr lang="cs-CZ" dirty="0" err="1" smtClean="0"/>
              <a:t>letý</a:t>
            </a:r>
            <a:r>
              <a:rPr lang="cs-CZ" dirty="0" smtClean="0"/>
              <a:t> průtok: 18,46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r>
              <a:rPr lang="cs-CZ" dirty="0" smtClean="0"/>
              <a:t>Registrována v ICOLD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Průměrný průtok: 0,19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r>
              <a:rPr lang="cs-CZ" dirty="0" smtClean="0"/>
              <a:t>Minimální průtok: 0,01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r>
              <a:rPr lang="cs-CZ" dirty="0" smtClean="0"/>
              <a:t>Neškodný průtok: 4,50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Olešná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dirty="0" smtClean="0"/>
              <a:t>Vodní tok: </a:t>
            </a:r>
            <a:r>
              <a:rPr lang="cs-CZ" dirty="0" err="1" smtClean="0"/>
              <a:t>Olešná</a:t>
            </a:r>
            <a:endParaRPr lang="cs-CZ" dirty="0" smtClean="0"/>
          </a:p>
          <a:p>
            <a:r>
              <a:rPr lang="cs-CZ" dirty="0" smtClean="0"/>
              <a:t>Říční km: 10,7 km</a:t>
            </a:r>
          </a:p>
          <a:p>
            <a:r>
              <a:rPr lang="cs-CZ" dirty="0" err="1" smtClean="0"/>
              <a:t>Frýdek</a:t>
            </a:r>
            <a:r>
              <a:rPr lang="cs-CZ" dirty="0" smtClean="0"/>
              <a:t>-</a:t>
            </a:r>
            <a:r>
              <a:rPr lang="cs-CZ" dirty="0" err="1" smtClean="0"/>
              <a:t>Mistek</a:t>
            </a:r>
            <a:endParaRPr lang="cs-CZ" dirty="0" smtClean="0"/>
          </a:p>
          <a:p>
            <a:r>
              <a:rPr lang="cs-CZ" dirty="0" err="1"/>
              <a:t>Podbeskydská</a:t>
            </a:r>
            <a:r>
              <a:rPr lang="cs-CZ" dirty="0"/>
              <a:t> pahorkatina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75190"/>
            <a:ext cx="3851920" cy="461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t3.gstatic.com/images?q=tbn:ANd9GcQUP_MEgtai_KyUPc93SbF8X5519q6BKEegViyZhjDObPXQX3au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4320480" cy="323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Účel: Zásobení průmyslu vodou, </a:t>
            </a:r>
            <a:r>
              <a:rPr lang="cs-CZ" dirty="0" err="1" smtClean="0"/>
              <a:t>nalepšení</a:t>
            </a:r>
            <a:r>
              <a:rPr lang="cs-CZ" dirty="0" smtClean="0"/>
              <a:t> min. průtoku na 0,29 m</a:t>
            </a:r>
            <a:r>
              <a:rPr lang="cs-CZ" baseline="30000" dirty="0" smtClean="0"/>
              <a:t>3</a:t>
            </a:r>
            <a:r>
              <a:rPr lang="cs-CZ" dirty="0" smtClean="0"/>
              <a:t>/s, rekreace</a:t>
            </a:r>
          </a:p>
          <a:p>
            <a:r>
              <a:rPr lang="cs-CZ" dirty="0" smtClean="0"/>
              <a:t>Typ hráze: </a:t>
            </a:r>
            <a:r>
              <a:rPr lang="cs-CZ" dirty="0"/>
              <a:t>sypaná, zemní ze sprašových </a:t>
            </a:r>
            <a:r>
              <a:rPr lang="cs-CZ" dirty="0" smtClean="0"/>
              <a:t>hlín</a:t>
            </a:r>
          </a:p>
          <a:p>
            <a:r>
              <a:rPr lang="cs-CZ" dirty="0" smtClean="0"/>
              <a:t>Výška hráze: 18m</a:t>
            </a:r>
          </a:p>
          <a:p>
            <a:r>
              <a:rPr lang="cs-CZ" dirty="0" smtClean="0"/>
              <a:t>Délka hráze: 395m</a:t>
            </a:r>
          </a:p>
          <a:p>
            <a:r>
              <a:rPr lang="cs-CZ" dirty="0" smtClean="0"/>
              <a:t>Objem: </a:t>
            </a:r>
            <a:r>
              <a:rPr lang="cs-CZ" dirty="0"/>
              <a:t>152 tis. </a:t>
            </a:r>
            <a:r>
              <a:rPr lang="cs-CZ" dirty="0" smtClean="0"/>
              <a:t>M</a:t>
            </a:r>
            <a:r>
              <a:rPr lang="cs-CZ" baseline="30000" dirty="0" smtClean="0"/>
              <a:t>3</a:t>
            </a:r>
          </a:p>
          <a:p>
            <a:r>
              <a:rPr lang="cs-CZ" dirty="0" smtClean="0"/>
              <a:t>Plocha při maximální hladině: 88 ha</a:t>
            </a:r>
          </a:p>
          <a:p>
            <a:r>
              <a:rPr lang="cs-CZ" dirty="0" smtClean="0"/>
              <a:t>Transformovaný 100 </a:t>
            </a:r>
            <a:r>
              <a:rPr lang="cs-CZ" dirty="0" err="1" smtClean="0"/>
              <a:t>letý</a:t>
            </a:r>
            <a:r>
              <a:rPr lang="cs-CZ" dirty="0" smtClean="0"/>
              <a:t> průtok: 72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r>
              <a:rPr lang="cs-CZ" dirty="0" smtClean="0"/>
              <a:t>Registrována v ICOLD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237</Words>
  <Application>Microsoft Office PowerPoint</Application>
  <PresentationFormat>Předvádění na obrazovce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Přehrady   Orlík, Opatovice, Olešná</vt:lpstr>
      <vt:lpstr>Orlík</vt:lpstr>
      <vt:lpstr>Snímek 3</vt:lpstr>
      <vt:lpstr>Povodně</vt:lpstr>
      <vt:lpstr>Opatovice</vt:lpstr>
      <vt:lpstr>Snímek 6</vt:lpstr>
      <vt:lpstr>Snímek 7</vt:lpstr>
      <vt:lpstr>Olešná</vt:lpstr>
      <vt:lpstr>Snímek 9</vt:lpstr>
      <vt:lpstr>Povodně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Přehrady   Orlík, Opatovice, Olešná</dc:title>
  <dc:creator>Michal</dc:creator>
  <cp:lastModifiedBy>Michal</cp:lastModifiedBy>
  <cp:revision>16</cp:revision>
  <dcterms:created xsi:type="dcterms:W3CDTF">2012-11-27T15:40:06Z</dcterms:created>
  <dcterms:modified xsi:type="dcterms:W3CDTF">2012-11-27T18:10:50Z</dcterms:modified>
</cp:coreProperties>
</file>