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09FD-C4C9-4EF2-8F66-61591AD22F34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0F44-DFDA-462D-B23D-71E53FC6EA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.cz/terlicko.html" TargetMode="External"/><Relationship Id="rId2" Type="http://schemas.openxmlformats.org/officeDocument/2006/relationships/hyperlink" Target="http://www.prehrad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vl.cz/files/download/vodohospodarske-informace/vodni-dila-a-nadrze/svihov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TĚRLICKO, TATROVICE, ŠVIHOV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3520" y="6307088"/>
            <a:ext cx="3920480" cy="5509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Veronika </a:t>
            </a:r>
            <a:r>
              <a:rPr lang="cs-CZ" sz="2000" dirty="0" err="1" smtClean="0"/>
              <a:t>Kůsová</a:t>
            </a:r>
            <a:r>
              <a:rPr lang="cs-CZ" sz="2000" dirty="0" smtClean="0"/>
              <a:t> (341922)</a:t>
            </a:r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Zdroje:</a:t>
            </a:r>
          </a:p>
          <a:p>
            <a:endParaRPr lang="cs-CZ" sz="2800" dirty="0" smtClean="0"/>
          </a:p>
          <a:p>
            <a:r>
              <a:rPr lang="cs-CZ" sz="2000" dirty="0" smtClean="0"/>
              <a:t> </a:t>
            </a:r>
            <a:r>
              <a:rPr lang="cs-CZ" sz="2000" i="1" dirty="0" smtClean="0"/>
              <a:t>Přehrady.</a:t>
            </a:r>
            <a:r>
              <a:rPr lang="cs-CZ" sz="2000" i="1" dirty="0" err="1" smtClean="0"/>
              <a:t>cz</a:t>
            </a:r>
            <a:r>
              <a:rPr lang="cs-CZ" sz="2000" i="1" dirty="0" smtClean="0"/>
              <a:t>: soupis přehrad ČR [online]. 2012, [cit. 13. listopadu 2012]. </a:t>
            </a:r>
          </a:p>
          <a:p>
            <a:r>
              <a:rPr lang="cs-CZ" sz="2000" i="1" dirty="0" smtClean="0"/>
              <a:t>Dostupné z WWW: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prehrady.cz</a:t>
            </a:r>
            <a:r>
              <a:rPr lang="cs-CZ" sz="2000" dirty="0" smtClean="0">
                <a:hlinkClick r:id="rId2"/>
              </a:rPr>
              <a:t>/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Vodní dílo </a:t>
            </a:r>
            <a:r>
              <a:rPr lang="cs-CZ" sz="2000" dirty="0" err="1" smtClean="0"/>
              <a:t>Těrlicko</a:t>
            </a:r>
            <a:r>
              <a:rPr lang="cs-CZ" sz="2000" dirty="0" smtClean="0"/>
              <a:t>. </a:t>
            </a:r>
            <a:r>
              <a:rPr lang="cs-CZ" sz="2000" i="1" dirty="0" smtClean="0"/>
              <a:t>Povodí Odry</a:t>
            </a:r>
            <a:r>
              <a:rPr lang="cs-CZ" sz="2000" dirty="0" smtClean="0"/>
              <a:t> [online]. [cit. 2012-11-27]. Dostupné z: </a:t>
            </a:r>
            <a:r>
              <a:rPr lang="cs-CZ" sz="2000" dirty="0" smtClean="0">
                <a:hlinkClick r:id="rId3"/>
              </a:rPr>
              <a:t>http://www.pod.</a:t>
            </a:r>
            <a:r>
              <a:rPr lang="cs-CZ" sz="2000" dirty="0" err="1" smtClean="0">
                <a:hlinkClick r:id="rId3"/>
              </a:rPr>
              <a:t>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terlicko.html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VD </a:t>
            </a:r>
            <a:r>
              <a:rPr lang="cs-CZ" sz="2000" dirty="0" err="1" smtClean="0"/>
              <a:t>Želivka</a:t>
            </a:r>
            <a:r>
              <a:rPr lang="cs-CZ" sz="2000" dirty="0" smtClean="0"/>
              <a:t> - </a:t>
            </a:r>
            <a:r>
              <a:rPr lang="cs-CZ" sz="2000" dirty="0" err="1" smtClean="0"/>
              <a:t>Švihov</a:t>
            </a:r>
            <a:r>
              <a:rPr lang="cs-CZ" sz="2000" dirty="0" smtClean="0"/>
              <a:t>. </a:t>
            </a:r>
            <a:r>
              <a:rPr lang="cs-CZ" sz="2000" i="1" dirty="0" smtClean="0"/>
              <a:t>Povodí Vltavy</a:t>
            </a:r>
            <a:r>
              <a:rPr lang="cs-CZ" sz="2000" dirty="0" smtClean="0"/>
              <a:t> [online]. [cit. 2012-11-27]. Dostupné z: </a:t>
            </a: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pvl.cz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files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download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vodohospodarske</a:t>
            </a:r>
            <a:r>
              <a:rPr lang="cs-CZ" sz="2000" dirty="0" smtClean="0">
                <a:hlinkClick r:id="rId4"/>
              </a:rPr>
              <a:t>-informace/</a:t>
            </a:r>
            <a:r>
              <a:rPr lang="cs-CZ" sz="2000" dirty="0" err="1" smtClean="0">
                <a:hlinkClick r:id="rId4"/>
              </a:rPr>
              <a:t>vodni</a:t>
            </a:r>
            <a:r>
              <a:rPr lang="cs-CZ" sz="2000" dirty="0" smtClean="0">
                <a:hlinkClick r:id="rId4"/>
              </a:rPr>
              <a:t>-</a:t>
            </a:r>
            <a:r>
              <a:rPr lang="cs-CZ" sz="2000" dirty="0" err="1" smtClean="0">
                <a:hlinkClick r:id="rId4"/>
              </a:rPr>
              <a:t>dila</a:t>
            </a:r>
            <a:r>
              <a:rPr lang="cs-CZ" sz="2000" dirty="0" smtClean="0">
                <a:hlinkClick r:id="rId4"/>
              </a:rPr>
              <a:t>-a-</a:t>
            </a:r>
            <a:r>
              <a:rPr lang="cs-CZ" sz="2000" dirty="0" err="1" smtClean="0">
                <a:hlinkClick r:id="rId4"/>
              </a:rPr>
              <a:t>nadrze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svihov.pdf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eky3_small kopie.jpg"/>
          <p:cNvPicPr>
            <a:picLocks noChangeAspect="1"/>
          </p:cNvPicPr>
          <p:nvPr/>
        </p:nvPicPr>
        <p:blipFill>
          <a:blip r:embed="rId2" cstate="print"/>
          <a:srcRect t="2817"/>
          <a:stretch>
            <a:fillRect/>
          </a:stretch>
        </p:blipFill>
        <p:spPr>
          <a:xfrm>
            <a:off x="0" y="3212976"/>
            <a:ext cx="5658328" cy="36450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211960" cy="1143000"/>
          </a:xfrm>
        </p:spPr>
        <p:txBody>
          <a:bodyPr/>
          <a:lstStyle/>
          <a:p>
            <a:r>
              <a:rPr lang="cs-CZ" b="1" dirty="0" smtClean="0"/>
              <a:t>TĚRLICKO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246043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Rok dokončení:			</a:t>
            </a:r>
            <a:r>
              <a:rPr lang="cs-CZ" sz="2800" b="1" dirty="0" smtClean="0"/>
              <a:t>1964</a:t>
            </a:r>
          </a:p>
          <a:p>
            <a:r>
              <a:rPr lang="cs-CZ" sz="2800" dirty="0" smtClean="0"/>
              <a:t>Geomorfologický celek: 	</a:t>
            </a:r>
            <a:r>
              <a:rPr lang="cs-CZ" sz="2800" dirty="0" err="1" smtClean="0"/>
              <a:t>Podbeskydská</a:t>
            </a:r>
            <a:r>
              <a:rPr lang="cs-CZ" sz="2800" dirty="0" smtClean="0"/>
              <a:t> pahorkatina</a:t>
            </a:r>
          </a:p>
          <a:p>
            <a:r>
              <a:rPr lang="cs-CZ" sz="2800" dirty="0" smtClean="0"/>
              <a:t>Řeka: 				</a:t>
            </a:r>
            <a:r>
              <a:rPr lang="cs-CZ" sz="2800" dirty="0" err="1" smtClean="0"/>
              <a:t>Stonávka</a:t>
            </a:r>
            <a:endParaRPr lang="cs-CZ" sz="2800" dirty="0" smtClean="0"/>
          </a:p>
          <a:p>
            <a:r>
              <a:rPr lang="cs-CZ" sz="2800" dirty="0" smtClean="0"/>
              <a:t>Říční kilometr:			</a:t>
            </a:r>
            <a:r>
              <a:rPr lang="cs-CZ" sz="2800" b="1" dirty="0" smtClean="0"/>
              <a:t>12,450 km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.jpg"/>
          <p:cNvPicPr>
            <a:picLocks noChangeAspect="1"/>
          </p:cNvPicPr>
          <p:nvPr/>
        </p:nvPicPr>
        <p:blipFill>
          <a:blip r:embed="rId3" cstate="print"/>
          <a:srcRect l="9961" t="6532"/>
          <a:stretch>
            <a:fillRect/>
          </a:stretch>
        </p:blipFill>
        <p:spPr>
          <a:xfrm>
            <a:off x="5724128" y="3429000"/>
            <a:ext cx="3419872" cy="34290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 flipV="1">
            <a:off x="5292080" y="3429000"/>
            <a:ext cx="4320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5292080" y="5445224"/>
            <a:ext cx="432048" cy="1412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Účel a parametry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lnSpcReduction="10000"/>
          </a:bodyPr>
          <a:lstStyle/>
          <a:p>
            <a:r>
              <a:rPr lang="cs-CZ" sz="3000" u="sng" dirty="0" smtClean="0"/>
              <a:t>Účel:</a:t>
            </a:r>
          </a:p>
          <a:p>
            <a:pPr>
              <a:buNone/>
            </a:pPr>
            <a:r>
              <a:rPr lang="cs-CZ" sz="3000" dirty="0"/>
              <a:t> 	</a:t>
            </a:r>
            <a:r>
              <a:rPr lang="cs-CZ" sz="3000" dirty="0" smtClean="0"/>
              <a:t>	ochrana před povodněmi</a:t>
            </a:r>
          </a:p>
          <a:p>
            <a:pPr>
              <a:buNone/>
            </a:pPr>
            <a:r>
              <a:rPr lang="cs-CZ" sz="3000" dirty="0"/>
              <a:t>	</a:t>
            </a:r>
            <a:r>
              <a:rPr lang="cs-CZ" sz="3000" dirty="0" smtClean="0"/>
              <a:t>	výroba el. energie</a:t>
            </a:r>
          </a:p>
          <a:p>
            <a:pPr>
              <a:buNone/>
            </a:pPr>
            <a:r>
              <a:rPr lang="cs-CZ" sz="3000" dirty="0"/>
              <a:t>	</a:t>
            </a:r>
            <a:r>
              <a:rPr lang="cs-CZ" sz="3000" dirty="0" smtClean="0"/>
              <a:t>	zásobení průmyslu vodou</a:t>
            </a:r>
          </a:p>
          <a:p>
            <a:pPr>
              <a:buNone/>
            </a:pPr>
            <a:r>
              <a:rPr lang="cs-CZ" sz="3000" dirty="0" smtClean="0"/>
              <a:t>		</a:t>
            </a:r>
            <a:r>
              <a:rPr lang="cs-CZ" sz="3000" dirty="0" err="1" smtClean="0"/>
              <a:t>nalepšení</a:t>
            </a:r>
            <a:r>
              <a:rPr lang="cs-CZ" sz="3000" dirty="0" smtClean="0"/>
              <a:t> min. průtoku na </a:t>
            </a:r>
            <a:r>
              <a:rPr lang="cs-CZ" sz="3000" b="1" dirty="0" smtClean="0"/>
              <a:t>0,19 m</a:t>
            </a:r>
            <a:r>
              <a:rPr lang="cs-CZ" sz="3000" b="1" baseline="30000" dirty="0" smtClean="0"/>
              <a:t>3</a:t>
            </a:r>
            <a:r>
              <a:rPr lang="cs-CZ" sz="3000" b="1" dirty="0" smtClean="0"/>
              <a:t>/s</a:t>
            </a:r>
          </a:p>
          <a:p>
            <a:pPr>
              <a:buNone/>
            </a:pPr>
            <a:r>
              <a:rPr lang="cs-CZ" sz="3000" dirty="0"/>
              <a:t>	</a:t>
            </a:r>
            <a:r>
              <a:rPr lang="cs-CZ" sz="3000" dirty="0" smtClean="0"/>
              <a:t>	rekreace</a:t>
            </a:r>
          </a:p>
          <a:p>
            <a:r>
              <a:rPr lang="cs-CZ" sz="3000" u="sng" dirty="0" smtClean="0"/>
              <a:t>Parametry:</a:t>
            </a:r>
          </a:p>
          <a:p>
            <a:pPr>
              <a:buNone/>
            </a:pPr>
            <a:r>
              <a:rPr lang="cs-CZ" sz="3000" dirty="0"/>
              <a:t> </a:t>
            </a:r>
            <a:r>
              <a:rPr lang="cs-CZ" sz="3000" dirty="0" smtClean="0"/>
              <a:t>		typ hráze: 	sypaná, zemní</a:t>
            </a:r>
          </a:p>
          <a:p>
            <a:pPr>
              <a:buNone/>
            </a:pPr>
            <a:r>
              <a:rPr lang="cs-CZ" sz="3000" dirty="0"/>
              <a:t>	</a:t>
            </a:r>
            <a:r>
              <a:rPr lang="cs-CZ" sz="3000" dirty="0" smtClean="0"/>
              <a:t>	transformovaný  100letý průtok nádrže: </a:t>
            </a:r>
          </a:p>
          <a:p>
            <a:pPr>
              <a:buNone/>
            </a:pPr>
            <a:r>
              <a:rPr lang="cs-CZ" sz="3000" b="1" dirty="0"/>
              <a:t> </a:t>
            </a:r>
            <a:r>
              <a:rPr lang="cs-CZ" sz="3000" b="1" dirty="0" smtClean="0"/>
              <a:t>                                55,00 m</a:t>
            </a:r>
            <a:r>
              <a:rPr lang="cs-CZ" sz="3000" b="1" baseline="30000" dirty="0" smtClean="0"/>
              <a:t>3</a:t>
            </a:r>
            <a:r>
              <a:rPr lang="cs-CZ" sz="3000" b="1" dirty="0" smtClean="0"/>
              <a:t>/s</a:t>
            </a:r>
          </a:p>
          <a:p>
            <a:pPr>
              <a:buNone/>
            </a:pPr>
            <a:r>
              <a:rPr lang="cs-CZ" sz="3000" dirty="0"/>
              <a:t> </a:t>
            </a:r>
            <a:r>
              <a:rPr lang="cs-CZ" sz="3000" dirty="0" smtClean="0"/>
              <a:t>   	celkový objem nádrže: 	</a:t>
            </a:r>
            <a:r>
              <a:rPr lang="cs-CZ" sz="3000" b="1" dirty="0" smtClean="0"/>
              <a:t>27, 390 mil m</a:t>
            </a:r>
            <a:r>
              <a:rPr lang="cs-CZ" sz="3000" b="1" baseline="30000" dirty="0" smtClean="0"/>
              <a:t>3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://www.cestovani.mediashow.cz/pic/terlic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33375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Hodnoty 3 nejvyšších průtoků [m</a:t>
            </a:r>
            <a:r>
              <a:rPr lang="cs-CZ" sz="3000" baseline="30000" dirty="0" smtClean="0"/>
              <a:t>3</a:t>
            </a:r>
            <a:r>
              <a:rPr lang="cs-CZ" sz="3000" dirty="0" smtClean="0"/>
              <a:t>/s]:</a:t>
            </a:r>
          </a:p>
          <a:p>
            <a:pPr>
              <a:buNone/>
            </a:pPr>
            <a:endParaRPr lang="cs-CZ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9.7. 1997:	 </a:t>
            </a:r>
            <a:r>
              <a:rPr lang="cs-CZ" sz="3000" b="1" dirty="0" smtClean="0"/>
              <a:t>73,3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9.8. 1985:	 </a:t>
            </a:r>
            <a:r>
              <a:rPr lang="cs-CZ" sz="3000" b="1" dirty="0" smtClean="0"/>
              <a:t>65,2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17.5. 2010: 	 </a:t>
            </a:r>
            <a:r>
              <a:rPr lang="cs-CZ" sz="3000" b="1" dirty="0" smtClean="0"/>
              <a:t>63,9</a:t>
            </a:r>
            <a:endParaRPr lang="cs-CZ" sz="30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4067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Povodňové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situace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7170" name="Picture 2" descr="http://fenomen2012.net/img/povodne_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405" y="3140968"/>
            <a:ext cx="499459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reky3_small kopietatro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4862" y="3106800"/>
            <a:ext cx="5659138" cy="3751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143000"/>
          </a:xfrm>
        </p:spPr>
        <p:txBody>
          <a:bodyPr/>
          <a:lstStyle/>
          <a:p>
            <a:r>
              <a:rPr lang="cs-CZ" b="1" dirty="0" smtClean="0"/>
              <a:t>TATROVICE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000" dirty="0" smtClean="0"/>
              <a:t>Rok dokončení:			</a:t>
            </a:r>
            <a:r>
              <a:rPr lang="cs-CZ" sz="3000" b="1" dirty="0" smtClean="0"/>
              <a:t>1970</a:t>
            </a:r>
          </a:p>
          <a:p>
            <a:r>
              <a:rPr lang="cs-CZ" sz="3000" dirty="0" smtClean="0"/>
              <a:t>Geomorfologický celek: 	Sokolovská pánev</a:t>
            </a:r>
          </a:p>
          <a:p>
            <a:r>
              <a:rPr lang="cs-CZ" sz="3000" dirty="0" smtClean="0"/>
              <a:t>Řeka: 				</a:t>
            </a:r>
            <a:r>
              <a:rPr lang="cs-CZ" sz="3000" dirty="0" err="1" smtClean="0"/>
              <a:t>Tatrovický</a:t>
            </a:r>
            <a:r>
              <a:rPr lang="cs-CZ" sz="3000" dirty="0" smtClean="0"/>
              <a:t> potok</a:t>
            </a:r>
          </a:p>
          <a:p>
            <a:r>
              <a:rPr lang="cs-CZ" sz="3000" dirty="0" smtClean="0"/>
              <a:t>Říční kilometr:			</a:t>
            </a:r>
            <a:r>
              <a:rPr lang="cs-CZ" sz="3000" b="1" dirty="0" smtClean="0"/>
              <a:t>3,895 km</a:t>
            </a:r>
          </a:p>
          <a:p>
            <a:endParaRPr lang="cs-CZ" dirty="0"/>
          </a:p>
        </p:txBody>
      </p:sp>
      <p:pic>
        <p:nvPicPr>
          <p:cNvPr id="6" name="Obrázek 5" descr="Bez názvu 1.jpg"/>
          <p:cNvPicPr>
            <a:picLocks noChangeAspect="1"/>
          </p:cNvPicPr>
          <p:nvPr/>
        </p:nvPicPr>
        <p:blipFill>
          <a:blip r:embed="rId3" cstate="print"/>
          <a:srcRect t="5451" r="19400"/>
          <a:stretch>
            <a:fillRect/>
          </a:stretch>
        </p:blipFill>
        <p:spPr>
          <a:xfrm>
            <a:off x="251520" y="3212976"/>
            <a:ext cx="3224386" cy="3362176"/>
          </a:xfrm>
          <a:prstGeom prst="rect">
            <a:avLst/>
          </a:prstGeom>
        </p:spPr>
      </p:pic>
      <p:cxnSp>
        <p:nvCxnSpPr>
          <p:cNvPr id="8" name="Přímá spojovací čára 7"/>
          <p:cNvCxnSpPr/>
          <p:nvPr/>
        </p:nvCxnSpPr>
        <p:spPr>
          <a:xfrm>
            <a:off x="3563888" y="3212976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H="1">
            <a:off x="3491880" y="4149080"/>
            <a:ext cx="576064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Účel a parametry: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>
            <a:normAutofit/>
          </a:bodyPr>
          <a:lstStyle/>
          <a:p>
            <a:endParaRPr lang="cs-CZ" sz="3000" u="sng" dirty="0" smtClean="0"/>
          </a:p>
          <a:p>
            <a:endParaRPr lang="cs-CZ" sz="3000" u="sng" dirty="0" smtClean="0"/>
          </a:p>
          <a:p>
            <a:pPr>
              <a:buNone/>
            </a:pPr>
            <a:endParaRPr lang="cs-CZ" sz="3000" u="sng" dirty="0"/>
          </a:p>
          <a:p>
            <a:r>
              <a:rPr lang="cs-CZ" sz="3000" u="sng" dirty="0" smtClean="0"/>
              <a:t>Účel: </a:t>
            </a:r>
          </a:p>
          <a:p>
            <a:pPr>
              <a:buNone/>
            </a:pPr>
            <a:r>
              <a:rPr lang="cs-CZ" sz="3000" dirty="0"/>
              <a:t> </a:t>
            </a:r>
            <a:r>
              <a:rPr lang="cs-CZ" sz="3000" dirty="0" smtClean="0"/>
              <a:t>             retenční nádrž na průmyslové odběry</a:t>
            </a:r>
            <a:endParaRPr lang="cs-CZ" sz="3000" u="sng" dirty="0"/>
          </a:p>
          <a:p>
            <a:r>
              <a:rPr lang="cs-CZ" sz="3000" u="sng" dirty="0" smtClean="0"/>
              <a:t>Parametry:</a:t>
            </a:r>
          </a:p>
          <a:p>
            <a:pPr>
              <a:buNone/>
            </a:pPr>
            <a:r>
              <a:rPr lang="cs-CZ" sz="3000" dirty="0" smtClean="0"/>
              <a:t> 		typ hráze: ---</a:t>
            </a:r>
          </a:p>
          <a:p>
            <a:pPr>
              <a:buNone/>
            </a:pPr>
            <a:r>
              <a:rPr lang="cs-CZ" sz="3000" dirty="0" smtClean="0"/>
              <a:t>		transformovaný  100letý průtok nádrže: ---</a:t>
            </a:r>
          </a:p>
          <a:p>
            <a:pPr>
              <a:buNone/>
            </a:pPr>
            <a:r>
              <a:rPr lang="cs-CZ" sz="3000" dirty="0" smtClean="0"/>
              <a:t>    	celkový objem nádrže: </a:t>
            </a:r>
            <a:r>
              <a:rPr lang="cs-CZ" sz="3000" b="1" dirty="0" smtClean="0"/>
              <a:t>1, 165 mil m</a:t>
            </a:r>
            <a:r>
              <a:rPr lang="cs-CZ" sz="3000" b="1" baseline="30000" dirty="0" smtClean="0"/>
              <a:t>3</a:t>
            </a:r>
          </a:p>
          <a:p>
            <a:endParaRPr lang="cs-CZ" dirty="0"/>
          </a:p>
        </p:txBody>
      </p:sp>
      <p:pic>
        <p:nvPicPr>
          <p:cNvPr id="21508" name="Picture 4" descr="http://www.kvv-karlovyvary.army.cz/img/vd_kvkrk/vd_tatro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379640" cy="2934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eky3_small kopie-švihov.jpg"/>
          <p:cNvPicPr>
            <a:picLocks noChangeAspect="1"/>
          </p:cNvPicPr>
          <p:nvPr/>
        </p:nvPicPr>
        <p:blipFill>
          <a:blip r:embed="rId2" cstate="print"/>
          <a:srcRect t="2830"/>
          <a:stretch>
            <a:fillRect/>
          </a:stretch>
        </p:blipFill>
        <p:spPr>
          <a:xfrm>
            <a:off x="3484862" y="3212976"/>
            <a:ext cx="5659138" cy="36450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ŠVIHOV(ŽELIVKA)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/>
          <a:lstStyle/>
          <a:p>
            <a:r>
              <a:rPr lang="cs-CZ" sz="3000" dirty="0" smtClean="0"/>
              <a:t>Rok dokončení:			</a:t>
            </a:r>
            <a:r>
              <a:rPr lang="cs-CZ" sz="3000" b="1" dirty="0" smtClean="0"/>
              <a:t>1968</a:t>
            </a:r>
          </a:p>
          <a:p>
            <a:r>
              <a:rPr lang="cs-CZ" sz="3000" dirty="0" smtClean="0"/>
              <a:t>Geomorfologický celek: 	</a:t>
            </a:r>
            <a:r>
              <a:rPr lang="cs-CZ" sz="3000" dirty="0" err="1" smtClean="0"/>
              <a:t>Křemešnická</a:t>
            </a:r>
            <a:r>
              <a:rPr lang="cs-CZ" sz="3000" dirty="0" smtClean="0"/>
              <a:t> vrchovina</a:t>
            </a:r>
          </a:p>
          <a:p>
            <a:r>
              <a:rPr lang="cs-CZ" sz="3000" dirty="0" smtClean="0"/>
              <a:t>Řeka: 				</a:t>
            </a:r>
            <a:r>
              <a:rPr lang="cs-CZ" sz="3000" dirty="0" err="1" smtClean="0"/>
              <a:t>Želivka</a:t>
            </a:r>
            <a:endParaRPr lang="cs-CZ" sz="3000" dirty="0" smtClean="0"/>
          </a:p>
          <a:p>
            <a:r>
              <a:rPr lang="cs-CZ" sz="3000" dirty="0" smtClean="0"/>
              <a:t>Říční kilometr:			</a:t>
            </a:r>
            <a:r>
              <a:rPr lang="cs-CZ" sz="3000" b="1" dirty="0" smtClean="0"/>
              <a:t>4,290 km</a:t>
            </a:r>
          </a:p>
          <a:p>
            <a:endParaRPr lang="cs-CZ" dirty="0"/>
          </a:p>
        </p:txBody>
      </p:sp>
      <p:pic>
        <p:nvPicPr>
          <p:cNvPr id="5" name="Obrázek 4" descr="Bez názvu 2.jpg"/>
          <p:cNvPicPr>
            <a:picLocks noChangeAspect="1"/>
          </p:cNvPicPr>
          <p:nvPr/>
        </p:nvPicPr>
        <p:blipFill>
          <a:blip r:embed="rId3" cstate="print"/>
          <a:srcRect l="15244" t="11332"/>
          <a:stretch>
            <a:fillRect/>
          </a:stretch>
        </p:blipFill>
        <p:spPr>
          <a:xfrm>
            <a:off x="179512" y="3284984"/>
            <a:ext cx="3400350" cy="3284984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3635896" y="3284984"/>
            <a:ext cx="216024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3563888" y="5301208"/>
            <a:ext cx="252028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ehrady.cz/dams/prehrady/fotky/svihov/svihov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822" y="188641"/>
            <a:ext cx="3652832" cy="273630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/>
          <a:lstStyle/>
          <a:p>
            <a:r>
              <a:rPr lang="cs-CZ" sz="3000" u="sng" dirty="0" smtClean="0"/>
              <a:t>Účel: </a:t>
            </a:r>
          </a:p>
          <a:p>
            <a:pPr>
              <a:buNone/>
            </a:pPr>
            <a:r>
              <a:rPr lang="cs-CZ" sz="3000" dirty="0" smtClean="0"/>
              <a:t>                  vodní zdroj pitné vody</a:t>
            </a:r>
          </a:p>
          <a:p>
            <a:pPr>
              <a:buNone/>
            </a:pPr>
            <a:r>
              <a:rPr lang="cs-CZ" sz="3000" dirty="0"/>
              <a:t>	</a:t>
            </a:r>
            <a:r>
              <a:rPr lang="cs-CZ" sz="3000" dirty="0" smtClean="0"/>
              <a:t>	        výroba el. energie</a:t>
            </a:r>
          </a:p>
          <a:p>
            <a:r>
              <a:rPr lang="cs-CZ" sz="3000" dirty="0" smtClean="0"/>
              <a:t> </a:t>
            </a:r>
            <a:r>
              <a:rPr lang="cs-CZ" sz="3000" u="sng" dirty="0" smtClean="0"/>
              <a:t>Parametry:</a:t>
            </a:r>
          </a:p>
          <a:p>
            <a:pPr>
              <a:buNone/>
            </a:pPr>
            <a:r>
              <a:rPr lang="cs-CZ" sz="3000" dirty="0" smtClean="0"/>
              <a:t> 		typ hráze: 	sypaná, zemní</a:t>
            </a:r>
          </a:p>
          <a:p>
            <a:pPr>
              <a:buNone/>
            </a:pPr>
            <a:r>
              <a:rPr lang="cs-CZ" sz="3000" dirty="0" smtClean="0"/>
              <a:t>		transformovaný  100letý průtok nádrže: ---</a:t>
            </a:r>
          </a:p>
          <a:p>
            <a:pPr>
              <a:buNone/>
            </a:pPr>
            <a:r>
              <a:rPr lang="cs-CZ" sz="3000" dirty="0" smtClean="0"/>
              <a:t>    	celkový objem nádrže: </a:t>
            </a:r>
            <a:r>
              <a:rPr lang="cs-CZ" sz="3000" b="1" dirty="0" smtClean="0"/>
              <a:t>266, 040 mil m</a:t>
            </a:r>
            <a:r>
              <a:rPr lang="cs-CZ" sz="3000" b="1" baseline="30000" dirty="0" smtClean="0"/>
              <a:t>3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4139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Účel a parametry: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Hodnoty 3 nejvyšších průtoků [m</a:t>
            </a:r>
            <a:r>
              <a:rPr lang="cs-CZ" sz="3000" baseline="30000" dirty="0" smtClean="0"/>
              <a:t>3</a:t>
            </a:r>
            <a:r>
              <a:rPr lang="cs-CZ" sz="3000" dirty="0" smtClean="0"/>
              <a:t>/s]:</a:t>
            </a:r>
          </a:p>
          <a:p>
            <a:pPr>
              <a:buNone/>
            </a:pPr>
            <a:endParaRPr lang="cs-CZ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1.4. 2006:	 </a:t>
            </a:r>
            <a:r>
              <a:rPr lang="cs-CZ" sz="3000" b="1" dirty="0" smtClean="0"/>
              <a:t>151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27.3. 1988:	 </a:t>
            </a:r>
            <a:r>
              <a:rPr lang="cs-CZ" sz="3000" b="1" dirty="0" smtClean="0"/>
              <a:t>---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 smtClean="0"/>
              <a:t>14.8. 2002: 	 </a:t>
            </a:r>
            <a:r>
              <a:rPr lang="cs-CZ" sz="3000" b="1" dirty="0" smtClean="0"/>
              <a:t>---</a:t>
            </a:r>
            <a:endParaRPr lang="cs-CZ" sz="30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4067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Povodňové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situace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121</Words>
  <Application>Microsoft Office PowerPoint</Application>
  <PresentationFormat>Předvádění na obrazovce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TĚRLICKO, TATROVICE, ŠVIHOV</vt:lpstr>
      <vt:lpstr>TĚRLICKO</vt:lpstr>
      <vt:lpstr>Účel a parametry:</vt:lpstr>
      <vt:lpstr>Snímek 4</vt:lpstr>
      <vt:lpstr>TATROVICE</vt:lpstr>
      <vt:lpstr>Účel a parametry:</vt:lpstr>
      <vt:lpstr>ŠVIHOV(ŽELIVKA)</vt:lpstr>
      <vt:lpstr>Snímek 8</vt:lpstr>
      <vt:lpstr>Snímek 9</vt:lpstr>
      <vt:lpstr>Děkuji za pozornost 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TĚRLICKO, TATROVICE, ŠVIHOV</dc:title>
  <dc:creator>Nevim</dc:creator>
  <cp:lastModifiedBy>Nevim</cp:lastModifiedBy>
  <cp:revision>26</cp:revision>
  <dcterms:created xsi:type="dcterms:W3CDTF">2012-11-26T13:27:49Z</dcterms:created>
  <dcterms:modified xsi:type="dcterms:W3CDTF">2012-12-05T12:48:08Z</dcterms:modified>
</cp:coreProperties>
</file>