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73" r:id="rId7"/>
    <p:sldId id="260" r:id="rId8"/>
    <p:sldId id="272" r:id="rId9"/>
    <p:sldId id="261" r:id="rId10"/>
    <p:sldId id="262" r:id="rId11"/>
    <p:sldId id="274" r:id="rId12"/>
    <p:sldId id="263" r:id="rId13"/>
    <p:sldId id="270" r:id="rId14"/>
    <p:sldId id="264" r:id="rId15"/>
    <p:sldId id="266" r:id="rId16"/>
    <p:sldId id="275" r:id="rId17"/>
    <p:sldId id="276" r:id="rId18"/>
    <p:sldId id="26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6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AB6-3D86-46C0-AB4E-DF8491C05008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D3A1-78EE-412C-B477-C657FDC594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fy.plaveniny.cz/cz/vodni-stav/chomutovka/treti_mlyn/20121231/2921d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afy.plaveniny.cz/cz/vodni-stav/chrudimka/svidnice/20121231/2921d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http://zpravy.idnes.cz/special-nejvetsi-povodne-v-ceske-historii-fi4-/domaci.aspx?c=A060331_114550_domaci_mr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FD3A1-78EE-412C-B477-C657FDC5942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hlinkClick r:id="rId3"/>
              </a:rPr>
              <a:t>http://grafy.plaveniny.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vodni</a:t>
            </a:r>
            <a:r>
              <a:rPr lang="cs-CZ" dirty="0" smtClean="0">
                <a:hlinkClick r:id="rId3"/>
              </a:rPr>
              <a:t>-stav/</a:t>
            </a:r>
            <a:r>
              <a:rPr lang="cs-CZ" dirty="0" err="1" smtClean="0">
                <a:hlinkClick r:id="rId3"/>
              </a:rPr>
              <a:t>chomutovka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treti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mlyn</a:t>
            </a:r>
            <a:r>
              <a:rPr lang="cs-CZ" dirty="0" smtClean="0">
                <a:hlinkClick r:id="rId3"/>
              </a:rPr>
              <a:t>/20121231/2921d.aspx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FD3A1-78EE-412C-B477-C657FDC5942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sng" dirty="0" smtClean="0">
                <a:hlinkClick r:id="rId3"/>
              </a:rPr>
              <a:t>http://grafy.plaveniny.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vodni</a:t>
            </a:r>
            <a:r>
              <a:rPr lang="cs-CZ" u="sng" dirty="0" smtClean="0">
                <a:hlinkClick r:id="rId3"/>
              </a:rPr>
              <a:t>-stav/</a:t>
            </a:r>
            <a:r>
              <a:rPr lang="cs-CZ" u="sng" dirty="0" err="1" smtClean="0">
                <a:hlinkClick r:id="rId3"/>
              </a:rPr>
              <a:t>chrudimka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svidnice</a:t>
            </a:r>
            <a:r>
              <a:rPr lang="cs-CZ" u="sng" dirty="0" smtClean="0">
                <a:hlinkClick r:id="rId3"/>
              </a:rPr>
              <a:t>/20121231/2921d.aspx</a:t>
            </a:r>
            <a:endParaRPr lang="cs-CZ" u="sng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FD3A1-78EE-412C-B477-C657FDC5942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FD3A1-78EE-412C-B477-C657FDC5942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34ACFE-C23F-42AF-937D-56D2108132E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12AB32-7AED-4827-9179-78728CC1E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.cz/portal/sap/cz/PC/Mereni.aspx?id=14&amp;oid=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afy.plaveniny.cz/cz/prutok/chrudimka/svidnice/20121231/2556d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eoportal.gov.cz/web/guest/ma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.cz/portal/sap/cz/PC/Mereni.aspx?id=55&amp;oid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fy.plaveniny.cz/cz/prutok/labe/vd_labska/20121231/2556d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hrady.cz/dams/prehrady/dataprehrady.cgi?STRANA=PREHRADY&amp;A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afy.plaveniny.cz/cz/" TargetMode="External"/><Relationship Id="rId2" Type="http://schemas.openxmlformats.org/officeDocument/2006/relationships/hyperlink" Target="http://prehrad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.cz/portal/sap/PC/" TargetMode="External"/><Relationship Id="rId4" Type="http://schemas.openxmlformats.org/officeDocument/2006/relationships/hyperlink" Target="http://www.poh.cz/portal/sap/cz/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gov.cz/web/guest/ma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h.cz/portal/sap/cz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fy.plaveniny.cz/cz/prutok/chomutovka/treti_mlyn/20121231/2556d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gov.cz/web/guest/ma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872" y="1700808"/>
            <a:ext cx="5105400" cy="2868168"/>
          </a:xfrm>
        </p:spPr>
        <p:txBody>
          <a:bodyPr/>
          <a:lstStyle/>
          <a:p>
            <a:pPr algn="ctr"/>
            <a:r>
              <a:rPr lang="cs-CZ" sz="4400" dirty="0" smtClean="0"/>
              <a:t>Přehrady</a:t>
            </a:r>
            <a:br>
              <a:rPr lang="cs-CZ" sz="44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err="1" smtClean="0"/>
              <a:t>Křímov</a:t>
            </a:r>
            <a:r>
              <a:rPr lang="cs-CZ" sz="3600" dirty="0" smtClean="0"/>
              <a:t>, </a:t>
            </a:r>
            <a:r>
              <a:rPr lang="cs-CZ" sz="3600" dirty="0" err="1" smtClean="0"/>
              <a:t>Křížanovice</a:t>
            </a:r>
            <a:r>
              <a:rPr lang="cs-CZ" sz="3600" dirty="0" smtClean="0"/>
              <a:t>, Labská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980728"/>
            <a:ext cx="5114778" cy="1101248"/>
          </a:xfrm>
        </p:spPr>
        <p:txBody>
          <a:bodyPr/>
          <a:lstStyle/>
          <a:p>
            <a:pPr algn="ctr"/>
            <a:r>
              <a:rPr lang="cs-CZ" dirty="0" smtClean="0"/>
              <a:t>Cvičení z Hydrologie č. 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5517232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Kateřina </a:t>
            </a:r>
            <a:r>
              <a:rPr lang="cs-CZ" b="1" dirty="0" err="1" smtClean="0">
                <a:solidFill>
                  <a:schemeClr val="bg1"/>
                </a:solidFill>
              </a:rPr>
              <a:t>Rebendová</a:t>
            </a:r>
            <a:r>
              <a:rPr lang="cs-CZ" b="1" dirty="0" smtClean="0">
                <a:solidFill>
                  <a:schemeClr val="bg1"/>
                </a:solidFill>
              </a:rPr>
              <a:t>, UM-UZ, 2. ročník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Povodňové události</a:t>
            </a:r>
          </a:p>
          <a:p>
            <a:pPr>
              <a:buNone/>
            </a:pPr>
            <a:r>
              <a:rPr lang="cs-CZ" dirty="0" smtClean="0"/>
              <a:t>Nejbližší stanice </a:t>
            </a:r>
            <a:r>
              <a:rPr lang="cs-CZ" dirty="0" err="1" smtClean="0"/>
              <a:t>Svídnice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Historické povodně:</a:t>
            </a:r>
          </a:p>
          <a:p>
            <a:r>
              <a:rPr lang="cs-CZ" dirty="0" smtClean="0"/>
              <a:t>8.7.1997</a:t>
            </a:r>
          </a:p>
          <a:p>
            <a:r>
              <a:rPr lang="cs-CZ" dirty="0" smtClean="0"/>
              <a:t>22.10.1960</a:t>
            </a:r>
          </a:p>
          <a:p>
            <a:r>
              <a:rPr lang="cs-CZ" dirty="0" smtClean="0"/>
              <a:t>2.4.2006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Zdroj:&lt;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pla.cz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portal</a:t>
            </a:r>
            <a:r>
              <a:rPr lang="cs-CZ" dirty="0" smtClean="0">
                <a:hlinkClick r:id="rId3"/>
              </a:rPr>
              <a:t>/sap/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/PC/</a:t>
            </a:r>
            <a:r>
              <a:rPr lang="cs-CZ" dirty="0" err="1" smtClean="0">
                <a:hlinkClick r:id="rId3"/>
              </a:rPr>
              <a:t>Mereni.aspx</a:t>
            </a:r>
            <a:r>
              <a:rPr lang="cs-CZ" dirty="0" smtClean="0">
                <a:hlinkClick r:id="rId3"/>
              </a:rPr>
              <a:t>?id=14&amp;</a:t>
            </a:r>
            <a:r>
              <a:rPr lang="cs-CZ" dirty="0" err="1" smtClean="0">
                <a:hlinkClick r:id="rId3"/>
              </a:rPr>
              <a:t>oid</a:t>
            </a:r>
            <a:r>
              <a:rPr lang="cs-CZ" dirty="0" smtClean="0">
                <a:hlinkClick r:id="rId3"/>
              </a:rPr>
              <a:t>=2</a:t>
            </a:r>
            <a:r>
              <a:rPr lang="cs-CZ" dirty="0" smtClean="0"/>
              <a:t>&gt;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331640" y="5949280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2006, 2007, 2008, 2009, 2010, 2011, 2012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2484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ipsa 17"/>
          <p:cNvSpPr/>
          <p:nvPr/>
        </p:nvSpPr>
        <p:spPr>
          <a:xfrm>
            <a:off x="3995936" y="908720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067944" y="3573016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1979712" y="836712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1979712" y="3573016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300192" y="1412776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444208" y="4437112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5940152" y="1412776"/>
            <a:ext cx="216024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4860032" y="1124744"/>
            <a:ext cx="567680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4932040" y="3645024"/>
            <a:ext cx="567680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6084168" y="4365104"/>
            <a:ext cx="216024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5652120" y="3861048"/>
            <a:ext cx="216024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580112" y="1124744"/>
            <a:ext cx="216024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2483768" y="1484784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2483768" y="4437112"/>
            <a:ext cx="432048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3059832" y="1340768"/>
            <a:ext cx="720080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059832" y="4437112"/>
            <a:ext cx="720080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35496" y="6383069"/>
            <a:ext cx="838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Zdroj:&lt; </a:t>
            </a:r>
            <a:r>
              <a:rPr lang="cs-CZ" sz="1600" dirty="0" smtClean="0">
                <a:hlinkClick r:id="rId3"/>
              </a:rPr>
              <a:t>http://grafy.plaveniny.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prutok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chrudimka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svidnice</a:t>
            </a:r>
            <a:r>
              <a:rPr lang="cs-CZ" sz="1600" dirty="0" smtClean="0">
                <a:hlinkClick r:id="rId3"/>
              </a:rPr>
              <a:t>/20121231/2556d.aspx</a:t>
            </a:r>
            <a:r>
              <a:rPr lang="cs-CZ" sz="1600" dirty="0" smtClean="0"/>
              <a:t>&gt;</a:t>
            </a:r>
          </a:p>
          <a:p>
            <a:endParaRPr lang="cs-CZ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Geografie</a:t>
            </a:r>
          </a:p>
          <a:p>
            <a:r>
              <a:rPr lang="cs-CZ" dirty="0" smtClean="0"/>
              <a:t>Poloha: 50°42</a:t>
            </a:r>
            <a:r>
              <a:rPr lang="cs-CZ" dirty="0" smtClean="0">
                <a:cs typeface="Lucida Sans Unicode"/>
              </a:rPr>
              <a:t>‚43.23"s.</a:t>
            </a:r>
            <a:r>
              <a:rPr lang="cs-CZ" dirty="0" err="1" smtClean="0">
                <a:cs typeface="Lucida Sans Unicode"/>
              </a:rPr>
              <a:t>š</a:t>
            </a:r>
            <a:r>
              <a:rPr lang="cs-CZ" dirty="0" smtClean="0">
                <a:cs typeface="Lucida Sans Unicode"/>
              </a:rPr>
              <a:t>. 15°35‚05.96"v.</a:t>
            </a:r>
            <a:r>
              <a:rPr lang="cs-CZ" dirty="0" err="1" smtClean="0">
                <a:cs typeface="Lucida Sans Unicode"/>
              </a:rPr>
              <a:t>d</a:t>
            </a:r>
            <a:r>
              <a:rPr lang="cs-CZ" dirty="0" smtClean="0">
                <a:cs typeface="Lucida Sans Unicode"/>
              </a:rPr>
              <a:t>.</a:t>
            </a:r>
            <a:endParaRPr lang="cs-CZ" dirty="0" smtClean="0"/>
          </a:p>
          <a:p>
            <a:r>
              <a:rPr lang="cs-CZ" dirty="0" smtClean="0"/>
              <a:t>Řeka: Labe</a:t>
            </a:r>
          </a:p>
          <a:p>
            <a:r>
              <a:rPr lang="cs-CZ" dirty="0" smtClean="0"/>
              <a:t>Ústí: Severní moře</a:t>
            </a:r>
          </a:p>
          <a:p>
            <a:r>
              <a:rPr lang="cs-CZ" dirty="0" smtClean="0"/>
              <a:t>Říční km: 359.111 km</a:t>
            </a:r>
          </a:p>
          <a:p>
            <a:r>
              <a:rPr lang="cs-CZ" dirty="0" smtClean="0"/>
              <a:t>Geomorfologické celky:Krkonoše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71600" y="4221088"/>
            <a:ext cx="5390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3: Vodní nádrž Labská</a:t>
            </a:r>
          </a:p>
          <a:p>
            <a:r>
              <a:rPr lang="cs-CZ" dirty="0" smtClean="0"/>
              <a:t>Zdroj: &lt;</a:t>
            </a:r>
            <a:r>
              <a:rPr lang="cs-CZ" dirty="0" smtClean="0">
                <a:hlinkClick r:id="rId2"/>
              </a:rPr>
              <a:t>http://geoportal.gov.cz/web/guest/map</a:t>
            </a:r>
            <a:r>
              <a:rPr lang="cs-CZ" dirty="0" smtClean="0"/>
              <a:t>&gt;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6848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u="sng" dirty="0" smtClean="0"/>
              <a:t>Charakteristika přehrady Labská</a:t>
            </a:r>
          </a:p>
          <a:p>
            <a:r>
              <a:rPr lang="cs-CZ" dirty="0" smtClean="0"/>
              <a:t>Rok dokončení stavby:</a:t>
            </a:r>
          </a:p>
          <a:p>
            <a:pPr>
              <a:buNone/>
            </a:pPr>
            <a:r>
              <a:rPr lang="cs-CZ" dirty="0" smtClean="0"/>
              <a:t>   1915</a:t>
            </a:r>
          </a:p>
          <a:p>
            <a:r>
              <a:rPr lang="cs-CZ" dirty="0" smtClean="0"/>
              <a:t>Účely: </a:t>
            </a:r>
          </a:p>
          <a:p>
            <a:pPr>
              <a:buNone/>
            </a:pPr>
            <a:r>
              <a:rPr lang="cs-CZ" dirty="0" smtClean="0"/>
              <a:t>   Ochrana před povodněmi </a:t>
            </a:r>
          </a:p>
          <a:p>
            <a:pPr>
              <a:buNone/>
            </a:pPr>
            <a:r>
              <a:rPr lang="cs-CZ" dirty="0" smtClean="0"/>
              <a:t>   Zachycení povodňových vln a snížení jejich účinků v mezích velikosti a účinku VD </a:t>
            </a:r>
          </a:p>
          <a:p>
            <a:pPr>
              <a:buNone/>
            </a:pPr>
            <a:r>
              <a:rPr lang="cs-CZ" dirty="0" smtClean="0"/>
              <a:t>   Zajištění minimálního průtoku v Labi pod nádrží ve výši 440 l/s, zajištění </a:t>
            </a:r>
            <a:r>
              <a:rPr lang="cs-CZ" dirty="0" err="1" smtClean="0"/>
              <a:t>nalepšeného</a:t>
            </a:r>
            <a:r>
              <a:rPr lang="cs-CZ" dirty="0" smtClean="0"/>
              <a:t> průtoku v Labi </a:t>
            </a:r>
          </a:p>
          <a:p>
            <a:pPr>
              <a:buNone/>
            </a:pPr>
            <a:r>
              <a:rPr lang="cs-CZ" dirty="0" smtClean="0"/>
              <a:t>   Rekreace </a:t>
            </a:r>
          </a:p>
          <a:p>
            <a:pPr>
              <a:buNone/>
            </a:pPr>
            <a:r>
              <a:rPr lang="cs-CZ" dirty="0" smtClean="0"/>
              <a:t>   Rybářství</a:t>
            </a:r>
          </a:p>
          <a:p>
            <a:r>
              <a:rPr lang="cs-CZ" dirty="0" smtClean="0"/>
              <a:t>Typ hráze:</a:t>
            </a:r>
          </a:p>
          <a:p>
            <a:pPr>
              <a:buNone/>
            </a:pPr>
            <a:r>
              <a:rPr lang="cs-CZ" dirty="0" smtClean="0"/>
              <a:t>   tížná oblouková, zděná s </a:t>
            </a:r>
            <a:r>
              <a:rPr lang="cs-CZ" dirty="0" err="1" smtClean="0"/>
              <a:t>předsypem</a:t>
            </a:r>
            <a:endParaRPr lang="cs-CZ" dirty="0" smtClean="0"/>
          </a:p>
          <a:p>
            <a:r>
              <a:rPr lang="cs-CZ" dirty="0" smtClean="0"/>
              <a:t>Celkový objem vodní nádrže:</a:t>
            </a:r>
          </a:p>
          <a:p>
            <a:pPr>
              <a:buNone/>
            </a:pPr>
            <a:r>
              <a:rPr lang="cs-CZ" dirty="0" smtClean="0"/>
              <a:t>   3.292 mil. 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Ochranný objem:</a:t>
            </a:r>
          </a:p>
          <a:p>
            <a:pPr>
              <a:buNone/>
            </a:pPr>
            <a:r>
              <a:rPr lang="cs-CZ" dirty="0" smtClean="0"/>
              <a:t>   1.744 mil. m</a:t>
            </a:r>
            <a:r>
              <a:rPr lang="cs-CZ" baseline="30000" dirty="0" smtClean="0"/>
              <a:t>3</a:t>
            </a:r>
          </a:p>
          <a:p>
            <a:r>
              <a:rPr lang="pt-BR" dirty="0" smtClean="0"/>
              <a:t>Transformovaný 100 letý </a:t>
            </a:r>
            <a:r>
              <a:rPr lang="cs-CZ" dirty="0" smtClean="0"/>
              <a:t>průtok:</a:t>
            </a:r>
          </a:p>
          <a:p>
            <a:pPr>
              <a:buNone/>
            </a:pPr>
            <a:r>
              <a:rPr lang="cs-CZ" dirty="0" smtClean="0"/>
              <a:t>   100.00 m</a:t>
            </a:r>
            <a:r>
              <a:rPr lang="cs-CZ" baseline="30000" dirty="0" smtClean="0"/>
              <a:t>3</a:t>
            </a:r>
            <a:r>
              <a:rPr lang="cs-CZ" dirty="0" smtClean="0"/>
              <a:t>/s</a:t>
            </a:r>
          </a:p>
          <a:p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Povodňové události</a:t>
            </a:r>
          </a:p>
          <a:p>
            <a:pPr>
              <a:buNone/>
            </a:pPr>
            <a:r>
              <a:rPr lang="cs-CZ" dirty="0" smtClean="0"/>
              <a:t>Stanice Labská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Historické povodně:</a:t>
            </a:r>
          </a:p>
          <a:p>
            <a:r>
              <a:rPr lang="cs-CZ" dirty="0" smtClean="0"/>
              <a:t>19.7.1997</a:t>
            </a:r>
          </a:p>
          <a:p>
            <a:r>
              <a:rPr lang="cs-CZ" dirty="0" smtClean="0"/>
              <a:t>7.8.2006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Zdroj:&lt;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pla.cz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portal</a:t>
            </a:r>
            <a:r>
              <a:rPr lang="cs-CZ" dirty="0" smtClean="0">
                <a:hlinkClick r:id="rId3"/>
              </a:rPr>
              <a:t>/sap/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/PC/</a:t>
            </a:r>
            <a:r>
              <a:rPr lang="cs-CZ" dirty="0" err="1" smtClean="0">
                <a:hlinkClick r:id="rId3"/>
              </a:rPr>
              <a:t>Mereni.aspx</a:t>
            </a:r>
            <a:r>
              <a:rPr lang="cs-CZ" dirty="0" smtClean="0">
                <a:hlinkClick r:id="rId3"/>
              </a:rPr>
              <a:t>?id=55&amp;</a:t>
            </a:r>
            <a:r>
              <a:rPr lang="cs-CZ" dirty="0" err="1" smtClean="0">
                <a:hlinkClick r:id="rId3"/>
              </a:rPr>
              <a:t>oid</a:t>
            </a:r>
            <a:r>
              <a:rPr lang="cs-CZ" dirty="0" smtClean="0">
                <a:hlinkClick r:id="rId3"/>
              </a:rPr>
              <a:t>=1</a:t>
            </a:r>
            <a:r>
              <a:rPr lang="cs-CZ" dirty="0" smtClean="0"/>
              <a:t>&gt;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63150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1835696" y="1052736"/>
            <a:ext cx="288032" cy="158417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1835696" y="3789040"/>
            <a:ext cx="288032" cy="158417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6300192" y="4653136"/>
            <a:ext cx="2160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228184" y="1700808"/>
            <a:ext cx="2160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067944" y="4653136"/>
            <a:ext cx="2160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067944" y="2060848"/>
            <a:ext cx="2160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771800" y="1988840"/>
            <a:ext cx="720080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699792" y="4581128"/>
            <a:ext cx="720080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4725144"/>
            <a:ext cx="2160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2060848"/>
            <a:ext cx="2160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716016" y="1844824"/>
            <a:ext cx="57606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644008" y="4869160"/>
            <a:ext cx="57606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594928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2006, 2007, 2008, 2009, 2010, 2012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6796" y="6383069"/>
            <a:ext cx="7979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Zdroj: &lt;</a:t>
            </a:r>
            <a:r>
              <a:rPr lang="cs-CZ" sz="1600" dirty="0" smtClean="0">
                <a:hlinkClick r:id="rId3"/>
              </a:rPr>
              <a:t>http://grafy.plaveniny.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prutok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labe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vd</a:t>
            </a:r>
            <a:r>
              <a:rPr lang="cs-CZ" sz="1600" dirty="0" smtClean="0">
                <a:hlinkClick r:id="rId3"/>
              </a:rPr>
              <a:t>_</a:t>
            </a:r>
            <a:r>
              <a:rPr lang="cs-CZ" sz="1600" dirty="0" err="1" smtClean="0">
                <a:hlinkClick r:id="rId3"/>
              </a:rPr>
              <a:t>labska</a:t>
            </a:r>
            <a:r>
              <a:rPr lang="cs-CZ" sz="1600" dirty="0" smtClean="0">
                <a:hlinkClick r:id="rId3"/>
              </a:rPr>
              <a:t>/20121231/2556d.aspx</a:t>
            </a:r>
            <a:r>
              <a:rPr lang="cs-CZ" sz="1600" dirty="0" smtClean="0"/>
              <a:t>&gt;</a:t>
            </a:r>
          </a:p>
          <a:p>
            <a:endParaRPr lang="cs-CZ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ICOLD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Přehrady </a:t>
            </a:r>
            <a:r>
              <a:rPr lang="cs-CZ" sz="2800" dirty="0" err="1" smtClean="0"/>
              <a:t>Křímov</a:t>
            </a:r>
            <a:r>
              <a:rPr lang="cs-CZ" sz="2800" dirty="0" smtClean="0"/>
              <a:t>, </a:t>
            </a:r>
            <a:r>
              <a:rPr lang="cs-CZ" sz="2800" dirty="0" err="1" smtClean="0"/>
              <a:t>Křížanovice</a:t>
            </a:r>
            <a:r>
              <a:rPr lang="cs-CZ" sz="2800" dirty="0" smtClean="0"/>
              <a:t>, </a:t>
            </a:r>
            <a:r>
              <a:rPr lang="cs-CZ" sz="2800" dirty="0" smtClean="0"/>
              <a:t>Labská jsou registrované v ICOLD (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Commision</a:t>
            </a:r>
            <a:r>
              <a:rPr lang="cs-CZ" dirty="0" smtClean="0"/>
              <a:t> on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Dams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 smtClean="0"/>
              <a:t>Přehrady. </a:t>
            </a:r>
            <a:r>
              <a:rPr lang="cs-CZ" dirty="0" err="1" smtClean="0"/>
              <a:t>c</a:t>
            </a:r>
            <a:r>
              <a:rPr lang="cs-CZ" dirty="0" err="1" smtClean="0"/>
              <a:t>z</a:t>
            </a:r>
            <a:r>
              <a:rPr lang="cs-CZ" dirty="0" smtClean="0"/>
              <a:t>:</a:t>
            </a:r>
            <a:r>
              <a:rPr lang="cs-CZ" i="1" dirty="0" smtClean="0"/>
              <a:t> Přehrady registrované v ICOLD </a:t>
            </a:r>
            <a:r>
              <a:rPr lang="cs-CZ" dirty="0" smtClean="0">
                <a:cs typeface="Lucida Sans Unicode"/>
              </a:rPr>
              <a:t>[online] c2012 [cit. </a:t>
            </a:r>
            <a:r>
              <a:rPr lang="cs-CZ" dirty="0" smtClean="0">
                <a:cs typeface="Lucida Sans Unicode"/>
              </a:rPr>
              <a:t>26. listopadu 2012</a:t>
            </a:r>
            <a:r>
              <a:rPr lang="cs-CZ" dirty="0" smtClean="0">
                <a:cs typeface="Lucida Sans Unicode"/>
              </a:rPr>
              <a:t>]. </a:t>
            </a:r>
            <a:r>
              <a:rPr lang="cs-CZ" dirty="0" smtClean="0">
                <a:cs typeface="Lucida Sans Unicode"/>
              </a:rPr>
              <a:t>Dostupný </a:t>
            </a:r>
            <a:r>
              <a:rPr lang="cs-CZ" dirty="0" smtClean="0">
                <a:cs typeface="Lucida Sans Unicode"/>
              </a:rPr>
              <a:t>z WWW: </a:t>
            </a:r>
            <a:r>
              <a:rPr lang="cs-CZ" dirty="0" smtClean="0">
                <a:cs typeface="Lucida Sans Unicode"/>
              </a:rPr>
              <a:t>&lt;</a:t>
            </a:r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prehrady.cz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dams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prehrady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dataprehrady.cgi</a:t>
            </a:r>
            <a:r>
              <a:rPr lang="cs-CZ" dirty="0" smtClean="0">
                <a:hlinkClick r:id="rId2"/>
              </a:rPr>
              <a:t>?STRANA=PREHRADY&amp;A=1</a:t>
            </a:r>
            <a:r>
              <a:rPr lang="cs-CZ" dirty="0" smtClean="0"/>
              <a:t>&gt;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Přehrady ČR: </a:t>
            </a:r>
            <a:r>
              <a:rPr lang="cs-CZ" i="1" dirty="0" smtClean="0"/>
              <a:t>Soupis přehrad ČR </a:t>
            </a:r>
            <a:r>
              <a:rPr lang="cs-CZ" dirty="0" smtClean="0">
                <a:cs typeface="Lucida Sans Unicode"/>
              </a:rPr>
              <a:t>[online] c2012 [cit. 29. října 2012]. </a:t>
            </a:r>
          </a:p>
          <a:p>
            <a:pPr>
              <a:buNone/>
            </a:pPr>
            <a:r>
              <a:rPr lang="cs-CZ" dirty="0" smtClean="0">
                <a:cs typeface="Lucida Sans Unicode"/>
              </a:rPr>
              <a:t>   Dostupný z WWW: &lt;</a:t>
            </a:r>
            <a:r>
              <a:rPr lang="cs-CZ" dirty="0" smtClean="0">
                <a:cs typeface="Lucida Sans Unicode"/>
                <a:hlinkClick r:id="rId2"/>
              </a:rPr>
              <a:t>http://prehrady.cz/</a:t>
            </a:r>
            <a:r>
              <a:rPr lang="cs-CZ" dirty="0" smtClean="0">
                <a:cs typeface="Lucida Sans Unicode"/>
              </a:rPr>
              <a:t>&gt;</a:t>
            </a:r>
          </a:p>
          <a:p>
            <a:r>
              <a:rPr lang="cs-CZ" dirty="0" smtClean="0">
                <a:cs typeface="Lucida Sans Unicode"/>
              </a:rPr>
              <a:t>Grafy.plaveniny.</a:t>
            </a:r>
            <a:r>
              <a:rPr lang="cs-CZ" dirty="0" err="1" smtClean="0">
                <a:cs typeface="Lucida Sans Unicode"/>
              </a:rPr>
              <a:t>cz</a:t>
            </a:r>
            <a:r>
              <a:rPr lang="cs-CZ" dirty="0" smtClean="0">
                <a:cs typeface="Lucida Sans Unicode"/>
              </a:rPr>
              <a:t>:</a:t>
            </a:r>
            <a:r>
              <a:rPr lang="cs-CZ" i="1" dirty="0" smtClean="0">
                <a:cs typeface="Lucida Sans Unicode"/>
              </a:rPr>
              <a:t> Řeky – vodní stav a průtoky </a:t>
            </a:r>
            <a:r>
              <a:rPr lang="cs-CZ" dirty="0" smtClean="0">
                <a:cs typeface="Lucida Sans Unicode"/>
              </a:rPr>
              <a:t>[online] c2012 [cit. 29. října 2012]. </a:t>
            </a:r>
          </a:p>
          <a:p>
            <a:pPr>
              <a:buNone/>
            </a:pPr>
            <a:r>
              <a:rPr lang="cs-CZ" dirty="0" smtClean="0">
                <a:cs typeface="Lucida Sans Unicode"/>
              </a:rPr>
              <a:t>  Dostupný z WWW: &lt;</a:t>
            </a:r>
            <a:r>
              <a:rPr lang="cs-CZ" dirty="0" smtClean="0">
                <a:cs typeface="Lucida Sans Unicode"/>
                <a:hlinkClick r:id="rId3"/>
              </a:rPr>
              <a:t>http://grafy.plaveniny.</a:t>
            </a:r>
            <a:r>
              <a:rPr lang="cs-CZ" dirty="0" err="1" smtClean="0">
                <a:cs typeface="Lucida Sans Unicode"/>
                <a:hlinkClick r:id="rId3"/>
              </a:rPr>
              <a:t>cz</a:t>
            </a:r>
            <a:r>
              <a:rPr lang="cs-CZ" dirty="0" smtClean="0">
                <a:cs typeface="Lucida Sans Unicode"/>
                <a:hlinkClick r:id="rId3"/>
              </a:rPr>
              <a:t>/</a:t>
            </a:r>
            <a:r>
              <a:rPr lang="cs-CZ" dirty="0" err="1" smtClean="0">
                <a:cs typeface="Lucida Sans Unicode"/>
                <a:hlinkClick r:id="rId3"/>
              </a:rPr>
              <a:t>cz</a:t>
            </a:r>
            <a:r>
              <a:rPr lang="cs-CZ" dirty="0" smtClean="0">
                <a:cs typeface="Lucida Sans Unicode"/>
                <a:hlinkClick r:id="rId3"/>
              </a:rPr>
              <a:t>/</a:t>
            </a:r>
            <a:r>
              <a:rPr lang="cs-CZ" dirty="0" smtClean="0">
                <a:cs typeface="Lucida Sans Unicode"/>
              </a:rPr>
              <a:t>&gt;</a:t>
            </a:r>
          </a:p>
          <a:p>
            <a:r>
              <a:rPr lang="cs-CZ" dirty="0" smtClean="0">
                <a:cs typeface="Lucida Sans Unicode"/>
              </a:rPr>
              <a:t>Povodí Ohře: </a:t>
            </a:r>
            <a:r>
              <a:rPr lang="cs-CZ" i="1" dirty="0" smtClean="0">
                <a:cs typeface="Lucida Sans Unicode"/>
              </a:rPr>
              <a:t>Stav a průtoky na vodních tocích </a:t>
            </a:r>
            <a:r>
              <a:rPr lang="cs-CZ" dirty="0" smtClean="0">
                <a:cs typeface="Lucida Sans Unicode"/>
              </a:rPr>
              <a:t>[online] c2012 [cit. 29. října 2012]. </a:t>
            </a:r>
          </a:p>
          <a:p>
            <a:pPr>
              <a:buNone/>
            </a:pPr>
            <a:r>
              <a:rPr lang="cs-CZ" dirty="0" smtClean="0">
                <a:cs typeface="Lucida Sans Unicode"/>
              </a:rPr>
              <a:t>   Dostupný z WWW: &lt;</a:t>
            </a:r>
            <a:r>
              <a:rPr lang="cs-CZ" dirty="0" smtClean="0">
                <a:cs typeface="Lucida Sans Unicode"/>
                <a:hlinkClick r:id="rId4"/>
              </a:rPr>
              <a:t>http://www.</a:t>
            </a:r>
            <a:r>
              <a:rPr lang="cs-CZ" dirty="0" err="1" smtClean="0">
                <a:cs typeface="Lucida Sans Unicode"/>
                <a:hlinkClick r:id="rId4"/>
              </a:rPr>
              <a:t>poh.cz</a:t>
            </a:r>
            <a:r>
              <a:rPr lang="cs-CZ" dirty="0" smtClean="0">
                <a:cs typeface="Lucida Sans Unicode"/>
                <a:hlinkClick r:id="rId4"/>
              </a:rPr>
              <a:t>/</a:t>
            </a:r>
            <a:r>
              <a:rPr lang="cs-CZ" dirty="0" err="1" smtClean="0">
                <a:cs typeface="Lucida Sans Unicode"/>
                <a:hlinkClick r:id="rId4"/>
              </a:rPr>
              <a:t>portal</a:t>
            </a:r>
            <a:r>
              <a:rPr lang="cs-CZ" dirty="0" smtClean="0">
                <a:cs typeface="Lucida Sans Unicode"/>
                <a:hlinkClick r:id="rId4"/>
              </a:rPr>
              <a:t>/sap/</a:t>
            </a:r>
            <a:r>
              <a:rPr lang="cs-CZ" dirty="0" err="1" smtClean="0">
                <a:cs typeface="Lucida Sans Unicode"/>
                <a:hlinkClick r:id="rId4"/>
              </a:rPr>
              <a:t>cz</a:t>
            </a:r>
            <a:r>
              <a:rPr lang="cs-CZ" dirty="0" smtClean="0">
                <a:cs typeface="Lucida Sans Unicode"/>
                <a:hlinkClick r:id="rId4"/>
              </a:rPr>
              <a:t>/index.</a:t>
            </a:r>
            <a:r>
              <a:rPr lang="cs-CZ" dirty="0" err="1" smtClean="0">
                <a:cs typeface="Lucida Sans Unicode"/>
                <a:hlinkClick r:id="rId4"/>
              </a:rPr>
              <a:t>htm</a:t>
            </a:r>
            <a:r>
              <a:rPr lang="cs-CZ" dirty="0" smtClean="0">
                <a:cs typeface="Lucida Sans Unicode"/>
              </a:rPr>
              <a:t>&gt;</a:t>
            </a:r>
          </a:p>
          <a:p>
            <a:r>
              <a:rPr lang="cs-CZ" dirty="0" smtClean="0">
                <a:cs typeface="Lucida Sans Unicode"/>
              </a:rPr>
              <a:t>Povodí Labe: </a:t>
            </a:r>
            <a:r>
              <a:rPr lang="cs-CZ" i="1" dirty="0" smtClean="0">
                <a:cs typeface="Lucida Sans Unicode"/>
              </a:rPr>
              <a:t>Stav a průtoky na vodních tocích </a:t>
            </a:r>
            <a:r>
              <a:rPr lang="cs-CZ" dirty="0" smtClean="0">
                <a:cs typeface="Lucida Sans Unicode"/>
              </a:rPr>
              <a:t>[online] c2012 [cit. 29. října 2012]. </a:t>
            </a:r>
          </a:p>
          <a:p>
            <a:pPr>
              <a:buNone/>
            </a:pPr>
            <a:r>
              <a:rPr lang="cs-CZ" dirty="0" smtClean="0">
                <a:cs typeface="Lucida Sans Unicode"/>
              </a:rPr>
              <a:t>   Dostupný z WWW: &lt;</a:t>
            </a:r>
            <a:r>
              <a:rPr lang="cs-CZ" dirty="0" smtClean="0">
                <a:cs typeface="Lucida Sans Unicode"/>
                <a:hlinkClick r:id="rId5"/>
              </a:rPr>
              <a:t>http://www.</a:t>
            </a:r>
            <a:r>
              <a:rPr lang="cs-CZ" dirty="0" err="1" smtClean="0">
                <a:cs typeface="Lucida Sans Unicode"/>
                <a:hlinkClick r:id="rId5"/>
              </a:rPr>
              <a:t>pla.cz</a:t>
            </a:r>
            <a:r>
              <a:rPr lang="cs-CZ" dirty="0" smtClean="0">
                <a:cs typeface="Lucida Sans Unicode"/>
                <a:hlinkClick r:id="rId5"/>
              </a:rPr>
              <a:t>/</a:t>
            </a:r>
            <a:r>
              <a:rPr lang="cs-CZ" dirty="0" err="1" smtClean="0">
                <a:cs typeface="Lucida Sans Unicode"/>
                <a:hlinkClick r:id="rId5"/>
              </a:rPr>
              <a:t>portal</a:t>
            </a:r>
            <a:r>
              <a:rPr lang="cs-CZ" dirty="0" smtClean="0">
                <a:cs typeface="Lucida Sans Unicode"/>
                <a:hlinkClick r:id="rId5"/>
              </a:rPr>
              <a:t>/sap/PC/</a:t>
            </a:r>
            <a:r>
              <a:rPr lang="cs-CZ" dirty="0" smtClean="0">
                <a:cs typeface="Lucida Sans Unicode"/>
              </a:rPr>
              <a:t>&gt;</a:t>
            </a:r>
          </a:p>
          <a:p>
            <a:pPr>
              <a:buNone/>
            </a:pPr>
            <a:endParaRPr lang="cs-CZ" dirty="0" smtClean="0">
              <a:cs typeface="Lucida Sans Unicode"/>
            </a:endParaRPr>
          </a:p>
          <a:p>
            <a:pPr>
              <a:buNone/>
            </a:pPr>
            <a:endParaRPr lang="cs-CZ" i="1" dirty="0" smtClean="0">
              <a:cs typeface="Lucida Sans Unicode"/>
            </a:endParaRPr>
          </a:p>
          <a:p>
            <a:pPr>
              <a:buNone/>
            </a:pPr>
            <a:endParaRPr lang="cs-CZ" dirty="0" smtClean="0">
              <a:cs typeface="Lucida Sans Unicode"/>
            </a:endParaRPr>
          </a:p>
          <a:p>
            <a:pPr>
              <a:buNone/>
            </a:pPr>
            <a:endParaRPr lang="cs-CZ" dirty="0" smtClean="0">
              <a:cs typeface="Lucida Sans Unicode"/>
            </a:endParaRPr>
          </a:p>
          <a:p>
            <a:endParaRPr lang="cs-CZ" dirty="0" smtClean="0">
              <a:cs typeface="Lucida Sans Unicode"/>
            </a:endParaRPr>
          </a:p>
          <a:p>
            <a:pPr>
              <a:buNone/>
            </a:pPr>
            <a:endParaRPr lang="cs-CZ" dirty="0" smtClean="0">
              <a:cs typeface="Lucida Sans Unicode"/>
            </a:endParaRPr>
          </a:p>
          <a:p>
            <a:pPr>
              <a:buNone/>
            </a:pPr>
            <a:endParaRPr lang="cs-CZ" i="1" dirty="0" smtClean="0">
              <a:cs typeface="Lucida Sans Unicode"/>
            </a:endParaRPr>
          </a:p>
          <a:p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Křímov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Geografie</a:t>
            </a:r>
          </a:p>
          <a:p>
            <a:r>
              <a:rPr lang="cs-CZ" dirty="0" smtClean="0"/>
              <a:t>Poloha: 50°29</a:t>
            </a:r>
            <a:r>
              <a:rPr lang="cs-CZ" dirty="0" smtClean="0">
                <a:cs typeface="Lucida Sans Unicode"/>
              </a:rPr>
              <a:t>'</a:t>
            </a:r>
            <a:r>
              <a:rPr lang="cs-CZ" dirty="0" smtClean="0"/>
              <a:t>51.63</a:t>
            </a:r>
            <a:r>
              <a:rPr lang="cs-CZ" dirty="0" smtClean="0">
                <a:cs typeface="Lucida Sans Unicode"/>
              </a:rPr>
              <a:t>"s.</a:t>
            </a:r>
            <a:r>
              <a:rPr lang="cs-CZ" dirty="0" err="1" smtClean="0">
                <a:cs typeface="Lucida Sans Unicode"/>
              </a:rPr>
              <a:t>š</a:t>
            </a:r>
            <a:r>
              <a:rPr lang="cs-CZ" dirty="0" smtClean="0">
                <a:cs typeface="Lucida Sans Unicode"/>
              </a:rPr>
              <a:t>. 13°18'52.66</a:t>
            </a:r>
            <a:r>
              <a:rPr lang="cs-CZ" dirty="0" smtClean="0">
                <a:latin typeface="Lucida Sans Unicode"/>
                <a:cs typeface="Lucida Sans Unicode"/>
              </a:rPr>
              <a:t>"</a:t>
            </a:r>
            <a:r>
              <a:rPr lang="cs-CZ" dirty="0" smtClean="0">
                <a:cs typeface="Lucida Sans Unicode"/>
              </a:rPr>
              <a:t>v.</a:t>
            </a:r>
            <a:r>
              <a:rPr lang="cs-CZ" dirty="0" err="1" smtClean="0">
                <a:cs typeface="Lucida Sans Unicode"/>
              </a:rPr>
              <a:t>d</a:t>
            </a:r>
            <a:r>
              <a:rPr lang="cs-CZ" dirty="0" smtClean="0">
                <a:cs typeface="Lucida Sans Unicode"/>
              </a:rPr>
              <a:t>.</a:t>
            </a:r>
            <a:endParaRPr lang="cs-CZ" dirty="0" smtClean="0"/>
          </a:p>
          <a:p>
            <a:r>
              <a:rPr lang="cs-CZ" dirty="0" smtClean="0"/>
              <a:t>Řeka: </a:t>
            </a:r>
            <a:r>
              <a:rPr lang="cs-CZ" dirty="0" err="1" smtClean="0"/>
              <a:t>Křímovský</a:t>
            </a:r>
            <a:r>
              <a:rPr lang="cs-CZ" dirty="0" smtClean="0"/>
              <a:t> potok</a:t>
            </a:r>
          </a:p>
          <a:p>
            <a:r>
              <a:rPr lang="cs-CZ" dirty="0" smtClean="0"/>
              <a:t>Ústí: </a:t>
            </a:r>
            <a:r>
              <a:rPr lang="cs-CZ" dirty="0" err="1" smtClean="0"/>
              <a:t>Chomutovka</a:t>
            </a:r>
            <a:r>
              <a:rPr lang="cs-CZ" dirty="0" smtClean="0"/>
              <a:t>/</a:t>
            </a:r>
            <a:r>
              <a:rPr lang="cs-CZ" dirty="0" err="1" smtClean="0"/>
              <a:t>Ohře</a:t>
            </a:r>
            <a:r>
              <a:rPr lang="cs-CZ" dirty="0" smtClean="0"/>
              <a:t>/</a:t>
            </a:r>
            <a:r>
              <a:rPr lang="cs-CZ" dirty="0" err="1" smtClean="0"/>
              <a:t>Labe</a:t>
            </a:r>
            <a:r>
              <a:rPr lang="cs-CZ" dirty="0" smtClean="0"/>
              <a:t>/Severní moře</a:t>
            </a:r>
          </a:p>
          <a:p>
            <a:r>
              <a:rPr lang="cs-CZ" dirty="0" smtClean="0"/>
              <a:t>Říční km: 1.210 km</a:t>
            </a:r>
          </a:p>
          <a:p>
            <a:r>
              <a:rPr lang="cs-CZ" dirty="0" smtClean="0"/>
              <a:t>Geomorfologické celky: Krušné hory</a:t>
            </a:r>
          </a:p>
          <a:p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248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27584" y="4797152"/>
            <a:ext cx="5390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1: Vodní nádrž </a:t>
            </a:r>
            <a:r>
              <a:rPr lang="cs-CZ" dirty="0" err="1" smtClean="0"/>
              <a:t>Křímov</a:t>
            </a:r>
            <a:endParaRPr lang="cs-CZ" dirty="0" smtClean="0"/>
          </a:p>
          <a:p>
            <a:r>
              <a:rPr lang="cs-CZ" dirty="0" smtClean="0"/>
              <a:t>Zdroj: &lt;</a:t>
            </a:r>
            <a:r>
              <a:rPr lang="cs-CZ" dirty="0" smtClean="0">
                <a:hlinkClick r:id="rId3"/>
              </a:rPr>
              <a:t>http://geoportal.gov.cz/web/guest/map</a:t>
            </a:r>
            <a:r>
              <a:rPr lang="cs-CZ" dirty="0" smtClean="0"/>
              <a:t>&gt;</a:t>
            </a:r>
          </a:p>
          <a:p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7228656" cy="59790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u="sng" dirty="0" smtClean="0"/>
              <a:t>Charakteristika přehrady </a:t>
            </a:r>
            <a:r>
              <a:rPr lang="cs-CZ" u="sng" dirty="0" err="1" smtClean="0"/>
              <a:t>Křímov</a:t>
            </a:r>
            <a:endParaRPr lang="cs-CZ" u="sng" dirty="0" smtClean="0"/>
          </a:p>
          <a:p>
            <a:r>
              <a:rPr lang="cs-CZ" dirty="0" smtClean="0"/>
              <a:t>Rok dokončení stavby:</a:t>
            </a:r>
          </a:p>
          <a:p>
            <a:pPr>
              <a:buNone/>
            </a:pPr>
            <a:r>
              <a:rPr lang="cs-CZ" dirty="0" smtClean="0"/>
              <a:t>   1959</a:t>
            </a:r>
          </a:p>
          <a:p>
            <a:r>
              <a:rPr lang="cs-CZ" dirty="0" smtClean="0"/>
              <a:t>Účely: </a:t>
            </a:r>
          </a:p>
          <a:p>
            <a:pPr>
              <a:buNone/>
            </a:pPr>
            <a:r>
              <a:rPr lang="cs-CZ" dirty="0" smtClean="0"/>
              <a:t>   Zásobení severočeské hnědouhelné oblasti pitnou vodou </a:t>
            </a:r>
          </a:p>
          <a:p>
            <a:pPr>
              <a:buNone/>
            </a:pPr>
            <a:r>
              <a:rPr lang="cs-CZ" dirty="0" smtClean="0"/>
              <a:t>   Ochrana před povodněmi</a:t>
            </a:r>
          </a:p>
          <a:p>
            <a:r>
              <a:rPr lang="cs-CZ" dirty="0" smtClean="0"/>
              <a:t>Typ hráze:</a:t>
            </a:r>
          </a:p>
          <a:p>
            <a:pPr>
              <a:buNone/>
            </a:pPr>
            <a:r>
              <a:rPr lang="cs-CZ" dirty="0" smtClean="0"/>
              <a:t>   tížná, betonová</a:t>
            </a:r>
          </a:p>
          <a:p>
            <a:r>
              <a:rPr lang="cs-CZ" dirty="0" smtClean="0"/>
              <a:t>Celkový objem vodní nádrže:</a:t>
            </a:r>
          </a:p>
          <a:p>
            <a:pPr>
              <a:buNone/>
            </a:pPr>
            <a:r>
              <a:rPr lang="cs-CZ" dirty="0" smtClean="0"/>
              <a:t>   1.480 mil. 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Ochranný objem:</a:t>
            </a:r>
          </a:p>
          <a:p>
            <a:pPr>
              <a:buNone/>
            </a:pPr>
            <a:r>
              <a:rPr lang="cs-CZ" dirty="0" smtClean="0"/>
              <a:t>   0.080 mil. m</a:t>
            </a:r>
            <a:r>
              <a:rPr lang="cs-CZ" baseline="30000" dirty="0" smtClean="0"/>
              <a:t>3</a:t>
            </a:r>
          </a:p>
          <a:p>
            <a:r>
              <a:rPr lang="pt-BR" dirty="0" smtClean="0"/>
              <a:t>Transformovaný 100 letý </a:t>
            </a:r>
            <a:r>
              <a:rPr lang="cs-CZ" dirty="0" smtClean="0"/>
              <a:t>průtok: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pt-BR" dirty="0" smtClean="0"/>
              <a:t>25.20 m</a:t>
            </a:r>
            <a:r>
              <a:rPr lang="pt-BR" baseline="30000" dirty="0" smtClean="0"/>
              <a:t>3</a:t>
            </a:r>
            <a:r>
              <a:rPr lang="pt-BR" dirty="0" smtClean="0"/>
              <a:t>/s</a:t>
            </a:r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Povodňové události</a:t>
            </a:r>
          </a:p>
          <a:p>
            <a:pPr>
              <a:buNone/>
            </a:pPr>
            <a:r>
              <a:rPr lang="cs-CZ" dirty="0" smtClean="0"/>
              <a:t>Nejbližší stanice Třetí mlýn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Historické povodně:</a:t>
            </a:r>
          </a:p>
          <a:p>
            <a:r>
              <a:rPr lang="cs-CZ" dirty="0" smtClean="0"/>
              <a:t>13.8.2002</a:t>
            </a:r>
          </a:p>
          <a:p>
            <a:r>
              <a:rPr lang="cs-CZ" dirty="0" smtClean="0"/>
              <a:t>19.3.2005</a:t>
            </a:r>
          </a:p>
          <a:p>
            <a:r>
              <a:rPr lang="cs-CZ" dirty="0" smtClean="0"/>
              <a:t>31.3.2006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Zdroj:&lt;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poh.cz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portal</a:t>
            </a:r>
            <a:r>
              <a:rPr lang="cs-CZ" dirty="0" smtClean="0">
                <a:hlinkClick r:id="rId3"/>
              </a:rPr>
              <a:t>/sap/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htm</a:t>
            </a:r>
            <a:r>
              <a:rPr lang="cs-CZ" dirty="0" smtClean="0"/>
              <a:t>&gt;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6324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87624" y="5805264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2008, 2009, 2011, 2012 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2483768" y="764704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2411760" y="4005064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868144" y="3789040"/>
            <a:ext cx="639688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868144" y="980728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004048" y="836712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4077072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491880" y="980728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3347864" y="4365104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6242447"/>
            <a:ext cx="87634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Zdroj: &lt;</a:t>
            </a:r>
            <a:r>
              <a:rPr lang="cs-CZ" sz="1600" dirty="0" smtClean="0">
                <a:hlinkClick r:id="rId3"/>
              </a:rPr>
              <a:t>http://grafy.plaveniny.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prutok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chomutovka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treti</a:t>
            </a:r>
            <a:r>
              <a:rPr lang="cs-CZ" sz="1600" dirty="0" smtClean="0">
                <a:hlinkClick r:id="rId3"/>
              </a:rPr>
              <a:t>_</a:t>
            </a:r>
            <a:r>
              <a:rPr lang="cs-CZ" sz="1600" dirty="0" err="1" smtClean="0">
                <a:hlinkClick r:id="rId3"/>
              </a:rPr>
              <a:t>mlyn</a:t>
            </a:r>
            <a:r>
              <a:rPr lang="cs-CZ" sz="1600" dirty="0" smtClean="0">
                <a:hlinkClick r:id="rId3"/>
              </a:rPr>
              <a:t>/20121231/2556d.aspx</a:t>
            </a:r>
            <a:r>
              <a:rPr lang="cs-CZ" sz="1600" dirty="0" smtClean="0"/>
              <a:t>&gt;</a:t>
            </a:r>
          </a:p>
          <a:p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283968" y="1124744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499992" y="4437112"/>
            <a:ext cx="648072" cy="11521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křižanovice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Geografie</a:t>
            </a:r>
          </a:p>
          <a:p>
            <a:r>
              <a:rPr lang="cs-CZ" dirty="0" smtClean="0"/>
              <a:t>Poloha: 49°51</a:t>
            </a:r>
            <a:r>
              <a:rPr lang="cs-CZ" dirty="0" smtClean="0">
                <a:cs typeface="Lucida Sans Unicode"/>
              </a:rPr>
              <a:t>‘47.11"s.</a:t>
            </a:r>
            <a:r>
              <a:rPr lang="cs-CZ" dirty="0" err="1" smtClean="0">
                <a:cs typeface="Lucida Sans Unicode"/>
              </a:rPr>
              <a:t>š</a:t>
            </a:r>
            <a:r>
              <a:rPr lang="cs-CZ" dirty="0" smtClean="0">
                <a:cs typeface="Lucida Sans Unicode"/>
              </a:rPr>
              <a:t>. 15°46‘30.47"v.</a:t>
            </a:r>
            <a:r>
              <a:rPr lang="cs-CZ" dirty="0" err="1" smtClean="0">
                <a:cs typeface="Lucida Sans Unicode"/>
              </a:rPr>
              <a:t>d</a:t>
            </a:r>
            <a:r>
              <a:rPr lang="cs-CZ" dirty="0" smtClean="0">
                <a:cs typeface="Lucida Sans Unicode"/>
              </a:rPr>
              <a:t>.</a:t>
            </a:r>
            <a:endParaRPr lang="cs-CZ" dirty="0" smtClean="0"/>
          </a:p>
          <a:p>
            <a:r>
              <a:rPr lang="cs-CZ" dirty="0" smtClean="0"/>
              <a:t>Řeka: </a:t>
            </a:r>
            <a:r>
              <a:rPr lang="cs-CZ" dirty="0" err="1" smtClean="0"/>
              <a:t>Chrudimka</a:t>
            </a:r>
            <a:endParaRPr lang="cs-CZ" dirty="0" smtClean="0"/>
          </a:p>
          <a:p>
            <a:r>
              <a:rPr lang="cs-CZ" dirty="0" smtClean="0"/>
              <a:t>Ústí: </a:t>
            </a:r>
            <a:r>
              <a:rPr lang="cs-CZ" dirty="0" err="1" smtClean="0"/>
              <a:t>Labe</a:t>
            </a:r>
            <a:r>
              <a:rPr lang="cs-CZ" dirty="0" smtClean="0"/>
              <a:t>/Severní moře</a:t>
            </a:r>
          </a:p>
          <a:p>
            <a:r>
              <a:rPr lang="cs-CZ" dirty="0" smtClean="0"/>
              <a:t>Říční km: 37.150 km</a:t>
            </a:r>
          </a:p>
          <a:p>
            <a:r>
              <a:rPr lang="cs-CZ" dirty="0" smtClean="0"/>
              <a:t>Geomorfologické celky: Železné hory</a:t>
            </a:r>
          </a:p>
          <a:p>
            <a:pPr>
              <a:buNone/>
            </a:pPr>
            <a:endParaRPr lang="cs-CZ" u="sng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67437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11560" y="4725144"/>
            <a:ext cx="5390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2: Vodní nádrž </a:t>
            </a:r>
            <a:r>
              <a:rPr lang="cs-CZ" dirty="0" err="1" smtClean="0"/>
              <a:t>Křižanovice</a:t>
            </a:r>
            <a:endParaRPr lang="cs-CZ" dirty="0" smtClean="0"/>
          </a:p>
          <a:p>
            <a:r>
              <a:rPr lang="cs-CZ" dirty="0" smtClean="0"/>
              <a:t>Zdroj: &lt;</a:t>
            </a:r>
            <a:r>
              <a:rPr lang="cs-CZ" dirty="0" smtClean="0">
                <a:hlinkClick r:id="rId3"/>
              </a:rPr>
              <a:t>http://geoportal.gov.cz/web/guest/map</a:t>
            </a:r>
            <a:r>
              <a:rPr lang="cs-CZ" dirty="0" smtClean="0"/>
              <a:t>&gt;</a:t>
            </a:r>
          </a:p>
          <a:p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u="sng" dirty="0" smtClean="0"/>
              <a:t>Charakteristika přehrady </a:t>
            </a:r>
            <a:r>
              <a:rPr lang="cs-CZ" u="sng" dirty="0" err="1" smtClean="0"/>
              <a:t>Křížanovice</a:t>
            </a:r>
            <a:endParaRPr lang="cs-CZ" u="sng" dirty="0" smtClean="0"/>
          </a:p>
          <a:p>
            <a:r>
              <a:rPr lang="cs-CZ" dirty="0" smtClean="0"/>
              <a:t>Rok dokončení stavby:</a:t>
            </a:r>
          </a:p>
          <a:p>
            <a:pPr>
              <a:buNone/>
            </a:pPr>
            <a:r>
              <a:rPr lang="cs-CZ" dirty="0" smtClean="0"/>
              <a:t>   1953</a:t>
            </a:r>
          </a:p>
          <a:p>
            <a:r>
              <a:rPr lang="cs-CZ" dirty="0" smtClean="0"/>
              <a:t>Účely: </a:t>
            </a:r>
          </a:p>
          <a:p>
            <a:pPr>
              <a:buNone/>
            </a:pPr>
            <a:r>
              <a:rPr lang="cs-CZ" dirty="0" smtClean="0"/>
              <a:t>   Akumulace vody pro vodárenské využití </a:t>
            </a:r>
          </a:p>
          <a:p>
            <a:pPr>
              <a:buNone/>
            </a:pPr>
            <a:r>
              <a:rPr lang="cs-CZ" dirty="0" smtClean="0"/>
              <a:t>   Odběr vody pro skupinu Východní Čechy 190 l/s</a:t>
            </a:r>
          </a:p>
          <a:p>
            <a:pPr>
              <a:buNone/>
            </a:pPr>
            <a:r>
              <a:rPr lang="cs-CZ" dirty="0" smtClean="0"/>
              <a:t>   Výroba elektrické energie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Nalepšení</a:t>
            </a:r>
            <a:r>
              <a:rPr lang="cs-CZ" dirty="0" smtClean="0"/>
              <a:t> minimálních průtoků</a:t>
            </a:r>
          </a:p>
          <a:p>
            <a:r>
              <a:rPr lang="cs-CZ" dirty="0" smtClean="0"/>
              <a:t>Typ hráze:</a:t>
            </a:r>
          </a:p>
          <a:p>
            <a:pPr>
              <a:buNone/>
            </a:pPr>
            <a:r>
              <a:rPr lang="cs-CZ" dirty="0" smtClean="0"/>
              <a:t>   tížná přímá, betonová</a:t>
            </a:r>
          </a:p>
          <a:p>
            <a:r>
              <a:rPr lang="cs-CZ" dirty="0" smtClean="0"/>
              <a:t>Celkový objem vodní nádrže:</a:t>
            </a:r>
          </a:p>
          <a:p>
            <a:pPr>
              <a:buNone/>
            </a:pPr>
            <a:r>
              <a:rPr lang="cs-CZ" dirty="0" smtClean="0"/>
              <a:t>   2.036 mil. m</a:t>
            </a:r>
            <a:r>
              <a:rPr lang="cs-CZ" baseline="30000" dirty="0" smtClean="0"/>
              <a:t>3</a:t>
            </a:r>
          </a:p>
          <a:p>
            <a:r>
              <a:rPr lang="cs-CZ" dirty="0" smtClean="0"/>
              <a:t>Ochranný objem:</a:t>
            </a:r>
          </a:p>
          <a:p>
            <a:pPr>
              <a:buNone/>
            </a:pPr>
            <a:r>
              <a:rPr lang="cs-CZ" dirty="0" smtClean="0"/>
              <a:t>   -</a:t>
            </a:r>
            <a:endParaRPr lang="cs-CZ" baseline="30000" dirty="0" smtClean="0"/>
          </a:p>
          <a:p>
            <a:r>
              <a:rPr lang="pt-BR" dirty="0" smtClean="0"/>
              <a:t>Transformovaný 100 letý </a:t>
            </a:r>
            <a:r>
              <a:rPr lang="cs-CZ" dirty="0" smtClean="0"/>
              <a:t>průtok:</a:t>
            </a:r>
          </a:p>
          <a:p>
            <a:pPr>
              <a:buNone/>
            </a:pPr>
            <a:r>
              <a:rPr lang="cs-CZ" dirty="0" smtClean="0"/>
              <a:t>   -</a:t>
            </a:r>
          </a:p>
          <a:p>
            <a:endParaRPr lang="cs-CZ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278</TotalTime>
  <Words>623</Words>
  <Application>Microsoft Office PowerPoint</Application>
  <PresentationFormat>Předvádění na obrazovce (4:3)</PresentationFormat>
  <Paragraphs>137</Paragraphs>
  <Slides>18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Bohatý</vt:lpstr>
      <vt:lpstr>Přehrady  Křímov, Křížanovice, Labská</vt:lpstr>
      <vt:lpstr>Křímov</vt:lpstr>
      <vt:lpstr>Snímek 3</vt:lpstr>
      <vt:lpstr>Snímek 4</vt:lpstr>
      <vt:lpstr>Snímek 5</vt:lpstr>
      <vt:lpstr>Snímek 6</vt:lpstr>
      <vt:lpstr>křižanovice</vt:lpstr>
      <vt:lpstr>Snímek 8</vt:lpstr>
      <vt:lpstr>Snímek 9</vt:lpstr>
      <vt:lpstr>Snímek 10</vt:lpstr>
      <vt:lpstr>Snímek 11</vt:lpstr>
      <vt:lpstr>Labská</vt:lpstr>
      <vt:lpstr>Snímek 13</vt:lpstr>
      <vt:lpstr>Snímek 14</vt:lpstr>
      <vt:lpstr>Snímek 15</vt:lpstr>
      <vt:lpstr>Snímek 16</vt:lpstr>
      <vt:lpstr>ICOLD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  Křímov, Křížanovice, Labská</dc:title>
  <dc:creator>Katka</dc:creator>
  <cp:lastModifiedBy>Katka</cp:lastModifiedBy>
  <cp:revision>32</cp:revision>
  <dcterms:created xsi:type="dcterms:W3CDTF">2012-10-29T12:44:18Z</dcterms:created>
  <dcterms:modified xsi:type="dcterms:W3CDTF">2012-11-26T12:53:46Z</dcterms:modified>
</cp:coreProperties>
</file>