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6" r:id="rId2"/>
    <p:sldId id="257" r:id="rId3"/>
    <p:sldId id="258" r:id="rId4"/>
    <p:sldId id="265" r:id="rId5"/>
    <p:sldId id="259" r:id="rId6"/>
    <p:sldId id="260" r:id="rId7"/>
    <p:sldId id="263" r:id="rId8"/>
    <p:sldId id="261" r:id="rId9"/>
    <p:sldId id="264" r:id="rId10"/>
    <p:sldId id="262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B91BF-B067-4BF1-8AA0-FAE07664285C}" type="datetimeFigureOut">
              <a:rPr lang="cs-CZ" smtClean="0"/>
              <a:pPr/>
              <a:t>27.11.2012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9EFF6-41B9-468E-A3ED-3900CD613A0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9EFF6-41B9-468E-A3ED-3900CD613A0F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9EFF6-41B9-468E-A3ED-3900CD613A0F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9EFF6-41B9-468E-A3ED-3900CD613A0F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9EFF6-41B9-468E-A3ED-3900CD613A0F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9EFF6-41B9-468E-A3ED-3900CD613A0F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9EFF6-41B9-468E-A3ED-3900CD613A0F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9EFF6-41B9-468E-A3ED-3900CD613A0F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9EFF6-41B9-468E-A3ED-3900CD613A0F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9EFF6-41B9-468E-A3ED-3900CD613A0F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9EFF6-41B9-468E-A3ED-3900CD613A0F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Obdélní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Obdélní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Obdélní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bdélní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Zaoblený obdélní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Zaoblený obdélní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08026BE-F787-488C-A155-6917DB145E72}" type="datetimeFigureOut">
              <a:rPr lang="cs-CZ" smtClean="0"/>
              <a:pPr/>
              <a:t>27.11.2012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C9F151DA-7E4B-4D16-956F-61C064502DE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26BE-F787-488C-A155-6917DB145E72}" type="datetimeFigureOut">
              <a:rPr lang="cs-CZ" smtClean="0"/>
              <a:pPr/>
              <a:t>27.11.2012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51DA-7E4B-4D16-956F-61C064502DE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26BE-F787-488C-A155-6917DB145E72}" type="datetimeFigureOut">
              <a:rPr lang="cs-CZ" smtClean="0"/>
              <a:pPr/>
              <a:t>27.11.2012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51DA-7E4B-4D16-956F-61C064502DE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26BE-F787-488C-A155-6917DB145E72}" type="datetimeFigureOut">
              <a:rPr lang="cs-CZ" smtClean="0"/>
              <a:pPr/>
              <a:t>27.11.2012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51DA-7E4B-4D16-956F-61C064502DE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26BE-F787-488C-A155-6917DB145E72}" type="datetimeFigureOut">
              <a:rPr lang="cs-CZ" smtClean="0"/>
              <a:pPr/>
              <a:t>27.11.2012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51DA-7E4B-4D16-956F-61C064502DE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26BE-F787-488C-A155-6917DB145E72}" type="datetimeFigureOut">
              <a:rPr lang="cs-CZ" smtClean="0"/>
              <a:pPr/>
              <a:t>27.11.2012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51DA-7E4B-4D16-956F-61C064502DE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datum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08026BE-F787-488C-A155-6917DB145E72}" type="datetimeFigureOut">
              <a:rPr lang="cs-CZ" smtClean="0"/>
              <a:pPr/>
              <a:t>27.11.2012</a:t>
            </a:fld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9F151DA-7E4B-4D16-956F-61C064502DE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908026BE-F787-488C-A155-6917DB145E72}" type="datetimeFigureOut">
              <a:rPr lang="cs-CZ" smtClean="0"/>
              <a:pPr/>
              <a:t>27.11.2012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C9F151DA-7E4B-4D16-956F-61C064502DE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26BE-F787-488C-A155-6917DB145E72}" type="datetimeFigureOut">
              <a:rPr lang="cs-CZ" smtClean="0"/>
              <a:pPr/>
              <a:t>27.11.2012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51DA-7E4B-4D16-956F-61C064502DE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26BE-F787-488C-A155-6917DB145E72}" type="datetimeFigureOut">
              <a:rPr lang="cs-CZ" smtClean="0"/>
              <a:pPr/>
              <a:t>27.11.2012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51DA-7E4B-4D16-956F-61C064502DE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26BE-F787-488C-A155-6917DB145E72}" type="datetimeFigureOut">
              <a:rPr lang="cs-CZ" smtClean="0"/>
              <a:pPr/>
              <a:t>27.11.2012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51DA-7E4B-4D16-956F-61C064502DE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élní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Obdélní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Obdélní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Obdélní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Zaoblený obdélní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Zaoblený obdélní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Obdélní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Obdélní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Obdélní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Obdélní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Obdélní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Obdélní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908026BE-F787-488C-A155-6917DB145E72}" type="datetimeFigureOut">
              <a:rPr lang="cs-CZ" smtClean="0"/>
              <a:pPr/>
              <a:t>27.11.2012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C9F151DA-7E4B-4D16-956F-61C064502DE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PŘEHRADY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Ž</a:t>
            </a:r>
            <a:r>
              <a:rPr lang="cs-CZ" dirty="0" smtClean="0"/>
              <a:t>LUTICE, ŽERMANICE, ŽELIV (TRNÁVKA) </a:t>
            </a:r>
          </a:p>
          <a:p>
            <a:r>
              <a:rPr lang="cs-CZ" sz="2800" dirty="0" smtClean="0"/>
              <a:t>Eliška Vavřinová</a:t>
            </a:r>
            <a:endParaRPr lang="cs-CZ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Povodně:</a:t>
            </a:r>
          </a:p>
          <a:p>
            <a:pPr lvl="1"/>
            <a:r>
              <a:rPr lang="cs-CZ" dirty="0" smtClean="0"/>
              <a:t>2006- jarní povodeň</a:t>
            </a:r>
          </a:p>
          <a:p>
            <a:pPr lvl="2"/>
            <a:r>
              <a:rPr lang="cs-CZ" dirty="0" smtClean="0"/>
              <a:t>Zanesení nádrže sedimenty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žluti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36712"/>
            <a:ext cx="9144000" cy="392030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052736"/>
          </a:xfrm>
        </p:spPr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ŽLUTICE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4797152"/>
            <a:ext cx="8229600" cy="2060848"/>
          </a:xfrm>
        </p:spPr>
        <p:txBody>
          <a:bodyPr>
            <a:normAutofit/>
          </a:bodyPr>
          <a:lstStyle/>
          <a:p>
            <a:r>
              <a:rPr lang="cs-CZ" sz="1800" dirty="0" smtClean="0"/>
              <a:t>Karlovarský kraj</a:t>
            </a:r>
            <a:r>
              <a:rPr lang="cs-CZ" sz="1800" dirty="0" smtClean="0"/>
              <a:t>,</a:t>
            </a:r>
          </a:p>
          <a:p>
            <a:r>
              <a:rPr lang="cs-CZ" sz="1800" dirty="0" smtClean="0"/>
              <a:t>rok </a:t>
            </a:r>
            <a:r>
              <a:rPr lang="cs-CZ" sz="1800" dirty="0" smtClean="0"/>
              <a:t>dokončení- 1960</a:t>
            </a:r>
          </a:p>
          <a:p>
            <a:r>
              <a:rPr lang="cs-CZ" sz="1800" dirty="0" smtClean="0"/>
              <a:t>Střela – 66,7. říční kilometr, povodí Vltavy</a:t>
            </a:r>
          </a:p>
          <a:p>
            <a:r>
              <a:rPr lang="cs-CZ" sz="1800" dirty="0" smtClean="0"/>
              <a:t>Geomorfologický celek Žlutická vrchovina</a:t>
            </a:r>
            <a:r>
              <a:rPr lang="cs-CZ" sz="1800" dirty="0" smtClean="0"/>
              <a:t> </a:t>
            </a:r>
            <a:r>
              <a:rPr lang="cs-CZ" sz="1800" dirty="0" smtClean="0"/>
              <a:t>(</a:t>
            </a:r>
            <a:r>
              <a:rPr lang="cs-CZ" sz="1800" dirty="0" err="1" smtClean="0"/>
              <a:t>Bochovská</a:t>
            </a:r>
            <a:r>
              <a:rPr lang="cs-CZ" sz="1800" dirty="0" smtClean="0"/>
              <a:t> vrchovina)</a:t>
            </a:r>
          </a:p>
          <a:p>
            <a:r>
              <a:rPr lang="cs-CZ" sz="1800" dirty="0" smtClean="0"/>
              <a:t>Nejvyšší </a:t>
            </a:r>
            <a:r>
              <a:rPr lang="cs-CZ" sz="1800" dirty="0" smtClean="0"/>
              <a:t>bod: Zámecký vrch (733 m n. m.)</a:t>
            </a:r>
            <a:endParaRPr lang="cs-CZ" sz="1600" dirty="0" smtClean="0"/>
          </a:p>
          <a:p>
            <a:endParaRPr lang="cs-CZ" sz="1600" dirty="0" smtClean="0"/>
          </a:p>
          <a:p>
            <a:pPr lvl="2">
              <a:buNone/>
            </a:pPr>
            <a:endParaRPr lang="cs-CZ" sz="1050" dirty="0" smtClean="0"/>
          </a:p>
          <a:p>
            <a:pPr>
              <a:buNone/>
            </a:pPr>
            <a:endParaRPr lang="cs-CZ" sz="1400" dirty="0"/>
          </a:p>
        </p:txBody>
      </p:sp>
      <p:sp>
        <p:nvSpPr>
          <p:cNvPr id="5" name="Elipsa 4"/>
          <p:cNvSpPr/>
          <p:nvPr/>
        </p:nvSpPr>
        <p:spPr>
          <a:xfrm>
            <a:off x="3923928" y="3284984"/>
            <a:ext cx="122413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408712"/>
          </a:xfrm>
        </p:spPr>
        <p:txBody>
          <a:bodyPr/>
          <a:lstStyle/>
          <a:p>
            <a:r>
              <a:rPr lang="cs-CZ" dirty="0" smtClean="0"/>
              <a:t>Typ hráze: sypaná, zemní</a:t>
            </a:r>
          </a:p>
          <a:p>
            <a:r>
              <a:rPr lang="cs-CZ" dirty="0" smtClean="0"/>
              <a:t>Výška </a:t>
            </a:r>
            <a:r>
              <a:rPr lang="cs-CZ" dirty="0" smtClean="0"/>
              <a:t>hráze nade dnem: </a:t>
            </a:r>
            <a:r>
              <a:rPr lang="cs-CZ" dirty="0" smtClean="0"/>
              <a:t>27 m</a:t>
            </a:r>
          </a:p>
          <a:p>
            <a:r>
              <a:rPr lang="cs-CZ" dirty="0" smtClean="0"/>
              <a:t>Délka hráze: 235 m</a:t>
            </a:r>
          </a:p>
          <a:p>
            <a:r>
              <a:rPr lang="cs-CZ" dirty="0" smtClean="0"/>
              <a:t>Celkový objem</a:t>
            </a:r>
            <a:r>
              <a:rPr lang="cs-CZ" dirty="0" smtClean="0"/>
              <a:t>: 12,8 mil. m</a:t>
            </a:r>
            <a:r>
              <a:rPr lang="cs-CZ" baseline="30000" dirty="0" smtClean="0"/>
              <a:t>3</a:t>
            </a:r>
            <a:r>
              <a:rPr lang="cs-CZ" dirty="0" smtClean="0"/>
              <a:t> </a:t>
            </a:r>
          </a:p>
          <a:p>
            <a:r>
              <a:rPr lang="cs-CZ" dirty="0" smtClean="0"/>
              <a:t>Transformovaný 100 </a:t>
            </a:r>
            <a:r>
              <a:rPr lang="cs-CZ" dirty="0" err="1" smtClean="0"/>
              <a:t>letý</a:t>
            </a:r>
            <a:r>
              <a:rPr lang="cs-CZ" dirty="0" smtClean="0"/>
              <a:t> průtok: není uveden</a:t>
            </a:r>
            <a:endParaRPr lang="cs-CZ" dirty="0" smtClean="0"/>
          </a:p>
          <a:p>
            <a:endParaRPr lang="cs-CZ" baseline="30000" dirty="0" smtClean="0"/>
          </a:p>
          <a:p>
            <a:pPr>
              <a:buNone/>
            </a:pPr>
            <a:endParaRPr lang="cs-CZ" baseline="30000" dirty="0"/>
          </a:p>
        </p:txBody>
      </p:sp>
      <p:pic>
        <p:nvPicPr>
          <p:cNvPr id="4" name="Obrázek 3" descr="zlutic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3284984"/>
            <a:ext cx="4637589" cy="320302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Povodně: </a:t>
            </a:r>
          </a:p>
          <a:p>
            <a:pPr lvl="1"/>
            <a:r>
              <a:rPr lang="cs-CZ" dirty="0" smtClean="0"/>
              <a:t>nenalezeno</a:t>
            </a: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4968"/>
          </a:xfrm>
          <a:ln>
            <a:noFill/>
          </a:ln>
        </p:spPr>
        <p:txBody>
          <a:bodyPr/>
          <a:lstStyle/>
          <a:p>
            <a:r>
              <a:rPr lang="cs-CZ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ŽERMANICE</a:t>
            </a:r>
            <a:endParaRPr lang="cs-CZ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Zástupný symbol pro obsah 3" descr="žermanic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836712"/>
            <a:ext cx="9144000" cy="3861048"/>
          </a:xfrm>
        </p:spPr>
      </p:pic>
      <p:sp>
        <p:nvSpPr>
          <p:cNvPr id="6" name="Elipsa 5"/>
          <p:cNvSpPr/>
          <p:nvPr/>
        </p:nvSpPr>
        <p:spPr>
          <a:xfrm>
            <a:off x="3203848" y="2132856"/>
            <a:ext cx="1584176" cy="1800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179512" y="4725144"/>
            <a:ext cx="85689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 Moravskoslezský </a:t>
            </a:r>
            <a:r>
              <a:rPr lang="cs-CZ" dirty="0" smtClean="0"/>
              <a:t>kraj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</a:t>
            </a:r>
            <a:r>
              <a:rPr lang="cs-CZ" dirty="0" smtClean="0"/>
              <a:t> </a:t>
            </a:r>
            <a:r>
              <a:rPr lang="cs-CZ" dirty="0" smtClean="0"/>
              <a:t>rok dokončení </a:t>
            </a:r>
            <a:r>
              <a:rPr lang="cs-CZ" dirty="0" smtClean="0"/>
              <a:t>1957</a:t>
            </a: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 Lučina, 25,020 říční km, povodí Odry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  </a:t>
            </a:r>
            <a:r>
              <a:rPr lang="cs-CZ" dirty="0" smtClean="0"/>
              <a:t>Geomorfologický c</a:t>
            </a:r>
            <a:r>
              <a:rPr lang="cs-CZ" dirty="0" smtClean="0"/>
              <a:t>elek Třinecká brázda  (Frýdecká pahorkatina)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 Nejvyšší bod: Skalická </a:t>
            </a:r>
            <a:r>
              <a:rPr lang="cs-CZ" dirty="0" err="1" smtClean="0"/>
              <a:t>strážice</a:t>
            </a:r>
            <a:r>
              <a:rPr lang="cs-CZ" dirty="0" smtClean="0"/>
              <a:t> (438 m)</a:t>
            </a:r>
            <a:endParaRPr lang="cs-CZ" dirty="0" smtClean="0"/>
          </a:p>
          <a:p>
            <a:pPr lvl="1">
              <a:buFont typeface="Arial" pitchFamily="34" charset="0"/>
              <a:buChar char="•"/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zermanice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51038" y="2348881"/>
            <a:ext cx="5575376" cy="4176464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3600399"/>
          </a:xfrm>
        </p:spPr>
        <p:txBody>
          <a:bodyPr>
            <a:normAutofit/>
          </a:bodyPr>
          <a:lstStyle/>
          <a:p>
            <a:r>
              <a:rPr lang="cs-CZ" sz="2000" dirty="0" smtClean="0"/>
              <a:t>Účel:</a:t>
            </a:r>
            <a:r>
              <a:rPr lang="cs-CZ" sz="2400" dirty="0" smtClean="0"/>
              <a:t> </a:t>
            </a:r>
          </a:p>
          <a:p>
            <a:pPr lvl="1"/>
            <a:r>
              <a:rPr lang="cs-CZ" sz="1600" dirty="0" smtClean="0"/>
              <a:t>Zásobení průmyslu vodou, </a:t>
            </a:r>
            <a:r>
              <a:rPr lang="cs-CZ" sz="1600" dirty="0" err="1" smtClean="0"/>
              <a:t>nalepšení</a:t>
            </a:r>
            <a:r>
              <a:rPr lang="cs-CZ" sz="1600" dirty="0" smtClean="0"/>
              <a:t> min. průtoku na 1,04 m3/s, ochrana před povodněmi, rekreace, odběr vody pro rybné hospodářství, výroba elektrické energie (celkový výkon- 57 kW, </a:t>
            </a:r>
            <a:r>
              <a:rPr lang="cs-CZ" sz="1600" dirty="0" err="1" smtClean="0"/>
              <a:t>Francisova</a:t>
            </a:r>
            <a:r>
              <a:rPr lang="cs-CZ" sz="1600" dirty="0" smtClean="0"/>
              <a:t> turbína)</a:t>
            </a:r>
          </a:p>
          <a:p>
            <a:r>
              <a:rPr lang="cs-CZ" sz="2000" dirty="0" smtClean="0"/>
              <a:t>Typ hráze: tížná betonová</a:t>
            </a:r>
          </a:p>
          <a:p>
            <a:r>
              <a:rPr lang="cs-CZ" sz="2000" dirty="0" smtClean="0"/>
              <a:t>Výška hráze nade dnem: 31,5 m</a:t>
            </a:r>
          </a:p>
          <a:p>
            <a:r>
              <a:rPr lang="cs-CZ" sz="2000" dirty="0" smtClean="0"/>
              <a:t>Délka hráze: 499,5 </a:t>
            </a:r>
            <a:r>
              <a:rPr lang="cs-CZ" sz="2000" dirty="0" smtClean="0"/>
              <a:t>m</a:t>
            </a:r>
          </a:p>
          <a:p>
            <a:r>
              <a:rPr lang="cs-CZ" sz="2000" dirty="0" smtClean="0"/>
              <a:t>Celkový objem nádrže: 25,07 mil. </a:t>
            </a:r>
            <a:r>
              <a:rPr lang="cs-CZ" sz="2000" dirty="0" smtClean="0"/>
              <a:t>m</a:t>
            </a:r>
            <a:r>
              <a:rPr lang="cs-CZ" sz="2000" baseline="30000" dirty="0" smtClean="0"/>
              <a:t>3</a:t>
            </a:r>
            <a:endParaRPr lang="cs-CZ" sz="2000" dirty="0" smtClean="0"/>
          </a:p>
          <a:p>
            <a:r>
              <a:rPr lang="cs-CZ" sz="2000" dirty="0" smtClean="0"/>
              <a:t>Transformovaný </a:t>
            </a:r>
            <a:r>
              <a:rPr lang="cs-CZ" sz="2000" dirty="0" smtClean="0"/>
              <a:t>100 </a:t>
            </a:r>
            <a:r>
              <a:rPr lang="cs-CZ" sz="2000" dirty="0" err="1" smtClean="0"/>
              <a:t>letý</a:t>
            </a:r>
            <a:r>
              <a:rPr lang="cs-CZ" sz="2000" dirty="0" smtClean="0"/>
              <a:t> průtok: 20 m</a:t>
            </a:r>
            <a:r>
              <a:rPr lang="cs-CZ" sz="2000" baseline="30000" dirty="0" smtClean="0"/>
              <a:t>3</a:t>
            </a:r>
            <a:r>
              <a:rPr lang="cs-CZ" sz="2000" dirty="0" smtClean="0"/>
              <a:t>.s</a:t>
            </a:r>
            <a:r>
              <a:rPr lang="cs-CZ" sz="2000" baseline="30000" dirty="0" smtClean="0"/>
              <a:t>-1</a:t>
            </a:r>
          </a:p>
          <a:p>
            <a:pPr>
              <a:buNone/>
            </a:pPr>
            <a:endParaRPr lang="cs-CZ" sz="2400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Povodně:</a:t>
            </a:r>
          </a:p>
          <a:p>
            <a:pPr lvl="1"/>
            <a:r>
              <a:rPr lang="cs-CZ" dirty="0" smtClean="0"/>
              <a:t>2010- vytrvalé deště</a:t>
            </a:r>
          </a:p>
          <a:p>
            <a:pPr lvl="2"/>
            <a:r>
              <a:rPr lang="cs-CZ" dirty="0" smtClean="0"/>
              <a:t>Sesuvy půdy v okolních obcích</a:t>
            </a: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40966"/>
          </a:xfrm>
        </p:spPr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ŽELIV (TRNÁVKA)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4797152"/>
            <a:ext cx="8229600" cy="1905075"/>
          </a:xfrm>
        </p:spPr>
        <p:txBody>
          <a:bodyPr>
            <a:normAutofit lnSpcReduction="10000"/>
          </a:bodyPr>
          <a:lstStyle/>
          <a:p>
            <a:r>
              <a:rPr lang="cs-CZ" sz="2000" dirty="0" smtClean="0"/>
              <a:t>Kraj </a:t>
            </a:r>
            <a:r>
              <a:rPr lang="cs-CZ" sz="2000" dirty="0" smtClean="0"/>
              <a:t>Vysočina</a:t>
            </a:r>
          </a:p>
          <a:p>
            <a:r>
              <a:rPr lang="cs-CZ" sz="2000" dirty="0" smtClean="0"/>
              <a:t>D</a:t>
            </a:r>
            <a:r>
              <a:rPr lang="cs-CZ" sz="2000" dirty="0" smtClean="0"/>
              <a:t>okončení </a:t>
            </a:r>
            <a:r>
              <a:rPr lang="cs-CZ" sz="2000" dirty="0" smtClean="0"/>
              <a:t>stavby- 1969</a:t>
            </a:r>
          </a:p>
          <a:p>
            <a:r>
              <a:rPr lang="cs-CZ" sz="2000" dirty="0" smtClean="0"/>
              <a:t>Trnava- 1,5 říční km, povodí </a:t>
            </a:r>
            <a:r>
              <a:rPr lang="cs-CZ" sz="2000" dirty="0" smtClean="0"/>
              <a:t>Vltavy</a:t>
            </a:r>
          </a:p>
          <a:p>
            <a:r>
              <a:rPr lang="cs-CZ" sz="2000" dirty="0" smtClean="0"/>
              <a:t>Geomorfologický celek: Želivská pahorkatina (</a:t>
            </a:r>
            <a:r>
              <a:rPr lang="cs-CZ" sz="2000" dirty="0" err="1" smtClean="0"/>
              <a:t>Košetická</a:t>
            </a:r>
            <a:r>
              <a:rPr lang="cs-CZ" sz="2000" dirty="0" smtClean="0"/>
              <a:t> pahorkatina)</a:t>
            </a:r>
          </a:p>
          <a:p>
            <a:r>
              <a:rPr lang="cs-CZ" sz="2000" dirty="0" smtClean="0"/>
              <a:t>Nejvyšší bod: </a:t>
            </a:r>
            <a:r>
              <a:rPr lang="cs-CZ" sz="2000" dirty="0" err="1" smtClean="0"/>
              <a:t>Šanořín</a:t>
            </a:r>
            <a:r>
              <a:rPr lang="cs-CZ" sz="2000" dirty="0" smtClean="0"/>
              <a:t> (542 m)</a:t>
            </a:r>
            <a:endParaRPr lang="cs-CZ" sz="2000" dirty="0" smtClean="0"/>
          </a:p>
          <a:p>
            <a:endParaRPr lang="cs-CZ" dirty="0"/>
          </a:p>
        </p:txBody>
      </p:sp>
      <p:pic>
        <p:nvPicPr>
          <p:cNvPr id="4" name="Obrázek 3" descr="ma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36712"/>
            <a:ext cx="9144000" cy="390477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14843--resizecrop-c302x3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2511872"/>
            <a:ext cx="4176464" cy="4176464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2657"/>
            <a:ext cx="8229600" cy="2592287"/>
          </a:xfrm>
        </p:spPr>
        <p:txBody>
          <a:bodyPr>
            <a:normAutofit/>
          </a:bodyPr>
          <a:lstStyle/>
          <a:p>
            <a:r>
              <a:rPr lang="cs-CZ" sz="2800" dirty="0" smtClean="0"/>
              <a:t>Typ hráze: sypaná, zemní</a:t>
            </a:r>
          </a:p>
          <a:p>
            <a:r>
              <a:rPr lang="cs-CZ" sz="2800" dirty="0" smtClean="0"/>
              <a:t>Výška hráze nade dnem: 19,0 m</a:t>
            </a:r>
          </a:p>
          <a:p>
            <a:r>
              <a:rPr lang="cs-CZ" sz="2800" dirty="0" smtClean="0"/>
              <a:t>Délka hráze: 200,0 m</a:t>
            </a:r>
          </a:p>
          <a:p>
            <a:r>
              <a:rPr lang="cs-CZ" sz="2800" dirty="0" smtClean="0"/>
              <a:t>Celkový </a:t>
            </a:r>
            <a:r>
              <a:rPr lang="cs-CZ" sz="2800" dirty="0" smtClean="0"/>
              <a:t>objem nádrže: 5,3 mil, </a:t>
            </a:r>
            <a:r>
              <a:rPr lang="cs-CZ" sz="2800" dirty="0" smtClean="0"/>
              <a:t>m</a:t>
            </a:r>
            <a:r>
              <a:rPr lang="cs-CZ" sz="2800" baseline="30000" dirty="0" smtClean="0"/>
              <a:t>3</a:t>
            </a:r>
          </a:p>
          <a:p>
            <a:r>
              <a:rPr lang="cs-CZ" sz="2800" dirty="0" smtClean="0"/>
              <a:t>Transformovaný 100 </a:t>
            </a:r>
            <a:r>
              <a:rPr lang="cs-CZ" sz="2800" dirty="0" err="1" smtClean="0"/>
              <a:t>letý</a:t>
            </a:r>
            <a:r>
              <a:rPr lang="cs-CZ" sz="2800" dirty="0" smtClean="0"/>
              <a:t> průtok: není uveden</a:t>
            </a:r>
          </a:p>
          <a:p>
            <a:endParaRPr lang="cs-CZ" sz="2800" dirty="0" smtClean="0"/>
          </a:p>
          <a:p>
            <a:pPr lvl="1">
              <a:buNone/>
            </a:pPr>
            <a:endParaRPr lang="cs-CZ" sz="2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istický">
  <a:themeElements>
    <a:clrScheme name="Urbanistický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istický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ist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187</TotalTime>
  <Words>282</Words>
  <Application>Microsoft Office PowerPoint</Application>
  <PresentationFormat>Předvádění na obrazovce (4:3)</PresentationFormat>
  <Paragraphs>57</Paragraphs>
  <Slides>10</Slides>
  <Notes>10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Urbanistický</vt:lpstr>
      <vt:lpstr>PŘEHRADY </vt:lpstr>
      <vt:lpstr>ŽLUTICE</vt:lpstr>
      <vt:lpstr>Snímek 3</vt:lpstr>
      <vt:lpstr>Snímek 4</vt:lpstr>
      <vt:lpstr>ŽERMANICE</vt:lpstr>
      <vt:lpstr>Snímek 6</vt:lpstr>
      <vt:lpstr>Snímek 7</vt:lpstr>
      <vt:lpstr>ŽELIV (TRNÁVKA)</vt:lpstr>
      <vt:lpstr>Snímek 9</vt:lpstr>
      <vt:lpstr>Snímek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Líza</dc:creator>
  <cp:lastModifiedBy>Líza</cp:lastModifiedBy>
  <cp:revision>20</cp:revision>
  <dcterms:created xsi:type="dcterms:W3CDTF">2012-11-21T19:22:20Z</dcterms:created>
  <dcterms:modified xsi:type="dcterms:W3CDTF">2012-11-27T21:52:34Z</dcterms:modified>
</cp:coreProperties>
</file>