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F3FCEB8-B68F-49C1-887D-E8801666517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anet.cz/img/272b.jpg" TargetMode="External"/><Relationship Id="rId4" Type="http://schemas.openxmlformats.org/officeDocument/2006/relationships/hyperlink" Target="http://www.kea-olomouc.cz/grafika/alt_dlouhe_strane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gov.cz/web/guest/map?openNode=MapLi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gov.cz/web/guest/map?openNode=MapLi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t-tabor.cz/gymta/Vltava/DehtarskyPotok/index.htm" TargetMode="External"/><Relationship Id="rId2" Type="http://schemas.openxmlformats.org/officeDocument/2006/relationships/hyperlink" Target="http://cs.wikipedia.org/wiki/Deht&#225;&#34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tykrajem.cz/katalog/dle-lokalit/objekty/precerpavaci-vodni-elektrarna-dlouhe-strane/" TargetMode="External"/><Relationship Id="rId5" Type="http://schemas.openxmlformats.org/officeDocument/2006/relationships/hyperlink" Target="http://sumpersky.denik.cz/zpravy_region/dlouhe-strane-odvolaly-povodnovy-stupen.html" TargetMode="External"/><Relationship Id="rId4" Type="http://schemas.openxmlformats.org/officeDocument/2006/relationships/hyperlink" Target="http://www.dibavod.cz/data/povodnove_zpravy/vltava/vltava_08_2002.pdf?PHPSESSID=b32f83c256d387bb29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992888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Charakteristiky vybraných přehradních nádrží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/>
          <a:lstStyle/>
          <a:p>
            <a:r>
              <a:rPr lang="cs-CZ" dirty="0" smtClean="0"/>
              <a:t>Klára Čížková, Hydrologie, 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9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nádrže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92696"/>
            <a:ext cx="7560840" cy="40514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Dehtář (ICOLD)</a:t>
            </a:r>
            <a:endParaRPr lang="cs-CZ" sz="32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Dlouhé stráně – horní </a:t>
            </a:r>
            <a:r>
              <a:rPr lang="cs-CZ" sz="3200" dirty="0" smtClean="0"/>
              <a:t>nádrž (ICOLD)</a:t>
            </a:r>
            <a:endParaRPr lang="cs-CZ" sz="32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Dlouhé stráně – dolní </a:t>
            </a:r>
            <a:r>
              <a:rPr lang="cs-CZ" sz="3200" dirty="0" smtClean="0"/>
              <a:t>nádrž (ICOLD)</a:t>
            </a:r>
            <a:endParaRPr lang="cs-CZ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97519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797519"/>
            <a:ext cx="2952328" cy="2153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611933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 obrázků: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www.kea-olomouc.cz/grafika/alt_dlouhe_strane1.jpg</a:t>
            </a:r>
            <a:r>
              <a:rPr lang="cs-CZ" sz="1200" dirty="0" smtClean="0"/>
              <a:t>; 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www.blanet.cz/img/272b.jpg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61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314" y="116632"/>
            <a:ext cx="7125113" cy="92447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Dehtář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1315" y="836712"/>
            <a:ext cx="7125112" cy="4051437"/>
          </a:xfrm>
        </p:spPr>
        <p:txBody>
          <a:bodyPr anchor="t"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600" dirty="0" smtClean="0"/>
              <a:t>Jihočeský kraj, okres České Budějovice, obec Žabovřesky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600" dirty="0"/>
              <a:t>Dehtářský potok (přítok Vltavy), 0,0 říční </a:t>
            </a:r>
            <a:r>
              <a:rPr lang="cs-CZ" sz="1600" dirty="0" smtClean="0"/>
              <a:t>km, průtok u ústí 0,61 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/s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600" dirty="0" smtClean="0"/>
              <a:t>Českobudějovická pánev (Českomoravská soustava)</a:t>
            </a:r>
            <a:endParaRPr lang="cs-CZ" sz="16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832856" cy="433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7787" y="632778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Mapa převzata ze </a:t>
            </a:r>
            <a:r>
              <a:rPr lang="cs-CZ" sz="1200" dirty="0"/>
              <a:t>serveru Geoportal.cz: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geoportal.gov.cz/web/guest/map?openNode=MapList</a:t>
            </a:r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7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parametry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196752"/>
            <a:ext cx="7125112" cy="482453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Rok dokončení: </a:t>
            </a:r>
            <a:r>
              <a:rPr lang="cs-CZ" dirty="0" smtClean="0">
                <a:solidFill>
                  <a:srgbClr val="FF0000"/>
                </a:solidFill>
              </a:rPr>
              <a:t>1550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Účel: </a:t>
            </a:r>
            <a:r>
              <a:rPr lang="cs-CZ" dirty="0" smtClean="0">
                <a:solidFill>
                  <a:srgbClr val="FF0000"/>
                </a:solidFill>
              </a:rPr>
              <a:t>chov ryb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Typ hráze: </a:t>
            </a:r>
            <a:r>
              <a:rPr lang="cs-CZ" dirty="0" smtClean="0">
                <a:solidFill>
                  <a:srgbClr val="FF0000"/>
                </a:solidFill>
              </a:rPr>
              <a:t>zemní </a:t>
            </a:r>
            <a:r>
              <a:rPr lang="cs-CZ" dirty="0" smtClean="0">
                <a:solidFill>
                  <a:schemeClr val="accent5"/>
                </a:solidFill>
              </a:rPr>
              <a:t>(230/10 m)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Celkový objem nádrže: </a:t>
            </a:r>
            <a:r>
              <a:rPr lang="cs-CZ" dirty="0" smtClean="0">
                <a:solidFill>
                  <a:schemeClr val="accent5"/>
                </a:solidFill>
              </a:rPr>
              <a:t>4,750 mil. m</a:t>
            </a:r>
            <a:r>
              <a:rPr lang="cs-CZ" baseline="30000" dirty="0" smtClean="0">
                <a:solidFill>
                  <a:schemeClr val="accent5"/>
                </a:solidFill>
              </a:rPr>
              <a:t>3</a:t>
            </a:r>
            <a:r>
              <a:rPr lang="cs-CZ" dirty="0" smtClean="0">
                <a:solidFill>
                  <a:schemeClr val="accent5"/>
                </a:solidFill>
              </a:rPr>
              <a:t> / </a:t>
            </a:r>
            <a:r>
              <a:rPr lang="cs-CZ" dirty="0" smtClean="0">
                <a:solidFill>
                  <a:srgbClr val="FF0000"/>
                </a:solidFill>
              </a:rPr>
              <a:t>6,5 mil. </a:t>
            </a:r>
            <a:r>
              <a:rPr lang="cs-CZ" dirty="0">
                <a:solidFill>
                  <a:srgbClr val="FF0000"/>
                </a:solidFill>
              </a:rPr>
              <a:t>m</a:t>
            </a:r>
            <a:r>
              <a:rPr lang="cs-CZ" baseline="30000" dirty="0">
                <a:solidFill>
                  <a:srgbClr val="FF0000"/>
                </a:solidFill>
              </a:rPr>
              <a:t>3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Ochranný objem: </a:t>
            </a:r>
            <a:r>
              <a:rPr lang="cs-CZ" dirty="0" smtClean="0">
                <a:solidFill>
                  <a:schemeClr val="accent5"/>
                </a:solidFill>
              </a:rPr>
              <a:t>N/A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Transformovaný 100 letý průtok: </a:t>
            </a:r>
            <a:r>
              <a:rPr lang="cs-CZ" dirty="0" smtClean="0">
                <a:solidFill>
                  <a:schemeClr val="accent5"/>
                </a:solidFill>
              </a:rPr>
              <a:t>N/A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cs-CZ" dirty="0">
              <a:solidFill>
                <a:schemeClr val="accent5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Povodňové situace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2002 </a:t>
            </a:r>
            <a:r>
              <a:rPr lang="cs-CZ" dirty="0" smtClean="0"/>
              <a:t>– Dehtářský potok – břehové </a:t>
            </a:r>
            <a:r>
              <a:rPr lang="cs-CZ" dirty="0" err="1" smtClean="0"/>
              <a:t>nátrže</a:t>
            </a:r>
            <a:r>
              <a:rPr lang="cs-CZ" dirty="0" smtClean="0"/>
              <a:t> a nánosy, místy změna koryta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2010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Dlouhé stráně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836712"/>
            <a:ext cx="7125112" cy="4051437"/>
          </a:xfrm>
        </p:spPr>
        <p:txBody>
          <a:bodyPr anchor="t"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Olomoucký </a:t>
            </a:r>
            <a:r>
              <a:rPr lang="cs-CZ" dirty="0"/>
              <a:t>kraj, okres </a:t>
            </a:r>
            <a:r>
              <a:rPr lang="cs-CZ" dirty="0" smtClean="0"/>
              <a:t>Šumperk, obec Loučná nad Desnou</a:t>
            </a:r>
            <a:endParaRPr lang="cs-CZ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Divoká Desná (hlavní zdrojnice řeky Desné), </a:t>
            </a:r>
            <a:r>
              <a:rPr lang="cs-CZ" dirty="0"/>
              <a:t>0,0 říční </a:t>
            </a:r>
            <a:r>
              <a:rPr lang="cs-CZ" dirty="0" smtClean="0"/>
              <a:t>km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Hrubý Jeseník (Krkonošsko-Jesenická </a:t>
            </a:r>
            <a:r>
              <a:rPr lang="cs-CZ" dirty="0"/>
              <a:t>soustava)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" y="2132856"/>
            <a:ext cx="7400925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7787" y="6446451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Mapa převzata ze </a:t>
            </a:r>
            <a:r>
              <a:rPr lang="cs-CZ" sz="1200" dirty="0"/>
              <a:t>serveru Geoportal.cz: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geoportal.gov.cz/web/guest/map?openNode=MapList</a:t>
            </a:r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1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parametry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132495" cy="576262"/>
          </a:xfrm>
        </p:spPr>
        <p:txBody>
          <a:bodyPr/>
          <a:lstStyle/>
          <a:p>
            <a:r>
              <a:rPr lang="cs-CZ" dirty="0" smtClean="0"/>
              <a:t>Horní nádrž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27584" y="2420888"/>
            <a:ext cx="3615293" cy="394421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Rok dokončení: </a:t>
            </a:r>
            <a:r>
              <a:rPr lang="cs-CZ" dirty="0" smtClean="0">
                <a:solidFill>
                  <a:srgbClr val="FF0000"/>
                </a:solidFill>
              </a:rPr>
              <a:t>1993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Účel: </a:t>
            </a:r>
            <a:r>
              <a:rPr lang="cs-CZ" dirty="0" smtClean="0">
                <a:solidFill>
                  <a:srgbClr val="FF0000"/>
                </a:solidFill>
              </a:rPr>
              <a:t>výroba el. energie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Typ hráze: </a:t>
            </a:r>
            <a:r>
              <a:rPr lang="cs-CZ" dirty="0" smtClean="0">
                <a:solidFill>
                  <a:srgbClr val="FF0000"/>
                </a:solidFill>
              </a:rPr>
              <a:t>sypaná, kamenná </a:t>
            </a:r>
            <a:r>
              <a:rPr lang="cs-CZ" dirty="0" smtClean="0">
                <a:solidFill>
                  <a:schemeClr val="accent5"/>
                </a:solidFill>
              </a:rPr>
              <a:t>(1743/27 </a:t>
            </a:r>
            <a:r>
              <a:rPr lang="cs-CZ" dirty="0">
                <a:solidFill>
                  <a:schemeClr val="accent5"/>
                </a:solidFill>
              </a:rPr>
              <a:t>m)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Celkový objem nádrže: </a:t>
            </a:r>
            <a:r>
              <a:rPr lang="cs-CZ" dirty="0" smtClean="0">
                <a:solidFill>
                  <a:srgbClr val="FF0000"/>
                </a:solidFill>
              </a:rPr>
              <a:t>2,721 </a:t>
            </a:r>
            <a:r>
              <a:rPr lang="cs-CZ" dirty="0">
                <a:solidFill>
                  <a:srgbClr val="FF0000"/>
                </a:solidFill>
              </a:rPr>
              <a:t>mil. m</a:t>
            </a:r>
            <a:r>
              <a:rPr lang="cs-CZ" baseline="30000" dirty="0">
                <a:solidFill>
                  <a:srgbClr val="FF0000"/>
                </a:solidFill>
              </a:rPr>
              <a:t>3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Ochranný objem: </a:t>
            </a:r>
            <a:r>
              <a:rPr lang="cs-CZ" dirty="0" smtClean="0">
                <a:solidFill>
                  <a:schemeClr val="accent5"/>
                </a:solidFill>
              </a:rPr>
              <a:t>N/A 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(zásobní objem: 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2,579 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baseline="300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dirty="0">
              <a:solidFill>
                <a:schemeClr val="accent5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Transformovaný 100 letý průtok: </a:t>
            </a:r>
            <a:r>
              <a:rPr lang="cs-CZ" dirty="0">
                <a:solidFill>
                  <a:schemeClr val="accent5"/>
                </a:solidFill>
              </a:rPr>
              <a:t>N/A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150476" cy="576262"/>
          </a:xfrm>
        </p:spPr>
        <p:txBody>
          <a:bodyPr/>
          <a:lstStyle/>
          <a:p>
            <a:r>
              <a:rPr lang="cs-CZ" dirty="0" smtClean="0"/>
              <a:t>Dolní nádrž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3744416" cy="394421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Rok dokončení: </a:t>
            </a:r>
            <a:r>
              <a:rPr lang="cs-CZ" dirty="0" smtClean="0">
                <a:solidFill>
                  <a:srgbClr val="FF0000"/>
                </a:solidFill>
              </a:rPr>
              <a:t>1992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Účel: </a:t>
            </a:r>
            <a:r>
              <a:rPr lang="cs-CZ" dirty="0" smtClean="0">
                <a:solidFill>
                  <a:srgbClr val="FF0000"/>
                </a:solidFill>
              </a:rPr>
              <a:t>výroba el. energie</a:t>
            </a:r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Typ hráze: </a:t>
            </a:r>
            <a:r>
              <a:rPr lang="cs-CZ" dirty="0" smtClean="0">
                <a:solidFill>
                  <a:srgbClr val="FF0000"/>
                </a:solidFill>
              </a:rPr>
              <a:t>sypaná, kamenná </a:t>
            </a:r>
            <a:r>
              <a:rPr lang="cs-CZ" dirty="0" smtClean="0">
                <a:solidFill>
                  <a:schemeClr val="accent5"/>
                </a:solidFill>
              </a:rPr>
              <a:t>(306/57 </a:t>
            </a:r>
            <a:r>
              <a:rPr lang="cs-CZ" dirty="0">
                <a:solidFill>
                  <a:schemeClr val="accent5"/>
                </a:solidFill>
              </a:rPr>
              <a:t>m)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Celkový objem nádrže: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3,405 mil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</a:t>
            </a:r>
            <a:r>
              <a:rPr lang="cs-CZ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Ochranný objem: </a:t>
            </a:r>
            <a:r>
              <a:rPr lang="cs-CZ" dirty="0" smtClean="0">
                <a:solidFill>
                  <a:schemeClr val="accent5"/>
                </a:solidFill>
              </a:rPr>
              <a:t>N/A 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(zásobní objem: 2,580 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m</a:t>
            </a:r>
            <a:r>
              <a:rPr lang="cs-CZ" baseline="300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cs-CZ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/>
              <a:t>Transformovaný 100 letý průtok: </a:t>
            </a:r>
            <a:r>
              <a:rPr lang="cs-CZ" dirty="0" smtClean="0">
                <a:solidFill>
                  <a:schemeClr val="accent5"/>
                </a:solidFill>
              </a:rPr>
              <a:t>N/A 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(100 letý průtok: 47 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baseline="3000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/s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6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1997</a:t>
            </a:r>
            <a:r>
              <a:rPr lang="cs-CZ" dirty="0" smtClean="0"/>
              <a:t> – 3. stupeň povodňové aktivity, průtok 35 m</a:t>
            </a:r>
            <a:r>
              <a:rPr lang="cs-CZ" baseline="30000" dirty="0" smtClean="0"/>
              <a:t>3</a:t>
            </a:r>
            <a:r>
              <a:rPr lang="cs-CZ" dirty="0" smtClean="0"/>
              <a:t>/s; Dlouhé stráně zadržely přes 2 000 0000 m</a:t>
            </a:r>
            <a:r>
              <a:rPr lang="cs-CZ" baseline="30000" dirty="0" smtClean="0"/>
              <a:t>3 </a:t>
            </a:r>
            <a:r>
              <a:rPr lang="cs-CZ" dirty="0" smtClean="0"/>
              <a:t>vody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2002</a:t>
            </a:r>
            <a:r>
              <a:rPr lang="cs-CZ" dirty="0" smtClean="0"/>
              <a:t> – nezasaženo, přehrada pracovala na plný výkon (místo odstavené Vltavské kaskády)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2006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Povodňové situace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9367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Zdroje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125112" cy="49685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Přehrady.cz: soupis přehrad ČR </a:t>
            </a:r>
            <a:r>
              <a:rPr lang="en-US" sz="1200" dirty="0" smtClean="0"/>
              <a:t>[online</a:t>
            </a:r>
            <a:r>
              <a:rPr lang="en-US" sz="1200" dirty="0"/>
              <a:t>].  2012, [cit. </a:t>
            </a:r>
            <a:r>
              <a:rPr lang="en-US" sz="1200" dirty="0" smtClean="0"/>
              <a:t>1</a:t>
            </a:r>
            <a:r>
              <a:rPr lang="cs-CZ" sz="1200" dirty="0" smtClean="0"/>
              <a:t>3</a:t>
            </a:r>
            <a:r>
              <a:rPr lang="en-US" sz="1200" dirty="0" smtClean="0"/>
              <a:t>. </a:t>
            </a:r>
            <a:r>
              <a:rPr lang="cs-CZ" sz="1200" dirty="0" smtClean="0"/>
              <a:t>listopadu </a:t>
            </a:r>
            <a:r>
              <a:rPr lang="cs-CZ" sz="1200" dirty="0"/>
              <a:t>2012</a:t>
            </a:r>
            <a:r>
              <a:rPr lang="en-US" sz="1200" dirty="0"/>
              <a:t>]. </a:t>
            </a:r>
            <a:r>
              <a:rPr lang="en-US" sz="1200" dirty="0" err="1"/>
              <a:t>Dostupn</a:t>
            </a:r>
            <a:r>
              <a:rPr lang="cs-CZ" sz="1200" dirty="0"/>
              <a:t>é z WWW: </a:t>
            </a:r>
            <a:r>
              <a:rPr lang="cs-CZ" sz="1200" dirty="0" smtClean="0"/>
              <a:t>&lt;</a:t>
            </a:r>
            <a:r>
              <a:rPr lang="cs-CZ" sz="1200" u="sng" dirty="0" smtClean="0">
                <a:solidFill>
                  <a:schemeClr val="accent5"/>
                </a:solidFill>
              </a:rPr>
              <a:t>http</a:t>
            </a:r>
            <a:r>
              <a:rPr lang="cs-CZ" sz="1200" u="sng" dirty="0">
                <a:solidFill>
                  <a:schemeClr val="accent5"/>
                </a:solidFill>
              </a:rPr>
              <a:t>://www.prehrady.cz/ </a:t>
            </a:r>
            <a:r>
              <a:rPr lang="en-US" sz="1200" dirty="0" smtClean="0"/>
              <a:t>&gt;</a:t>
            </a:r>
            <a:endParaRPr lang="cs-CZ" sz="12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Wikipedie: Dehtář </a:t>
            </a:r>
            <a:r>
              <a:rPr lang="en-US" sz="1200" dirty="0" smtClean="0"/>
              <a:t>[online</a:t>
            </a:r>
            <a:r>
              <a:rPr lang="en-US" sz="1200" dirty="0"/>
              <a:t>].  2012, [cit. 1</a:t>
            </a:r>
            <a:r>
              <a:rPr lang="cs-CZ" sz="1200" dirty="0"/>
              <a:t>3</a:t>
            </a:r>
            <a:r>
              <a:rPr lang="en-US" sz="1200" dirty="0"/>
              <a:t>. </a:t>
            </a:r>
            <a:r>
              <a:rPr lang="cs-CZ" sz="1200" dirty="0"/>
              <a:t>listopadu 2012</a:t>
            </a:r>
            <a:r>
              <a:rPr lang="en-US" sz="1200" dirty="0"/>
              <a:t>]. </a:t>
            </a:r>
            <a:r>
              <a:rPr lang="en-US" sz="1200" dirty="0" err="1"/>
              <a:t>Dostupn</a:t>
            </a:r>
            <a:r>
              <a:rPr lang="cs-CZ" sz="1200" dirty="0"/>
              <a:t>é z WWW: </a:t>
            </a:r>
            <a:r>
              <a:rPr lang="cs-CZ" sz="1200" dirty="0" smtClean="0"/>
              <a:t>&lt;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cs.wikipedia.org/wiki/Dehtář</a:t>
            </a:r>
            <a:r>
              <a:rPr lang="en-US" sz="1200" dirty="0" smtClean="0"/>
              <a:t>&gt;</a:t>
            </a:r>
            <a:endParaRPr lang="cs-CZ" sz="12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Vltava a její přítoky</a:t>
            </a:r>
            <a:r>
              <a:rPr lang="en-US" sz="1200" i="1" dirty="0" smtClean="0"/>
              <a:t>:</a:t>
            </a:r>
            <a:r>
              <a:rPr lang="cs-CZ" sz="1200" i="1" dirty="0" smtClean="0"/>
              <a:t> Dehtářský potok </a:t>
            </a:r>
            <a:r>
              <a:rPr lang="en-US" sz="1200" dirty="0" smtClean="0"/>
              <a:t>[</a:t>
            </a:r>
            <a:r>
              <a:rPr lang="en-US" sz="1200" dirty="0"/>
              <a:t>online].  2012, [cit. 1</a:t>
            </a:r>
            <a:r>
              <a:rPr lang="cs-CZ" sz="1200" dirty="0"/>
              <a:t>3</a:t>
            </a:r>
            <a:r>
              <a:rPr lang="en-US" sz="1200" dirty="0"/>
              <a:t>. </a:t>
            </a:r>
            <a:r>
              <a:rPr lang="cs-CZ" sz="1200" dirty="0"/>
              <a:t>listopadu 2012</a:t>
            </a:r>
            <a:r>
              <a:rPr lang="en-US" sz="1200" dirty="0" smtClean="0"/>
              <a:t>]. </a:t>
            </a:r>
            <a:r>
              <a:rPr lang="en-US" sz="1200" dirty="0" err="1"/>
              <a:t>Dostupn</a:t>
            </a:r>
            <a:r>
              <a:rPr lang="cs-CZ" sz="1200" dirty="0"/>
              <a:t>é z WWW: </a:t>
            </a:r>
            <a:r>
              <a:rPr lang="cs-CZ" sz="1200" dirty="0" smtClean="0"/>
              <a:t>&lt;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www.kct-tabor.cz/gymta/Vltava/DehtarskyPotok/index.htm</a:t>
            </a:r>
            <a:r>
              <a:rPr lang="en-US" sz="1200" dirty="0" smtClean="0"/>
              <a:t>&gt;</a:t>
            </a:r>
            <a:endParaRPr lang="cs-CZ" sz="12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Povodí Vltavy: Souhrnná zpráva o povodni v srpnu 2002</a:t>
            </a:r>
            <a:r>
              <a:rPr lang="cs-CZ" sz="1200" dirty="0" smtClean="0"/>
              <a:t>[online</a:t>
            </a:r>
            <a:r>
              <a:rPr lang="cs-CZ" sz="1200" dirty="0"/>
              <a:t>]. </a:t>
            </a:r>
            <a:r>
              <a:rPr lang="cs-CZ" sz="1200" dirty="0" smtClean="0"/>
              <a:t>březen 2003, </a:t>
            </a:r>
            <a:r>
              <a:rPr lang="en-US" sz="1200" dirty="0"/>
              <a:t>[cit. 1</a:t>
            </a:r>
            <a:r>
              <a:rPr lang="cs-CZ" sz="1200" dirty="0"/>
              <a:t>3</a:t>
            </a:r>
            <a:r>
              <a:rPr lang="en-US" sz="1200" dirty="0"/>
              <a:t>. </a:t>
            </a:r>
            <a:r>
              <a:rPr lang="cs-CZ" sz="1200" dirty="0"/>
              <a:t>listopadu 2012</a:t>
            </a:r>
            <a:r>
              <a:rPr lang="en-US" sz="1200" dirty="0" smtClean="0"/>
              <a:t>]</a:t>
            </a:r>
            <a:r>
              <a:rPr lang="cs-CZ" sz="1200" dirty="0"/>
              <a:t>. Dostupný z WWW:  </a:t>
            </a:r>
            <a:r>
              <a:rPr lang="en-US" sz="1200" dirty="0" smtClean="0"/>
              <a:t>&lt;</a:t>
            </a:r>
            <a:r>
              <a:rPr lang="cs-CZ" sz="1200" dirty="0" smtClean="0">
                <a:solidFill>
                  <a:schemeClr val="accent6"/>
                </a:solidFill>
              </a:rPr>
              <a:t>h</a:t>
            </a:r>
            <a:r>
              <a:rPr lang="cs-CZ" sz="1200" dirty="0" smtClean="0">
                <a:solidFill>
                  <a:schemeClr val="accent6"/>
                </a:solidFill>
                <a:hlinkClick r:id="rId4"/>
              </a:rPr>
              <a:t>tt</a:t>
            </a:r>
            <a:r>
              <a:rPr lang="cs-CZ" sz="1200" dirty="0" smtClean="0">
                <a:hlinkClick r:id="rId4"/>
              </a:rPr>
              <a:t>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www.dibavod.cz/data/</a:t>
            </a:r>
            <a:r>
              <a:rPr lang="cs-CZ" sz="1200" dirty="0" err="1" smtClean="0">
                <a:hlinkClick r:id="rId4"/>
              </a:rPr>
              <a:t>povodnove_zpravy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vltava</a:t>
            </a:r>
            <a:r>
              <a:rPr lang="cs-CZ" sz="1200" dirty="0" smtClean="0">
                <a:hlinkClick r:id="rId4"/>
              </a:rPr>
              <a:t>/vltava_08_2002.pdf?PHPSESSID=b32f83c256d387bb29c</a:t>
            </a:r>
            <a:r>
              <a:rPr lang="cs-CZ" sz="1200" dirty="0" smtClean="0"/>
              <a:t>&gt;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Šumperský deník: Dlouhé Stráně odvolaly povodňový stupeň </a:t>
            </a:r>
            <a:r>
              <a:rPr lang="cs-CZ" sz="1200" dirty="0" smtClean="0"/>
              <a:t>[</a:t>
            </a:r>
            <a:r>
              <a:rPr lang="cs-CZ" sz="1200" dirty="0"/>
              <a:t>online]. </a:t>
            </a:r>
            <a:r>
              <a:rPr lang="cs-CZ" sz="1200" dirty="0" smtClean="0"/>
              <a:t>2009, </a:t>
            </a:r>
            <a:r>
              <a:rPr lang="en-US" sz="1200" dirty="0"/>
              <a:t>[cit. 1</a:t>
            </a:r>
            <a:r>
              <a:rPr lang="cs-CZ" sz="1200" dirty="0"/>
              <a:t>3</a:t>
            </a:r>
            <a:r>
              <a:rPr lang="en-US" sz="1200" dirty="0"/>
              <a:t>. </a:t>
            </a:r>
            <a:r>
              <a:rPr lang="cs-CZ" sz="1200" dirty="0"/>
              <a:t>listopadu 2012</a:t>
            </a:r>
            <a:r>
              <a:rPr lang="en-US" sz="1200" dirty="0"/>
              <a:t>]</a:t>
            </a:r>
            <a:r>
              <a:rPr lang="cs-CZ" sz="1200" dirty="0"/>
              <a:t>. Dostupný z WWW:  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sumpersky.denik.cz/zpravy_region/dlouhe-strane-odvolaly-povodnovy-stupen.html</a:t>
            </a:r>
            <a:endParaRPr lang="cs-CZ" sz="12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200" i="1" dirty="0" smtClean="0"/>
              <a:t>Cesty Krajem: Přečerpávací elektrárna Dlouhé Stráně</a:t>
            </a:r>
            <a:r>
              <a:rPr lang="cs-CZ" sz="1200" dirty="0" smtClean="0"/>
              <a:t>[online</a:t>
            </a:r>
            <a:r>
              <a:rPr lang="cs-CZ" sz="1200" dirty="0"/>
              <a:t>]. </a:t>
            </a:r>
            <a:r>
              <a:rPr lang="cs-CZ" sz="1200" dirty="0" smtClean="0"/>
              <a:t>2012, </a:t>
            </a:r>
            <a:r>
              <a:rPr lang="en-US" sz="1200" dirty="0"/>
              <a:t>[cit. 1</a:t>
            </a:r>
            <a:r>
              <a:rPr lang="cs-CZ" sz="1200" dirty="0"/>
              <a:t>3</a:t>
            </a:r>
            <a:r>
              <a:rPr lang="en-US" sz="1200" dirty="0"/>
              <a:t>. </a:t>
            </a:r>
            <a:r>
              <a:rPr lang="cs-CZ" sz="1200" dirty="0"/>
              <a:t>listopadu 2012</a:t>
            </a:r>
            <a:r>
              <a:rPr lang="en-US" sz="1200" dirty="0"/>
              <a:t>]</a:t>
            </a:r>
            <a:r>
              <a:rPr lang="cs-CZ" sz="1200" dirty="0"/>
              <a:t>. Dostupný z WWW:  </a:t>
            </a:r>
            <a:r>
              <a:rPr lang="cs-CZ" sz="1200" dirty="0">
                <a:hlinkClick r:id="rId6"/>
              </a:rPr>
              <a:t>http://www.cestykrajem.cz/katalog/dle-lokalit/objekty/precerpavaci-vodni-elektrarna-dlouhe-strane/</a:t>
            </a:r>
            <a:endParaRPr lang="cs-CZ" sz="12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01034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Podzim</Template>
  <TotalTime>194</TotalTime>
  <Words>348</Words>
  <Application>Microsoft Office PowerPoint</Application>
  <PresentationFormat>Předvádění na obrazovce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Autumn</vt:lpstr>
      <vt:lpstr>Charakteristiky vybraných přehradních nádrží</vt:lpstr>
      <vt:lpstr>Vybrané nádrže</vt:lpstr>
      <vt:lpstr>Dehtář</vt:lpstr>
      <vt:lpstr>Technické parametry</vt:lpstr>
      <vt:lpstr>Dlouhé stráně</vt:lpstr>
      <vt:lpstr>Technické parametry</vt:lpstr>
      <vt:lpstr>Povodňové situace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Laterální pohyb koryta řeky Ain</dc:title>
  <dc:creator>klára čížkova</dc:creator>
  <cp:lastModifiedBy>klára čížkova</cp:lastModifiedBy>
  <cp:revision>26</cp:revision>
  <dcterms:created xsi:type="dcterms:W3CDTF">2012-10-07T17:52:24Z</dcterms:created>
  <dcterms:modified xsi:type="dcterms:W3CDTF">2012-11-26T12:48:32Z</dcterms:modified>
</cp:coreProperties>
</file>