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251711-C4CC-40C8-86C4-9FA1F60BE21A}" type="datetimeFigureOut">
              <a:rPr lang="cs-CZ" smtClean="0"/>
              <a:pPr/>
              <a:t>5.12.2012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92CF39-4319-4FCD-B94B-4A24A12515C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ortal.gov.cz/" TargetMode="External"/><Relationship Id="rId2" Type="http://schemas.openxmlformats.org/officeDocument/2006/relationships/hyperlink" Target="http://www.prehrad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s.goog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8077200" cy="1673352"/>
          </a:xfrm>
        </p:spPr>
        <p:txBody>
          <a:bodyPr>
            <a:noAutofit/>
          </a:bodyPr>
          <a:lstStyle/>
          <a:p>
            <a:r>
              <a:rPr lang="cs-CZ" sz="5000" dirty="0" smtClean="0"/>
              <a:t>Suchomasty</a:t>
            </a:r>
            <a:br>
              <a:rPr lang="cs-CZ" sz="5000" dirty="0" smtClean="0"/>
            </a:br>
            <a:r>
              <a:rPr lang="cs-CZ" sz="5000" dirty="0" smtClean="0"/>
              <a:t>Šance</a:t>
            </a:r>
            <a:br>
              <a:rPr lang="cs-CZ" sz="5000" dirty="0" smtClean="0"/>
            </a:br>
            <a:r>
              <a:rPr lang="cs-CZ" sz="5000" dirty="0" smtClean="0"/>
              <a:t>Štěchovice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cs-CZ" sz="2600" dirty="0" smtClean="0"/>
              <a:t>Marek ŠTĚPÁN</a:t>
            </a:r>
          </a:p>
          <a:p>
            <a:pPr algn="r"/>
            <a:r>
              <a:rPr lang="cs-CZ" sz="2600" dirty="0" smtClean="0"/>
              <a:t>B-AG APGI (GITU)</a:t>
            </a:r>
          </a:p>
          <a:p>
            <a:pPr algn="r"/>
            <a:r>
              <a:rPr lang="cs-CZ" sz="2600" dirty="0" smtClean="0"/>
              <a:t>2. ročník</a:t>
            </a:r>
          </a:p>
          <a:p>
            <a:pPr algn="r"/>
            <a:r>
              <a:rPr lang="cs-CZ" sz="2600" dirty="0" smtClean="0"/>
              <a:t>Hydrologie 2012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Šance - obrázek</a:t>
            </a:r>
            <a:endParaRPr lang="cs-CZ" dirty="0"/>
          </a:p>
        </p:txBody>
      </p:sp>
      <p:pic>
        <p:nvPicPr>
          <p:cNvPr id="4" name="Zástupný symbol pro obsah 3" descr="Šance_panor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372870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http://upload.wikimedia.org/wikipedia/commons/8/84/Šance_panorama.jpg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Štěchovice</a:t>
            </a:r>
            <a:endParaRPr lang="cs-CZ" dirty="0"/>
          </a:p>
        </p:txBody>
      </p:sp>
      <p:pic>
        <p:nvPicPr>
          <p:cNvPr id="4" name="Zástupný symbol pro obsah 3" descr="stechovi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124744"/>
            <a:ext cx="7292217" cy="5472608"/>
          </a:xfrm>
        </p:spPr>
      </p:pic>
      <p:sp>
        <p:nvSpPr>
          <p:cNvPr id="5" name="TextovéPole 4"/>
          <p:cNvSpPr txBox="1"/>
          <p:nvPr/>
        </p:nvSpPr>
        <p:spPr>
          <a:xfrm>
            <a:off x="3059832" y="6550223"/>
            <a:ext cx="9721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www.</a:t>
            </a:r>
            <a:r>
              <a:rPr lang="cs-CZ" sz="1400" dirty="0" err="1" smtClean="0"/>
              <a:t>maps.google.com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Štěchovice -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Vltava (84,4. km)</a:t>
            </a:r>
          </a:p>
          <a:p>
            <a:r>
              <a:rPr lang="cs-CZ" dirty="0" smtClean="0"/>
              <a:t>Dokončeno 1939</a:t>
            </a:r>
          </a:p>
          <a:p>
            <a:r>
              <a:rPr lang="cs-CZ" dirty="0" smtClean="0"/>
              <a:t>Hráz tížná, betonová</a:t>
            </a:r>
          </a:p>
          <a:p>
            <a:r>
              <a:rPr lang="cs-CZ" dirty="0" smtClean="0"/>
              <a:t>Výška hráze 31 m, délka hráze 124 m</a:t>
            </a:r>
          </a:p>
          <a:p>
            <a:endParaRPr lang="cs-CZ" dirty="0" smtClean="0"/>
          </a:p>
          <a:p>
            <a:r>
              <a:rPr lang="cs-CZ" dirty="0" smtClean="0"/>
              <a:t>Protipovodňová ochrana, energetika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Štěchovice - hydrologie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Plocha povodí 12977 km</a:t>
            </a:r>
            <a:r>
              <a:rPr lang="cs-CZ" baseline="30000" dirty="0" smtClean="0"/>
              <a:t>2</a:t>
            </a:r>
          </a:p>
          <a:p>
            <a:r>
              <a:rPr lang="pt-BR" dirty="0" smtClean="0"/>
              <a:t>Celkový objem nádrže 11</a:t>
            </a:r>
            <a:r>
              <a:rPr lang="cs-CZ" dirty="0" smtClean="0"/>
              <a:t>,</a:t>
            </a:r>
            <a:r>
              <a:rPr lang="pt-BR" dirty="0" smtClean="0"/>
              <a:t>2 mil. </a:t>
            </a:r>
            <a:r>
              <a:rPr lang="cs-CZ" dirty="0" smtClean="0"/>
              <a:t>m</a:t>
            </a:r>
            <a:r>
              <a:rPr lang="pt-BR" baseline="30000" dirty="0" smtClean="0"/>
              <a:t>3</a:t>
            </a:r>
            <a:endParaRPr lang="cs-CZ" baseline="30000" dirty="0" smtClean="0"/>
          </a:p>
          <a:p>
            <a:r>
              <a:rPr lang="cs-CZ" dirty="0" smtClean="0"/>
              <a:t>Plocha při maximální hladině	 75,208 ha</a:t>
            </a:r>
          </a:p>
          <a:p>
            <a:endParaRPr lang="cs-CZ" dirty="0" smtClean="0"/>
          </a:p>
          <a:p>
            <a:r>
              <a:rPr lang="cs-CZ" dirty="0" smtClean="0"/>
              <a:t>Dimenzováno na povodeň z roku 1890 a navýšeno o 50% </a:t>
            </a:r>
          </a:p>
          <a:p>
            <a:pPr lvl="1"/>
            <a:r>
              <a:rPr lang="cs-CZ" dirty="0" smtClean="0"/>
              <a:t>Rok 2002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Štěchovice obrázek</a:t>
            </a:r>
            <a:endParaRPr lang="cs-CZ" dirty="0"/>
          </a:p>
        </p:txBody>
      </p:sp>
      <p:pic>
        <p:nvPicPr>
          <p:cNvPr id="4" name="Zástupný symbol pro obsah 3" descr="stechov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53852"/>
            <a:ext cx="9144000" cy="5143500"/>
          </a:xfrm>
        </p:spPr>
      </p:pic>
      <p:sp>
        <p:nvSpPr>
          <p:cNvPr id="5" name="TextovéPole 4"/>
          <p:cNvSpPr txBox="1"/>
          <p:nvPr/>
        </p:nvSpPr>
        <p:spPr>
          <a:xfrm>
            <a:off x="0" y="6550223"/>
            <a:ext cx="1116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http://www.vyletnik.cz/images/profily/users/1972/vodni-elektrarna-stechovice-informacni-centrum-ec0637f448.jpg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www.prehrady.cz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geoportal.gov.cz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maps.google.com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Suchomasty</a:t>
            </a:r>
            <a:endParaRPr lang="cs-CZ" dirty="0"/>
          </a:p>
        </p:txBody>
      </p:sp>
      <p:pic>
        <p:nvPicPr>
          <p:cNvPr id="4" name="Zástupný symbol pro obsah 3" descr="suchomas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227421" cy="4900895"/>
          </a:xfrm>
        </p:spPr>
      </p:pic>
      <p:sp>
        <p:nvSpPr>
          <p:cNvPr id="5" name="TextovéPole 4"/>
          <p:cNvSpPr txBox="1"/>
          <p:nvPr/>
        </p:nvSpPr>
        <p:spPr>
          <a:xfrm>
            <a:off x="3131840" y="6519446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www.geoportal.gov.cz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Suchomasty -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Suchomastský potok ( 1,5. km)</a:t>
            </a:r>
          </a:p>
          <a:p>
            <a:r>
              <a:rPr lang="cs-CZ" dirty="0" smtClean="0"/>
              <a:t>Zatopený vápencový lom</a:t>
            </a:r>
          </a:p>
          <a:p>
            <a:r>
              <a:rPr lang="cs-CZ" dirty="0" smtClean="0"/>
              <a:t>Rok dokončení 1960</a:t>
            </a:r>
          </a:p>
          <a:p>
            <a:r>
              <a:rPr lang="cs-CZ" dirty="0" smtClean="0"/>
              <a:t>Hráz sypaná, zemní</a:t>
            </a:r>
          </a:p>
          <a:p>
            <a:r>
              <a:rPr lang="cs-CZ" dirty="0" smtClean="0"/>
              <a:t>Výška hráze 16 m</a:t>
            </a:r>
          </a:p>
          <a:p>
            <a:endParaRPr lang="cs-CZ" dirty="0" smtClean="0"/>
          </a:p>
          <a:p>
            <a:r>
              <a:rPr lang="cs-CZ" dirty="0" smtClean="0"/>
              <a:t>Hořovická pahorkatina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Suchomasty - hydrologie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Plocha povodí 29 km</a:t>
            </a:r>
            <a:r>
              <a:rPr lang="cs-CZ" baseline="30000" dirty="0" smtClean="0"/>
              <a:t>2</a:t>
            </a:r>
          </a:p>
          <a:p>
            <a:r>
              <a:rPr lang="pt-BR" dirty="0" smtClean="0"/>
              <a:t>Celkový objem nádrž</a:t>
            </a:r>
            <a:r>
              <a:rPr lang="cs-CZ" dirty="0" smtClean="0"/>
              <a:t>e </a:t>
            </a:r>
            <a:r>
              <a:rPr lang="pt-BR" dirty="0" smtClean="0"/>
              <a:t>0</a:t>
            </a:r>
            <a:r>
              <a:rPr lang="cs-CZ" dirty="0" smtClean="0"/>
              <a:t>,</a:t>
            </a:r>
            <a:r>
              <a:rPr lang="pt-BR" dirty="0" smtClean="0"/>
              <a:t>410 mil. </a:t>
            </a:r>
            <a:r>
              <a:rPr lang="cs-CZ" dirty="0" smtClean="0"/>
              <a:t>m</a:t>
            </a:r>
            <a:r>
              <a:rPr lang="cs-CZ" baseline="30000" dirty="0" smtClean="0"/>
              <a:t>3</a:t>
            </a:r>
          </a:p>
          <a:p>
            <a:endParaRPr lang="cs-CZ" baseline="30000" dirty="0" smtClean="0"/>
          </a:p>
          <a:p>
            <a:r>
              <a:rPr lang="cs-CZ" dirty="0" smtClean="0"/>
              <a:t>Plocha </a:t>
            </a:r>
            <a:r>
              <a:rPr lang="cs-CZ" dirty="0" smtClean="0"/>
              <a:t>při maximální hladině	 5,767 ha</a:t>
            </a:r>
          </a:p>
          <a:p>
            <a:endParaRPr lang="cs-CZ" dirty="0" smtClean="0"/>
          </a:p>
          <a:p>
            <a:r>
              <a:rPr lang="cs-CZ" dirty="0" smtClean="0"/>
              <a:t>2002 ničivé povodně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Suchomasty - obrázek</a:t>
            </a:r>
            <a:endParaRPr lang="cs-CZ" dirty="0"/>
          </a:p>
        </p:txBody>
      </p:sp>
      <p:pic>
        <p:nvPicPr>
          <p:cNvPr id="4" name="Zástupný symbol pro obsah 3" descr="vodni-nadrz-suchoma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29908" cy="4897431"/>
          </a:xfrm>
        </p:spPr>
      </p:pic>
      <p:sp>
        <p:nvSpPr>
          <p:cNvPr id="5" name="TextovéPole 4"/>
          <p:cNvSpPr txBox="1"/>
          <p:nvPr/>
        </p:nvSpPr>
        <p:spPr>
          <a:xfrm>
            <a:off x="1151112" y="64886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sz="1200" dirty="0" smtClean="0"/>
              <a:t>http://www.krasnecechy.cz/media/galerie/vodni-nadr-suchomasty/big/vodni-nadrz-suchomasty.jpg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Šance </a:t>
            </a:r>
            <a:endParaRPr lang="cs-CZ" dirty="0"/>
          </a:p>
        </p:txBody>
      </p:sp>
      <p:pic>
        <p:nvPicPr>
          <p:cNvPr id="6" name="Zástupný symbol pro obsah 5" descr="s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601817"/>
          </a:xfrm>
        </p:spPr>
      </p:pic>
      <p:sp>
        <p:nvSpPr>
          <p:cNvPr id="7" name="TextovéPole 6"/>
          <p:cNvSpPr txBox="1"/>
          <p:nvPr/>
        </p:nvSpPr>
        <p:spPr>
          <a:xfrm>
            <a:off x="2915816" y="6309320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Zdroj: www.geoportal.gov.cz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Šance -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Ostravice ( 45,7. km)</a:t>
            </a:r>
          </a:p>
          <a:p>
            <a:r>
              <a:rPr lang="cs-CZ" dirty="0" smtClean="0"/>
              <a:t>Rok dokončení 1969</a:t>
            </a:r>
          </a:p>
          <a:p>
            <a:r>
              <a:rPr lang="cs-CZ" dirty="0" smtClean="0"/>
              <a:t>Hráz sypaná, kamenitá</a:t>
            </a:r>
          </a:p>
          <a:p>
            <a:r>
              <a:rPr lang="cs-CZ" dirty="0" smtClean="0"/>
              <a:t>Výška hráze 65 m</a:t>
            </a:r>
          </a:p>
          <a:p>
            <a:r>
              <a:rPr lang="cs-CZ" dirty="0" smtClean="0"/>
              <a:t>Délka hráze 342 m</a:t>
            </a:r>
          </a:p>
          <a:p>
            <a:endParaRPr lang="cs-CZ" dirty="0" smtClean="0"/>
          </a:p>
          <a:p>
            <a:r>
              <a:rPr lang="cs-CZ" dirty="0" smtClean="0"/>
              <a:t>Pitná voda, ochrana před povodněmi, výroba el. energie, zásobení průmyslu vodou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Šance - hydrologie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Plocha </a:t>
            </a:r>
            <a:r>
              <a:rPr lang="cs-CZ" b="1" dirty="0" smtClean="0"/>
              <a:t>povodí 146,4 km</a:t>
            </a:r>
            <a:r>
              <a:rPr lang="cs-CZ" b="1" baseline="30000" dirty="0" smtClean="0"/>
              <a:t>2</a:t>
            </a:r>
          </a:p>
          <a:p>
            <a:r>
              <a:rPr lang="pl-PL" dirty="0" smtClean="0"/>
              <a:t>Průměrný průtok 3,23 </a:t>
            </a:r>
            <a:r>
              <a:rPr lang="pt-BR" dirty="0" smtClean="0"/>
              <a:t>m</a:t>
            </a:r>
            <a:r>
              <a:rPr lang="pt-BR" baseline="30000" dirty="0" smtClean="0"/>
              <a:t>3</a:t>
            </a:r>
            <a:r>
              <a:rPr lang="pt-BR" dirty="0" smtClean="0"/>
              <a:t>/s</a:t>
            </a:r>
            <a:endParaRPr lang="cs-CZ" dirty="0" smtClean="0"/>
          </a:p>
          <a:p>
            <a:r>
              <a:rPr lang="pl-PL" dirty="0" smtClean="0"/>
              <a:t>Zaručený </a:t>
            </a:r>
            <a:r>
              <a:rPr lang="pl-PL" dirty="0" smtClean="0"/>
              <a:t>odtok 2,3 </a:t>
            </a:r>
            <a:r>
              <a:rPr lang="pl-PL" dirty="0" smtClean="0"/>
              <a:t>m</a:t>
            </a:r>
            <a:r>
              <a:rPr lang="pl-PL" baseline="30000" dirty="0" smtClean="0"/>
              <a:t>3</a:t>
            </a:r>
            <a:r>
              <a:rPr lang="pl-PL" dirty="0" smtClean="0"/>
              <a:t>/s</a:t>
            </a:r>
          </a:p>
          <a:p>
            <a:r>
              <a:rPr lang="pl-PL" b="1" dirty="0" smtClean="0"/>
              <a:t>Celkový </a:t>
            </a:r>
            <a:r>
              <a:rPr lang="pl-PL" b="1" dirty="0" smtClean="0"/>
              <a:t>objem nádrže 61,75 mil. m</a:t>
            </a:r>
            <a:r>
              <a:rPr lang="pl-PL" b="1" baseline="30000" dirty="0" smtClean="0"/>
              <a:t>3</a:t>
            </a:r>
          </a:p>
          <a:p>
            <a:pPr lvl="1"/>
            <a:r>
              <a:rPr lang="pl-PL" dirty="0" smtClean="0"/>
              <a:t>	 Objem stálého nadržení 2,48 mil. m</a:t>
            </a:r>
            <a:r>
              <a:rPr lang="pl-PL" baseline="30000" dirty="0" smtClean="0"/>
              <a:t>3</a:t>
            </a:r>
            <a:endParaRPr lang="pl-PL" dirty="0" smtClean="0"/>
          </a:p>
          <a:p>
            <a:pPr lvl="1"/>
            <a:r>
              <a:rPr lang="pl-PL" dirty="0" smtClean="0"/>
              <a:t>	 Zásobní objem nádrže 43,07 mil. m</a:t>
            </a:r>
            <a:r>
              <a:rPr lang="pl-PL" baseline="30000" dirty="0" smtClean="0"/>
              <a:t>3</a:t>
            </a:r>
            <a:endParaRPr lang="pl-PL" dirty="0" smtClean="0"/>
          </a:p>
          <a:p>
            <a:pPr lvl="1"/>
            <a:r>
              <a:rPr lang="pl-PL" dirty="0" smtClean="0"/>
              <a:t>	 Ochranný objem 16,20 mil. m</a:t>
            </a:r>
            <a:r>
              <a:rPr lang="pl-PL" baseline="30000" dirty="0" smtClean="0"/>
              <a:t>3</a:t>
            </a:r>
            <a:endParaRPr lang="pl-PL" dirty="0" smtClean="0"/>
          </a:p>
          <a:p>
            <a:r>
              <a:rPr lang="pl-PL" b="1" dirty="0" smtClean="0"/>
              <a:t>Plocha při maximální hladině 337,0 ha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Šance N-leté průtoky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1-letý		55,00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50-</a:t>
            </a:r>
            <a:r>
              <a:rPr lang="cs-CZ" dirty="0" err="1" smtClean="0"/>
              <a:t>letý</a:t>
            </a:r>
            <a:r>
              <a:rPr lang="cs-CZ" dirty="0" smtClean="0"/>
              <a:t> </a:t>
            </a:r>
            <a:r>
              <a:rPr lang="cs-CZ" dirty="0" smtClean="0"/>
              <a:t>		263,00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100-letý		313,00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r>
              <a:rPr lang="cs-CZ" dirty="0" smtClean="0"/>
              <a:t>Transformovaný 100-letý 70,00 </a:t>
            </a:r>
            <a:r>
              <a:rPr lang="cs-CZ" dirty="0" smtClean="0"/>
              <a:t>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endParaRPr lang="cs-CZ" dirty="0" smtClean="0"/>
          </a:p>
          <a:p>
            <a:r>
              <a:rPr lang="pt-BR" dirty="0" smtClean="0"/>
              <a:t>Celková kapacita výpustí	 113</a:t>
            </a:r>
            <a:r>
              <a:rPr lang="cs-CZ" dirty="0" smtClean="0"/>
              <a:t>,</a:t>
            </a:r>
            <a:r>
              <a:rPr lang="pt-BR" dirty="0" smtClean="0"/>
              <a:t>7 m</a:t>
            </a:r>
            <a:r>
              <a:rPr lang="pt-BR" baseline="30000" dirty="0" smtClean="0"/>
              <a:t>3</a:t>
            </a:r>
            <a:r>
              <a:rPr lang="pt-BR" dirty="0" smtClean="0"/>
              <a:t>/s</a:t>
            </a:r>
            <a:endParaRPr lang="cs-CZ" dirty="0" smtClean="0"/>
          </a:p>
          <a:p>
            <a:r>
              <a:rPr lang="cs-CZ" dirty="0" smtClean="0"/>
              <a:t>Celková </a:t>
            </a:r>
            <a:r>
              <a:rPr lang="cs-CZ" dirty="0" smtClean="0"/>
              <a:t>kapacita přelivů	 </a:t>
            </a:r>
            <a:r>
              <a:rPr lang="cs-CZ" dirty="0" smtClean="0"/>
              <a:t>118,0 </a:t>
            </a:r>
            <a:r>
              <a:rPr lang="cs-CZ" dirty="0" smtClean="0"/>
              <a:t>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endParaRPr lang="cs-CZ" dirty="0" smtClean="0"/>
          </a:p>
          <a:p>
            <a:r>
              <a:rPr lang="cs-CZ" dirty="0" smtClean="0"/>
              <a:t>Povodně 1997, 2002 a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</TotalTime>
  <Words>213</Words>
  <Application>Microsoft Office PowerPoint</Application>
  <PresentationFormat>Předvádění na obrazovce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Modul</vt:lpstr>
      <vt:lpstr>Suchomasty Šance Štěchovice</vt:lpstr>
      <vt:lpstr>Suchomasty</vt:lpstr>
      <vt:lpstr>Suchomasty - geografie</vt:lpstr>
      <vt:lpstr>Suchomasty - hydrologie</vt:lpstr>
      <vt:lpstr>Suchomasty - obrázek</vt:lpstr>
      <vt:lpstr>Šance </vt:lpstr>
      <vt:lpstr>Šance - geografie</vt:lpstr>
      <vt:lpstr>Šance - hydrologie</vt:lpstr>
      <vt:lpstr>Šance N-leté průtoky</vt:lpstr>
      <vt:lpstr>Šance - obrázek</vt:lpstr>
      <vt:lpstr>Štěchovice</vt:lpstr>
      <vt:lpstr>Štěchovice - geografie</vt:lpstr>
      <vt:lpstr>Štěchovice - hydrologie</vt:lpstr>
      <vt:lpstr>Štěchovice obrázek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</dc:creator>
  <cp:lastModifiedBy>Marek</cp:lastModifiedBy>
  <cp:revision>14</cp:revision>
  <dcterms:created xsi:type="dcterms:W3CDTF">2012-11-27T21:57:23Z</dcterms:created>
  <dcterms:modified xsi:type="dcterms:W3CDTF">2012-12-05T09:30:10Z</dcterms:modified>
</cp:coreProperties>
</file>