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5" r:id="rId8"/>
    <p:sldId id="267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6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C15AA-13A1-4647-91F3-3C625ADEB71D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8BA8-E5A9-4CDC-831D-BB33E94A37C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6768752" cy="3888432"/>
          </a:xfrm>
        </p:spPr>
        <p:txBody>
          <a:bodyPr/>
          <a:lstStyle/>
          <a:p>
            <a:pPr algn="ctr"/>
            <a:r>
              <a:rPr lang="cs-CZ" sz="3600" dirty="0">
                <a:latin typeface="Cambria" pitchFamily="18" charset="0"/>
              </a:rPr>
              <a:t>Dopady možných změn klimatu a využití území v semiaridních oblastech: </a:t>
            </a:r>
            <a:r>
              <a:rPr lang="cs-CZ" sz="3600" dirty="0" smtClean="0">
                <a:latin typeface="Cambria" pitchFamily="18" charset="0"/>
              </a:rPr>
              <a:t/>
            </a:r>
            <a:br>
              <a:rPr lang="cs-CZ" sz="3600" dirty="0" smtClean="0">
                <a:latin typeface="Cambria" pitchFamily="18" charset="0"/>
              </a:rPr>
            </a:br>
            <a:r>
              <a:rPr lang="cs-CZ" sz="3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Případová </a:t>
            </a:r>
            <a:r>
              <a:rPr lang="cs-CZ" sz="36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studie ze severovýchodní Brazílie</a:t>
            </a:r>
            <a: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cs-CZ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221088"/>
            <a:ext cx="7117180" cy="86142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Autoři:	</a:t>
            </a:r>
            <a:r>
              <a:rPr lang="cs-CZ" dirty="0" err="1">
                <a:solidFill>
                  <a:schemeClr val="tx1"/>
                </a:solidFill>
                <a:latin typeface="Cambria" pitchFamily="18" charset="0"/>
              </a:rPr>
              <a:t>Suzana</a:t>
            </a:r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Cambria" pitchFamily="18" charset="0"/>
              </a:rPr>
              <a:t>Montenegro</a:t>
            </a:r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Cambria" pitchFamily="18" charset="0"/>
              </a:rPr>
              <a:t>Ragab</a:t>
            </a:r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Cambria" pitchFamily="18" charset="0"/>
              </a:rPr>
              <a:t>Ragab</a:t>
            </a:r>
            <a:endParaRPr lang="cs-CZ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cs-CZ" dirty="0">
              <a:solidFill>
                <a:schemeClr val="tx1"/>
              </a:solidFill>
              <a:latin typeface="Cambria" pitchFamily="18" charset="0"/>
            </a:endParaRPr>
          </a:p>
          <a:p>
            <a:endParaRPr lang="cs-CZ" dirty="0">
              <a:solidFill>
                <a:schemeClr val="tx1"/>
              </a:solidFill>
              <a:latin typeface="Cambria" pitchFamily="18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5908630"/>
            <a:ext cx="51693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ambria" pitchFamily="18" charset="0"/>
              </a:rPr>
              <a:t>Vypracovali: Klára Čížková, Marek Lahoda, Nikol </a:t>
            </a:r>
            <a:r>
              <a:rPr lang="cs-CZ" sz="1600" dirty="0" err="1" smtClean="0">
                <a:latin typeface="Cambria" pitchFamily="18" charset="0"/>
              </a:rPr>
              <a:t>Zelíková</a:t>
            </a:r>
            <a:endParaRPr lang="cs-CZ" sz="1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79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Zdroje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7"/>
            <a:ext cx="8208912" cy="3816424"/>
          </a:xfrm>
        </p:spPr>
        <p:txBody>
          <a:bodyPr/>
          <a:lstStyle/>
          <a:p>
            <a:r>
              <a:rPr lang="cs-CZ" dirty="0"/>
              <a:t>ScienceDirect.com -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Hydrology.</a:t>
            </a:r>
            <a:r>
              <a:rPr lang="en-US" dirty="0"/>
              <a:t> </a:t>
            </a:r>
            <a:r>
              <a:rPr lang="en-US" dirty="0" smtClean="0"/>
              <a:t>[online].[17.12.2012]</a:t>
            </a:r>
            <a:r>
              <a:rPr lang="cs-CZ" dirty="0" smtClean="0"/>
              <a:t>&lt;http</a:t>
            </a:r>
            <a:r>
              <a:rPr lang="cs-CZ" dirty="0"/>
              <a:t>://</a:t>
            </a:r>
            <a:r>
              <a:rPr lang="cs-CZ" dirty="0" smtClean="0"/>
              <a:t>www.sciencedirect.com/science/</a:t>
            </a:r>
            <a:r>
              <a:rPr lang="cs-CZ" dirty="0" err="1" smtClean="0"/>
              <a:t>article</a:t>
            </a:r>
            <a:r>
              <a:rPr lang="cs-CZ" dirty="0" smtClean="0"/>
              <a:t>/</a:t>
            </a:r>
            <a:r>
              <a:rPr lang="cs-CZ" dirty="0" err="1" smtClean="0"/>
              <a:t>pii</a:t>
            </a:r>
            <a:r>
              <a:rPr lang="cs-CZ" dirty="0" smtClean="0"/>
              <a:t>/S0022169412001497&gt;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2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7125112" cy="4051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 smtClean="0">
                <a:latin typeface="Cambria" pitchFamily="18" charset="0"/>
              </a:rPr>
              <a:t>  </a:t>
            </a:r>
          </a:p>
          <a:p>
            <a:pPr marL="0" indent="0" algn="ctr">
              <a:buNone/>
            </a:pPr>
            <a:r>
              <a:rPr lang="cs-CZ" sz="3200" dirty="0" smtClean="0">
                <a:latin typeface="Cambria" pitchFamily="18" charset="0"/>
              </a:rPr>
              <a:t> </a:t>
            </a:r>
            <a:r>
              <a:rPr lang="cs-CZ" sz="3200" dirty="0" smtClean="0">
                <a:latin typeface="Cambria" pitchFamily="18" charset="0"/>
              </a:rPr>
              <a:t>DĚKUJI </a:t>
            </a:r>
            <a:r>
              <a:rPr lang="cs-CZ" sz="3200" dirty="0" smtClean="0">
                <a:latin typeface="Cambria" pitchFamily="18" charset="0"/>
              </a:rPr>
              <a:t>ZA POZORNOST !</a:t>
            </a:r>
          </a:p>
          <a:p>
            <a:pPr algn="ctr">
              <a:buFont typeface="Arial" charset="0"/>
              <a:buChar char="•"/>
            </a:pPr>
            <a:endParaRPr lang="cs-CZ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latin typeface="Cambria" pitchFamily="18" charset="0"/>
              </a:rPr>
              <a:t>Stručný obsah článku</a:t>
            </a:r>
            <a:endParaRPr lang="cs-CZ" sz="36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Cambria" pitchFamily="18" charset="0"/>
              </a:rPr>
              <a:t>Úvod</a:t>
            </a:r>
          </a:p>
          <a:p>
            <a:r>
              <a:rPr lang="cs-CZ" sz="2000" dirty="0" smtClean="0">
                <a:latin typeface="Cambria" pitchFamily="18" charset="0"/>
              </a:rPr>
              <a:t>Lokalita studie</a:t>
            </a:r>
          </a:p>
          <a:p>
            <a:r>
              <a:rPr lang="cs-CZ" sz="2000" dirty="0" smtClean="0">
                <a:latin typeface="Cambria" pitchFamily="18" charset="0"/>
              </a:rPr>
              <a:t>Modelování</a:t>
            </a:r>
          </a:p>
          <a:p>
            <a:r>
              <a:rPr lang="cs-CZ" sz="2000" dirty="0" smtClean="0">
                <a:latin typeface="Cambria" pitchFamily="18" charset="0"/>
              </a:rPr>
              <a:t>Výsledky modelování</a:t>
            </a:r>
          </a:p>
          <a:p>
            <a:r>
              <a:rPr lang="cs-CZ" sz="2000" dirty="0" smtClean="0">
                <a:latin typeface="Cambria" pitchFamily="18" charset="0"/>
              </a:rPr>
              <a:t>Dopady budoucích změn klimatu</a:t>
            </a:r>
          </a:p>
          <a:p>
            <a:r>
              <a:rPr lang="cs-CZ" sz="2000" dirty="0" smtClean="0">
                <a:latin typeface="Cambria" pitchFamily="18" charset="0"/>
              </a:rPr>
              <a:t>Diskuze</a:t>
            </a:r>
          </a:p>
          <a:p>
            <a:r>
              <a:rPr lang="cs-CZ" sz="2000" dirty="0" smtClean="0">
                <a:latin typeface="Cambria" pitchFamily="18" charset="0"/>
              </a:rPr>
              <a:t>Závěr</a:t>
            </a:r>
          </a:p>
          <a:p>
            <a:pPr marL="0" indent="0">
              <a:buNone/>
            </a:pPr>
            <a:r>
              <a:rPr lang="cs-CZ" sz="2000" dirty="0">
                <a:latin typeface="Cambria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1184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92447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Hlavní témata</a:t>
            </a:r>
            <a:br>
              <a:rPr lang="cs-CZ" dirty="0" smtClean="0">
                <a:latin typeface="Cambria" pitchFamily="18" charset="0"/>
              </a:rPr>
            </a:b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sz="1600" i="1" dirty="0">
                <a:latin typeface="Cambria" pitchFamily="18" charset="0"/>
              </a:rPr>
              <a:t>Dopady možných změn klimatu a využití území v semiaridních oblastech: Případová studie ze severovýchodní Brazílie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04864"/>
            <a:ext cx="4968552" cy="4933784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latin typeface="Cambria" pitchFamily="18" charset="0"/>
              </a:rPr>
              <a:t>hydrologická pozorování a výstup modelů v semiaridních povodích v Brazílii</a:t>
            </a:r>
          </a:p>
          <a:p>
            <a:r>
              <a:rPr lang="cs-CZ" sz="2400" dirty="0">
                <a:latin typeface="Cambria" pitchFamily="18" charset="0"/>
              </a:rPr>
              <a:t>m</a:t>
            </a:r>
            <a:r>
              <a:rPr lang="cs-CZ" sz="2400" dirty="0" smtClean="0">
                <a:latin typeface="Cambria" pitchFamily="18" charset="0"/>
              </a:rPr>
              <a:t>odelování  budoucích scénářů vztahu mezi </a:t>
            </a:r>
            <a:r>
              <a:rPr lang="cs-CZ" sz="2400" dirty="0" err="1" smtClean="0">
                <a:latin typeface="Cambria" pitchFamily="18" charset="0"/>
              </a:rPr>
              <a:t>land</a:t>
            </a:r>
            <a:r>
              <a:rPr lang="cs-CZ" sz="2400" dirty="0" smtClean="0">
                <a:latin typeface="Cambria" pitchFamily="18" charset="0"/>
              </a:rPr>
              <a:t>-use, povodím a klimatem</a:t>
            </a:r>
          </a:p>
          <a:p>
            <a:r>
              <a:rPr lang="cs-CZ" sz="2400" dirty="0" smtClean="0">
                <a:latin typeface="Cambria" pitchFamily="18" charset="0"/>
              </a:rPr>
              <a:t>lepší pochopení těchto oblastí</a:t>
            </a:r>
          </a:p>
          <a:p>
            <a:r>
              <a:rPr lang="cs-CZ" sz="2400" dirty="0" smtClean="0">
                <a:latin typeface="Cambria" pitchFamily="18" charset="0"/>
              </a:rPr>
              <a:t>řeka </a:t>
            </a:r>
            <a:r>
              <a:rPr lang="cs-CZ" sz="2400" dirty="0" err="1" smtClean="0">
                <a:latin typeface="Cambria" pitchFamily="18" charset="0"/>
              </a:rPr>
              <a:t>Tapacurá</a:t>
            </a:r>
            <a:r>
              <a:rPr lang="cs-CZ" sz="2400" dirty="0" smtClean="0">
                <a:latin typeface="Cambria" pitchFamily="18" charset="0"/>
              </a:rPr>
              <a:t> v SV Brazílii</a:t>
            </a:r>
          </a:p>
          <a:p>
            <a:r>
              <a:rPr lang="cs-CZ" sz="2400" dirty="0">
                <a:latin typeface="Cambria" pitchFamily="18" charset="0"/>
              </a:rPr>
              <a:t>v</a:t>
            </a:r>
            <a:r>
              <a:rPr lang="cs-CZ" sz="2400" dirty="0" smtClean="0">
                <a:latin typeface="Cambria" pitchFamily="18" charset="0"/>
              </a:rPr>
              <a:t>yužití modelu </a:t>
            </a:r>
            <a:r>
              <a:rPr lang="cs-CZ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DiCaSM</a:t>
            </a:r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cs-CZ" sz="2400" dirty="0" smtClean="0">
                <a:latin typeface="Cambria" pitchFamily="18" charset="0"/>
              </a:rPr>
              <a:t>(</a:t>
            </a:r>
            <a:r>
              <a:rPr lang="cs-CZ" sz="2400" dirty="0" err="1">
                <a:latin typeface="Cambria" pitchFamily="18" charset="0"/>
              </a:rPr>
              <a:t>Distributed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Catchment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Scale</a:t>
            </a:r>
            <a:r>
              <a:rPr lang="cs-CZ" sz="2400" dirty="0">
                <a:latin typeface="Cambria" pitchFamily="18" charset="0"/>
              </a:rPr>
              <a:t> Model</a:t>
            </a:r>
            <a:r>
              <a:rPr lang="cs-CZ" sz="2400" dirty="0" smtClean="0">
                <a:latin typeface="Cambria" pitchFamily="18" charset="0"/>
              </a:rPr>
              <a:t>) &gt;&gt; simulace soustředěného povrchového odtoku a míry vlhkosti půdy </a:t>
            </a:r>
          </a:p>
          <a:p>
            <a:pPr marL="0" indent="0">
              <a:buNone/>
            </a:pPr>
            <a:r>
              <a:rPr lang="cs-CZ" sz="19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(na nich se mohly stavět  předpovědi)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94671"/>
            <a:ext cx="2952328" cy="44513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4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Oblasti zkoumání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572782" cy="4968552"/>
          </a:xfrm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land</a:t>
            </a:r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 use</a:t>
            </a:r>
            <a:r>
              <a:rPr lang="cs-CZ" sz="2400" dirty="0" smtClean="0">
                <a:latin typeface="Cambria" pitchFamily="18" charset="0"/>
              </a:rPr>
              <a:t>: </a:t>
            </a:r>
          </a:p>
          <a:p>
            <a:pPr marL="1708150" lvl="3" indent="-361950"/>
            <a:r>
              <a:rPr lang="cs-CZ" sz="2400" dirty="0" smtClean="0">
                <a:latin typeface="Cambria" pitchFamily="18" charset="0"/>
              </a:rPr>
              <a:t>malozemědělci – pěstování zeleniny, ovoce…</a:t>
            </a:r>
          </a:p>
          <a:p>
            <a:pPr marL="1711325" lvl="3" indent="-365125"/>
            <a:r>
              <a:rPr lang="cs-CZ" sz="2400" dirty="0">
                <a:latin typeface="Cambria" pitchFamily="18" charset="0"/>
              </a:rPr>
              <a:t>v</a:t>
            </a:r>
            <a:r>
              <a:rPr lang="cs-CZ" sz="2400" dirty="0" smtClean="0">
                <a:latin typeface="Cambria" pitchFamily="18" charset="0"/>
              </a:rPr>
              <a:t>ětší plochy – pěstování cukrové třtiny</a:t>
            </a:r>
          </a:p>
          <a:p>
            <a:pPr marL="457200"/>
            <a:r>
              <a:rPr lang="cs-CZ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p</a:t>
            </a:r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ůdy </a:t>
            </a:r>
            <a:r>
              <a:rPr lang="cs-CZ" sz="2400" dirty="0" smtClean="0">
                <a:latin typeface="Cambria" pitchFamily="18" charset="0"/>
              </a:rPr>
              <a:t>– nízká infiltrační schopnost, vysoký povrchový odtok</a:t>
            </a:r>
          </a:p>
          <a:p>
            <a:pPr marL="457200"/>
            <a:r>
              <a:rPr lang="cs-CZ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k</a:t>
            </a:r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lima</a:t>
            </a:r>
            <a:r>
              <a:rPr lang="cs-CZ" sz="2400" dirty="0" smtClean="0">
                <a:latin typeface="Cambria" pitchFamily="18" charset="0"/>
              </a:rPr>
              <a:t> – možné změny klimatu v teplotách vzduchu a srážkových úhrnech v povodí</a:t>
            </a:r>
          </a:p>
          <a:p>
            <a:pPr marL="1828800" lvl="4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126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Metoda zkoumání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7488832" cy="2304256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m</a:t>
            </a:r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odel </a:t>
            </a:r>
            <a:r>
              <a:rPr lang="cs-CZ" sz="24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DiCaSM</a:t>
            </a:r>
            <a:r>
              <a:rPr lang="cs-CZ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cs-CZ" sz="2400" dirty="0" smtClean="0">
                <a:latin typeface="Cambria" pitchFamily="18" charset="0"/>
              </a:rPr>
              <a:t>- odhad vlivu klimatických změn a změn ve využití půdy na hydrologickou bilanci povodí</a:t>
            </a:r>
          </a:p>
          <a:p>
            <a:pPr marL="893763" lvl="1" indent="-350838"/>
            <a:r>
              <a:rPr lang="cs-CZ" sz="2400" dirty="0">
                <a:latin typeface="Cambria" pitchFamily="18" charset="0"/>
              </a:rPr>
              <a:t>v</a:t>
            </a:r>
            <a:r>
              <a:rPr lang="cs-CZ" sz="2400" dirty="0" smtClean="0">
                <a:latin typeface="Cambria" pitchFamily="18" charset="0"/>
              </a:rPr>
              <a:t>ýpočet </a:t>
            </a:r>
            <a:r>
              <a:rPr lang="cs-CZ" sz="2400" dirty="0" smtClean="0">
                <a:latin typeface="Cambria" pitchFamily="18" charset="0"/>
              </a:rPr>
              <a:t>půdní vlhkosti, soustředěného povrchového odtoku, doplňování zásob podzemní vody</a:t>
            </a:r>
          </a:p>
          <a:p>
            <a:r>
              <a:rPr lang="cs-CZ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v</a:t>
            </a:r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stupní hodnoty modelu:</a:t>
            </a:r>
            <a:r>
              <a:rPr lang="cs-CZ" sz="2400" dirty="0" smtClean="0">
                <a:latin typeface="Cambria" pitchFamily="18" charset="0"/>
              </a:rPr>
              <a:t> parametry ovlivňující  hydrologické vlastnosti půdy</a:t>
            </a:r>
          </a:p>
        </p:txBody>
      </p:sp>
    </p:spTree>
    <p:extLst>
      <p:ext uri="{BB962C8B-B14F-4D97-AF65-F5344CB8AC3E}">
        <p14:creationId xmlns:p14="http://schemas.microsoft.com/office/powerpoint/2010/main" val="148972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Výsledky a závěry zkoumání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7344815" cy="5184576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Cambria" pitchFamily="18" charset="0"/>
              </a:rPr>
              <a:t>výsledky </a:t>
            </a:r>
            <a:r>
              <a:rPr lang="cs-CZ" sz="2000" dirty="0" smtClean="0">
                <a:latin typeface="Cambria" pitchFamily="18" charset="0"/>
              </a:rPr>
              <a:t>modelu: předpověď </a:t>
            </a:r>
            <a:r>
              <a:rPr lang="cs-CZ" sz="2000" dirty="0">
                <a:latin typeface="Cambria" pitchFamily="18" charset="0"/>
              </a:rPr>
              <a:t>hydrologické charakteristiky semiaridního povodí </a:t>
            </a:r>
            <a:r>
              <a:rPr lang="cs-CZ" sz="2000" dirty="0" smtClean="0">
                <a:latin typeface="Cambria" pitchFamily="18" charset="0"/>
              </a:rPr>
              <a:t> (i </a:t>
            </a:r>
            <a:r>
              <a:rPr lang="cs-CZ" sz="2000" dirty="0">
                <a:latin typeface="Cambria" pitchFamily="18" charset="0"/>
              </a:rPr>
              <a:t>přes </a:t>
            </a:r>
            <a:r>
              <a:rPr lang="cs-CZ" sz="2000" dirty="0" smtClean="0">
                <a:latin typeface="Cambria" pitchFamily="18" charset="0"/>
              </a:rPr>
              <a:t>nestejnorodost půdního </a:t>
            </a:r>
            <a:r>
              <a:rPr lang="cs-CZ" sz="2000" dirty="0">
                <a:latin typeface="Cambria" pitchFamily="18" charset="0"/>
              </a:rPr>
              <a:t>pokryvu a vegetace, stejně jako významné rozdíly ve velikosti odtoku během </a:t>
            </a:r>
            <a:r>
              <a:rPr lang="cs-CZ" sz="2000" dirty="0" smtClean="0">
                <a:latin typeface="Cambria" pitchFamily="18" charset="0"/>
              </a:rPr>
              <a:t>roku)</a:t>
            </a:r>
          </a:p>
          <a:p>
            <a:r>
              <a:rPr lang="cs-CZ" dirty="0" smtClean="0">
                <a:latin typeface="Cambria" pitchFamily="18" charset="0"/>
              </a:rPr>
              <a:t>pravděpodobně </a:t>
            </a:r>
            <a:r>
              <a:rPr lang="cs-CZ" dirty="0">
                <a:latin typeface="Cambria" pitchFamily="18" charset="0"/>
              </a:rPr>
              <a:t>v nadcházejícím období znovu </a:t>
            </a:r>
            <a:r>
              <a:rPr lang="cs-CZ" dirty="0" smtClean="0">
                <a:latin typeface="Cambria" pitchFamily="18" charset="0"/>
              </a:rPr>
              <a:t>zalesněna&gt;&gt;přírůstek </a:t>
            </a:r>
            <a:r>
              <a:rPr lang="cs-CZ" dirty="0">
                <a:latin typeface="Cambria" pitchFamily="18" charset="0"/>
              </a:rPr>
              <a:t>lesních ploch o 133,3 % v porovnání s </a:t>
            </a:r>
            <a:r>
              <a:rPr lang="cs-CZ" dirty="0" smtClean="0">
                <a:latin typeface="Cambria" pitchFamily="18" charset="0"/>
              </a:rPr>
              <a:t>dneškem</a:t>
            </a:r>
          </a:p>
          <a:p>
            <a:pPr marL="0" indent="0">
              <a:buNone/>
            </a:pPr>
            <a:r>
              <a:rPr lang="cs-CZ" dirty="0" smtClean="0">
                <a:latin typeface="Cambria" pitchFamily="18" charset="0"/>
              </a:rPr>
              <a:t>  &gt;&gt;pokles </a:t>
            </a:r>
            <a:r>
              <a:rPr lang="cs-CZ" dirty="0">
                <a:latin typeface="Cambria" pitchFamily="18" charset="0"/>
              </a:rPr>
              <a:t>doplňování zásob podzemních vod pouze o 4,2 % oproti současné </a:t>
            </a:r>
            <a:r>
              <a:rPr lang="cs-CZ" dirty="0" smtClean="0">
                <a:latin typeface="Cambria" pitchFamily="18" charset="0"/>
              </a:rPr>
              <a:t>situaci</a:t>
            </a:r>
          </a:p>
          <a:p>
            <a:r>
              <a:rPr lang="cs-CZ" dirty="0">
                <a:latin typeface="Cambria" pitchFamily="18" charset="0"/>
              </a:rPr>
              <a:t>nutné vytvoření plánu pro hospodaření s vodními zdroji zahrnující zmírnění těchto dopadů&lt;&lt;vliv klimatických změn a změn ve využívání krajiny </a:t>
            </a:r>
          </a:p>
          <a:p>
            <a:endParaRPr lang="cs-CZ" dirty="0">
              <a:latin typeface="Cambria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itchFamily="18" charset="0"/>
            </a:endParaRPr>
          </a:p>
          <a:p>
            <a:pPr marL="1485900" lvl="3" indent="0">
              <a:buNone/>
            </a:pPr>
            <a:endParaRPr lang="cs-CZ" sz="2600" dirty="0">
              <a:latin typeface="Cambria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77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Výsledky a závěry zkoumání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468560" y="1556792"/>
            <a:ext cx="8784976" cy="5040560"/>
          </a:xfrm>
        </p:spPr>
        <p:txBody>
          <a:bodyPr>
            <a:noAutofit/>
          </a:bodyPr>
          <a:lstStyle/>
          <a:p>
            <a:pPr marL="857250" lvl="1"/>
            <a:r>
              <a:rPr lang="cs-CZ" sz="1800" dirty="0">
                <a:latin typeface="Cambria" pitchFamily="18" charset="0"/>
              </a:rPr>
              <a:t>tři časové periody: 2010 – 2039; 2040 – 2069 a 2070 – 2099</a:t>
            </a:r>
            <a:endParaRPr lang="cs-CZ" sz="1800" b="1" dirty="0">
              <a:solidFill>
                <a:schemeClr val="accent5">
                  <a:lumMod val="60000"/>
                  <a:lumOff val="40000"/>
                </a:schemeClr>
              </a:solidFill>
              <a:latin typeface="Cambria" pitchFamily="18" charset="0"/>
            </a:endParaRPr>
          </a:p>
          <a:p>
            <a:pPr marL="857250" lvl="1"/>
            <a:r>
              <a:rPr lang="cs-CZ" sz="1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dva </a:t>
            </a:r>
            <a:r>
              <a:rPr lang="cs-CZ" sz="1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scénáře: </a:t>
            </a:r>
          </a:p>
          <a:p>
            <a:pPr marL="1314450" lvl="2" indent="-342900"/>
            <a:r>
              <a:rPr lang="cs-CZ" sz="1800" b="1" dirty="0" smtClean="0">
                <a:latin typeface="Cambria" pitchFamily="18" charset="0"/>
              </a:rPr>
              <a:t>B1</a:t>
            </a:r>
            <a:r>
              <a:rPr lang="cs-CZ" sz="1800" dirty="0" smtClean="0">
                <a:latin typeface="Cambria" pitchFamily="18" charset="0"/>
              </a:rPr>
              <a:t> </a:t>
            </a:r>
            <a:r>
              <a:rPr lang="cs-CZ" sz="1800" dirty="0">
                <a:latin typeface="Cambria" pitchFamily="18" charset="0"/>
              </a:rPr>
              <a:t>– ,,</a:t>
            </a:r>
            <a:r>
              <a:rPr lang="cs-CZ" sz="1800" dirty="0" err="1">
                <a:latin typeface="Cambria" pitchFamily="18" charset="0"/>
              </a:rPr>
              <a:t>nízkoemisní</a:t>
            </a:r>
            <a:r>
              <a:rPr lang="cs-CZ" sz="1800" dirty="0">
                <a:latin typeface="Cambria" pitchFamily="18" charset="0"/>
              </a:rPr>
              <a:t>“ zmírnění populačního růstu i regionálních </a:t>
            </a:r>
            <a:r>
              <a:rPr lang="cs-CZ" sz="1800" dirty="0" smtClean="0">
                <a:latin typeface="Cambria" pitchFamily="18" charset="0"/>
              </a:rPr>
              <a:t>			rozdílů</a:t>
            </a:r>
            <a:endParaRPr lang="cs-CZ" sz="1800" dirty="0">
              <a:latin typeface="Cambria" pitchFamily="18" charset="0"/>
            </a:endParaRPr>
          </a:p>
          <a:p>
            <a:pPr marL="971550" lvl="2" indent="0">
              <a:buNone/>
            </a:pPr>
            <a:r>
              <a:rPr lang="cs-CZ" sz="1800" dirty="0">
                <a:latin typeface="Cambria" pitchFamily="18" charset="0"/>
              </a:rPr>
              <a:t>	      - implementace udržitelných a nízko-emisních technologií</a:t>
            </a:r>
          </a:p>
          <a:p>
            <a:pPr marL="971550" lvl="2" indent="0">
              <a:buNone/>
            </a:pPr>
            <a:r>
              <a:rPr lang="cs-CZ" sz="1800" dirty="0">
                <a:latin typeface="Cambria" pitchFamily="18" charset="0"/>
              </a:rPr>
              <a:t>	      - snížení srážkových úhrnů a tak i doplňování zásob </a:t>
            </a:r>
            <a:r>
              <a:rPr lang="cs-CZ" sz="1800" dirty="0" smtClean="0">
                <a:latin typeface="Cambria" pitchFamily="18" charset="0"/>
              </a:rPr>
              <a:t>podzemní 				vody, </a:t>
            </a:r>
            <a:r>
              <a:rPr lang="cs-CZ" sz="1800" dirty="0">
                <a:latin typeface="Cambria" pitchFamily="18" charset="0"/>
              </a:rPr>
              <a:t>pokles </a:t>
            </a:r>
            <a:r>
              <a:rPr lang="cs-CZ" sz="1800" dirty="0" smtClean="0">
                <a:latin typeface="Cambria" pitchFamily="18" charset="0"/>
              </a:rPr>
              <a:t> doplňování </a:t>
            </a:r>
            <a:r>
              <a:rPr lang="cs-CZ" sz="1800" dirty="0">
                <a:latin typeface="Cambria" pitchFamily="18" charset="0"/>
              </a:rPr>
              <a:t>zásob podzemních vod pouze o 4,2 % </a:t>
            </a:r>
            <a:r>
              <a:rPr lang="cs-CZ" sz="1800" dirty="0" smtClean="0">
                <a:latin typeface="Cambria" pitchFamily="18" charset="0"/>
              </a:rPr>
              <a:t>			oproti současné situaci</a:t>
            </a:r>
          </a:p>
          <a:p>
            <a:pPr marL="971550" lvl="2" indent="0">
              <a:buNone/>
            </a:pPr>
            <a:r>
              <a:rPr lang="cs-CZ" sz="1800" dirty="0">
                <a:latin typeface="Cambria" pitchFamily="18" charset="0"/>
              </a:rPr>
              <a:t>	 </a:t>
            </a:r>
            <a:r>
              <a:rPr lang="cs-CZ" sz="1800" dirty="0" smtClean="0">
                <a:latin typeface="Cambria" pitchFamily="18" charset="0"/>
              </a:rPr>
              <a:t>    - pravděpodobně </a:t>
            </a:r>
            <a:r>
              <a:rPr lang="cs-CZ" sz="1800" dirty="0">
                <a:latin typeface="Cambria" pitchFamily="18" charset="0"/>
              </a:rPr>
              <a:t>v nadcházejícím období znovu </a:t>
            </a:r>
            <a:r>
              <a:rPr lang="cs-CZ" sz="1800" dirty="0" smtClean="0">
                <a:latin typeface="Cambria" pitchFamily="18" charset="0"/>
              </a:rPr>
              <a:t>zalesnění zemědělské 		půdy</a:t>
            </a:r>
          </a:p>
          <a:p>
            <a:pPr marL="971550" lvl="2" indent="0">
              <a:buNone/>
            </a:pPr>
            <a:r>
              <a:rPr lang="cs-CZ" sz="1800" dirty="0">
                <a:latin typeface="Cambria" pitchFamily="18" charset="0"/>
              </a:rPr>
              <a:t>	      </a:t>
            </a:r>
            <a:r>
              <a:rPr lang="cs-CZ" sz="1800" b="1" dirty="0">
                <a:solidFill>
                  <a:srgbClr val="FF0000"/>
                </a:solidFill>
                <a:latin typeface="Cambria" pitchFamily="18" charset="0"/>
              </a:rPr>
              <a:t>- nejhorší </a:t>
            </a:r>
            <a:r>
              <a:rPr lang="cs-CZ" sz="1800" b="1" dirty="0" smtClean="0">
                <a:solidFill>
                  <a:srgbClr val="FF0000"/>
                </a:solidFill>
                <a:latin typeface="Cambria" pitchFamily="18" charset="0"/>
              </a:rPr>
              <a:t>varianta</a:t>
            </a:r>
            <a:r>
              <a:rPr lang="cs-CZ" sz="1800" dirty="0" smtClean="0">
                <a:solidFill>
                  <a:srgbClr val="FF0000"/>
                </a:solidFill>
                <a:latin typeface="Cambria" pitchFamily="18" charset="0"/>
              </a:rPr>
              <a:t>:</a:t>
            </a:r>
            <a:r>
              <a:rPr lang="cs-CZ" sz="1800" dirty="0" smtClean="0">
                <a:latin typeface="Cambria" pitchFamily="18" charset="0"/>
              </a:rPr>
              <a:t> snížení </a:t>
            </a:r>
            <a:r>
              <a:rPr lang="cs-CZ" sz="1800" dirty="0">
                <a:latin typeface="Cambria" pitchFamily="18" charset="0"/>
              </a:rPr>
              <a:t>doplňování zásob podzemní vody </a:t>
            </a:r>
            <a:r>
              <a:rPr lang="cs-CZ" sz="1800" dirty="0" smtClean="0">
                <a:latin typeface="Cambria" pitchFamily="18" charset="0"/>
              </a:rPr>
              <a:t/>
            </a:r>
            <a:br>
              <a:rPr lang="cs-CZ" sz="1800" dirty="0" smtClean="0">
                <a:latin typeface="Cambria" pitchFamily="18" charset="0"/>
              </a:rPr>
            </a:br>
            <a:r>
              <a:rPr lang="cs-CZ" sz="1800" dirty="0" smtClean="0">
                <a:latin typeface="Cambria" pitchFamily="18" charset="0"/>
              </a:rPr>
              <a:t>		o </a:t>
            </a:r>
            <a:r>
              <a:rPr lang="cs-CZ" sz="1800" dirty="0">
                <a:latin typeface="Cambria" pitchFamily="18" charset="0"/>
              </a:rPr>
              <a:t>13,90 </a:t>
            </a:r>
            <a:r>
              <a:rPr lang="cs-CZ" sz="1800" dirty="0" smtClean="0">
                <a:latin typeface="Cambria" pitchFamily="18" charset="0"/>
              </a:rPr>
              <a:t>%, 22,63 </a:t>
            </a:r>
            <a:r>
              <a:rPr lang="cs-CZ" sz="1800" dirty="0">
                <a:latin typeface="Cambria" pitchFamily="18" charset="0"/>
              </a:rPr>
              <a:t>% a 32,91 % a soustředěný povrchový odtok </a:t>
            </a:r>
            <a:r>
              <a:rPr lang="cs-CZ" sz="1800" dirty="0" smtClean="0">
                <a:latin typeface="Cambria" pitchFamily="18" charset="0"/>
              </a:rPr>
              <a:t/>
            </a:r>
            <a:br>
              <a:rPr lang="cs-CZ" sz="1800" dirty="0" smtClean="0">
                <a:latin typeface="Cambria" pitchFamily="18" charset="0"/>
              </a:rPr>
            </a:br>
            <a:r>
              <a:rPr lang="cs-CZ" sz="1800" dirty="0" smtClean="0">
                <a:latin typeface="Cambria" pitchFamily="18" charset="0"/>
              </a:rPr>
              <a:t>		klesne o </a:t>
            </a:r>
            <a:r>
              <a:rPr lang="cs-CZ" sz="1800" dirty="0">
                <a:latin typeface="Cambria" pitchFamily="18" charset="0"/>
              </a:rPr>
              <a:t>4,98 %, 14,28 % </a:t>
            </a:r>
            <a:r>
              <a:rPr lang="cs-CZ" sz="1800" dirty="0" smtClean="0">
                <a:latin typeface="Cambria" pitchFamily="18" charset="0"/>
              </a:rPr>
              <a:t>a  </a:t>
            </a:r>
            <a:r>
              <a:rPr lang="cs-CZ" sz="1800" dirty="0" smtClean="0">
                <a:latin typeface="Cambria" pitchFamily="18" charset="0"/>
              </a:rPr>
              <a:t>20,58 %</a:t>
            </a:r>
          </a:p>
          <a:p>
            <a:pPr marL="971550" lvl="2" indent="0">
              <a:buNone/>
            </a:pPr>
            <a:r>
              <a:rPr lang="cs-CZ" sz="1800" b="1" dirty="0" smtClean="0">
                <a:solidFill>
                  <a:srgbClr val="FF0000"/>
                </a:solidFill>
                <a:latin typeface="Cambria" pitchFamily="18" charset="0"/>
              </a:rPr>
              <a:t>Dopadem těchto změn by byl vážný nedostatek zásob vody v daném regionu</a:t>
            </a:r>
            <a:endParaRPr lang="cs-CZ" sz="18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8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125113" cy="924475"/>
          </a:xfrm>
        </p:spPr>
        <p:txBody>
          <a:bodyPr/>
          <a:lstStyle/>
          <a:p>
            <a:pPr algn="ctr"/>
            <a:r>
              <a:rPr lang="cs-CZ" dirty="0">
                <a:latin typeface="Cambria" pitchFamily="18" charset="0"/>
              </a:rPr>
              <a:t>Výsledky a závěry zkoumání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756592" y="1196752"/>
            <a:ext cx="8424936" cy="4104456"/>
          </a:xfrm>
        </p:spPr>
        <p:txBody>
          <a:bodyPr/>
          <a:lstStyle/>
          <a:p>
            <a:pPr marL="1257300" lvl="2"/>
            <a:r>
              <a:rPr lang="cs-CZ" sz="2000" b="1" dirty="0">
                <a:latin typeface="Cambria" pitchFamily="18" charset="0"/>
              </a:rPr>
              <a:t> A2 </a:t>
            </a:r>
            <a:endParaRPr lang="cs-CZ" sz="2000" dirty="0" smtClean="0">
              <a:latin typeface="Cambria" pitchFamily="18" charset="0"/>
            </a:endParaRPr>
          </a:p>
          <a:p>
            <a:pPr marL="1257300" lvl="2"/>
            <a:r>
              <a:rPr lang="cs-CZ" sz="2000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,,</a:t>
            </a:r>
            <a:r>
              <a:rPr lang="cs-CZ" sz="2000" dirty="0" err="1">
                <a:latin typeface="Cambria" pitchFamily="18" charset="0"/>
              </a:rPr>
              <a:t>vysokoemisní</a:t>
            </a:r>
            <a:r>
              <a:rPr lang="cs-CZ" sz="2000" dirty="0">
                <a:latin typeface="Cambria" pitchFamily="18" charset="0"/>
              </a:rPr>
              <a:t>“ výrazné regionální rozdíly v ekonomickém rozvoji, </a:t>
            </a:r>
            <a:r>
              <a:rPr lang="cs-CZ" sz="2000" dirty="0" smtClean="0">
                <a:latin typeface="Cambria" pitchFamily="18" charset="0"/>
              </a:rPr>
              <a:t>vysoký </a:t>
            </a:r>
            <a:r>
              <a:rPr lang="cs-CZ" sz="2000" dirty="0">
                <a:latin typeface="Cambria" pitchFamily="18" charset="0"/>
              </a:rPr>
              <a:t>populační </a:t>
            </a:r>
            <a:r>
              <a:rPr lang="cs-CZ" sz="2000" dirty="0" smtClean="0">
                <a:latin typeface="Cambria" pitchFamily="18" charset="0"/>
              </a:rPr>
              <a:t>růst</a:t>
            </a:r>
          </a:p>
          <a:p>
            <a:pPr marL="1257300" lvl="2"/>
            <a:r>
              <a:rPr lang="cs-CZ" sz="2000" dirty="0" smtClean="0">
                <a:latin typeface="Cambria" pitchFamily="18" charset="0"/>
              </a:rPr>
              <a:t> zvýšení srážkových úhrnů, zvýšení teploty</a:t>
            </a:r>
          </a:p>
          <a:p>
            <a:pPr marL="1257300" lvl="2"/>
            <a:r>
              <a:rPr lang="cs-CZ" sz="2000" dirty="0" smtClean="0">
                <a:latin typeface="Cambria" pitchFamily="18" charset="0"/>
              </a:rPr>
              <a:t> budoucí pěstování cukrové třtiny na území, kde je v dnešní </a:t>
            </a:r>
            <a:r>
              <a:rPr lang="cs-CZ" sz="2000" dirty="0" smtClean="0">
                <a:latin typeface="Cambria" pitchFamily="18" charset="0"/>
              </a:rPr>
              <a:t>době pěstována </a:t>
            </a:r>
            <a:r>
              <a:rPr lang="cs-CZ" sz="2000" dirty="0" smtClean="0">
                <a:latin typeface="Cambria" pitchFamily="18" charset="0"/>
              </a:rPr>
              <a:t>zelenina&gt;&gt;</a:t>
            </a:r>
            <a:r>
              <a:rPr lang="cs-CZ" sz="2000" dirty="0" smtClean="0">
                <a:solidFill>
                  <a:srgbClr val="FF0000"/>
                </a:solidFill>
                <a:latin typeface="Cambria" pitchFamily="18" charset="0"/>
              </a:rPr>
              <a:t>pokles doplňování zásob podzemních vod až o 11 % </a:t>
            </a:r>
            <a:r>
              <a:rPr lang="cs-CZ" sz="2000" dirty="0" smtClean="0">
                <a:latin typeface="Cambria" pitchFamily="18" charset="0"/>
              </a:rPr>
              <a:t>a soustředěný povrchový odtok se zvýší o 5 %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85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Závěr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016" y="1196752"/>
            <a:ext cx="7741368" cy="3672408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Cambria" pitchFamily="18" charset="0"/>
              </a:rPr>
              <a:t>lepší </a:t>
            </a:r>
            <a:r>
              <a:rPr lang="cs-CZ" sz="2400" dirty="0">
                <a:latin typeface="Cambria" pitchFamily="18" charset="0"/>
              </a:rPr>
              <a:t>pochopení hydrologického cyklu semiaridních povodí </a:t>
            </a:r>
          </a:p>
          <a:p>
            <a:r>
              <a:rPr lang="cs-CZ" sz="2400" dirty="0" smtClean="0">
                <a:latin typeface="Cambria" pitchFamily="18" charset="0"/>
              </a:rPr>
              <a:t>napomoci </a:t>
            </a:r>
            <a:r>
              <a:rPr lang="cs-CZ" sz="2400" dirty="0">
                <a:latin typeface="Cambria" pitchFamily="18" charset="0"/>
              </a:rPr>
              <a:t>k plánování lepšího sběru dat, monitoringu a lepší správě vodních zdrojů</a:t>
            </a:r>
          </a:p>
        </p:txBody>
      </p:sp>
    </p:spTree>
    <p:extLst>
      <p:ext uri="{BB962C8B-B14F-4D97-AF65-F5344CB8AC3E}">
        <p14:creationId xmlns:p14="http://schemas.microsoft.com/office/powerpoint/2010/main" val="11983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Zima</Template>
  <TotalTime>346</TotalTime>
  <Words>317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Winter</vt:lpstr>
      <vt:lpstr>Dopady možných změn klimatu a využití území v semiaridních oblastech:  Případová studie ze severovýchodní Brazílie </vt:lpstr>
      <vt:lpstr>Stručný obsah článku</vt:lpstr>
      <vt:lpstr>Hlavní témata  Dopady možných změn klimatu a využití území v semiaridních oblastech: Případová studie ze severovýchodní Brazílie</vt:lpstr>
      <vt:lpstr>Oblasti zkoumání</vt:lpstr>
      <vt:lpstr>Metoda zkoumání</vt:lpstr>
      <vt:lpstr>Výsledky a závěry zkoumání</vt:lpstr>
      <vt:lpstr>Výsledky a závěry zkoumání</vt:lpstr>
      <vt:lpstr>Výsledky a závěry zkoumání</vt:lpstr>
      <vt:lpstr>Závěr</vt:lpstr>
      <vt:lpstr>Zdroje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Dopady možných změn klimatu a využití území v semiaridních oblastech:   Případová studie ze severovýchodní Brazílie</dc:title>
  <dc:creator>Nittouche</dc:creator>
  <cp:lastModifiedBy>My</cp:lastModifiedBy>
  <cp:revision>61</cp:revision>
  <dcterms:created xsi:type="dcterms:W3CDTF">2012-12-17T13:59:36Z</dcterms:created>
  <dcterms:modified xsi:type="dcterms:W3CDTF">2012-12-17T19:52:28Z</dcterms:modified>
</cp:coreProperties>
</file>