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62" r:id="rId2"/>
    <p:sldId id="264" r:id="rId3"/>
    <p:sldId id="265" r:id="rId4"/>
    <p:sldId id="266" r:id="rId5"/>
    <p:sldId id="267" r:id="rId6"/>
    <p:sldId id="268" r:id="rId7"/>
    <p:sldId id="269" r:id="rId8"/>
    <p:sldId id="257" r:id="rId9"/>
    <p:sldId id="258" r:id="rId10"/>
    <p:sldId id="259" r:id="rId11"/>
    <p:sldId id="260" r:id="rId12"/>
    <p:sldId id="261" r:id="rId13"/>
    <p:sldId id="270" r:id="rId14"/>
    <p:sldId id="271" r:id="rId15"/>
    <p:sldId id="272" r:id="rId16"/>
    <p:sldId id="273" r:id="rId17"/>
    <p:sldId id="274" r:id="rId18"/>
    <p:sldId id="275" r:id="rId19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55488B-9567-42D2-A817-F443D77E5CD5}" type="datetimeFigureOut">
              <a:rPr lang="cs-CZ" smtClean="0"/>
              <a:pPr/>
              <a:t>19.12.2012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4956B6-E8EA-4F1A-9974-BAC3A54DF11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90179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7795D3-BB69-4F12-B18F-03A26E8F0511}" type="slidenum">
              <a:rPr lang="cs-CZ" smtClean="0"/>
              <a:pPr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72083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Nadpis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25" name="Podnadpis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31" name="Zástupný symbol pro datum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D5DCB553-941D-4DE7-916E-771766B8C387}" type="datetimeFigureOut">
              <a:rPr lang="cs-CZ" smtClean="0"/>
              <a:pPr>
                <a:defRPr/>
              </a:pPr>
              <a:t>19.12.2012</a:t>
            </a:fld>
            <a:endParaRPr lang="cs-CZ"/>
          </a:p>
        </p:txBody>
      </p:sp>
      <p:sp>
        <p:nvSpPr>
          <p:cNvPr id="18" name="Zástupný symbol pro zápatí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02709050-87C1-4649-AC4A-B10ACB3F99BB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F0259C7-09B3-4071-9732-646AF6FDC64B}" type="datetimeFigureOut">
              <a:rPr lang="cs-CZ" smtClean="0"/>
              <a:pPr>
                <a:defRPr/>
              </a:pPr>
              <a:t>19.12.2012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5612697-1DE3-4DDB-B221-F59476DF405F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pPr>
              <a:defRPr/>
            </a:pPr>
            <a:fld id="{1E949111-2E4B-421C-B2F8-1CA490C45B22}" type="datetimeFigureOut">
              <a:rPr lang="cs-CZ" smtClean="0"/>
              <a:pPr>
                <a:defRPr/>
              </a:pPr>
              <a:t>19.12.2012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FAE97AA3-147E-410D-819C-7D5C5669BA92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077AEE5-C251-47EE-9E65-668268F87B77}" type="datetimeFigureOut">
              <a:rPr lang="cs-CZ" smtClean="0"/>
              <a:pPr>
                <a:defRPr/>
              </a:pPr>
              <a:t>19.12.2012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1FDDEE2-60CC-4528-AC63-F4623725C2EE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0E45EBE5-105A-4EB7-825F-4714CAC641DF}" type="datetimeFigureOut">
              <a:rPr lang="cs-CZ" smtClean="0"/>
              <a:pPr>
                <a:defRPr/>
              </a:pPr>
              <a:t>19.12.2012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pPr>
              <a:defRPr/>
            </a:pPr>
            <a:fld id="{110784B2-1EAD-498E-8166-6E076A39BD70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64F3DF0-EBEA-4975-AD0C-C505D2ACC19F}" type="datetimeFigureOut">
              <a:rPr lang="cs-CZ" smtClean="0"/>
              <a:pPr>
                <a:defRPr/>
              </a:pPr>
              <a:t>19.12.2012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C084409-A8CF-4F9A-B4BD-A6853BBCE9D3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8966A5C-9091-43D8-8E59-A36E472D3B01}" type="datetimeFigureOut">
              <a:rPr lang="cs-CZ" smtClean="0"/>
              <a:pPr>
                <a:defRPr/>
              </a:pPr>
              <a:t>19.12.2012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D367F74-F388-45AE-BC34-FDB993002FC7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2844498-5FE0-4DBC-8F71-CF81DDF2DB91}" type="datetimeFigureOut">
              <a:rPr lang="cs-CZ" smtClean="0"/>
              <a:pPr>
                <a:defRPr/>
              </a:pPr>
              <a:t>19.12.2012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47AF2EC-F9A7-492F-835E-CD72E2F9E073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A0FE015D-3335-4EDC-91CA-373AF5A6386F}" type="datetimeFigureOut">
              <a:rPr lang="cs-CZ" smtClean="0"/>
              <a:pPr>
                <a:defRPr/>
              </a:pPr>
              <a:t>19.12.2012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680F2DF-6DC2-4BFE-AA96-3151061C0E68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E2B29A5-EF74-4D64-BC00-3F2306FAB9B6}" type="datetimeFigureOut">
              <a:rPr lang="cs-CZ" smtClean="0"/>
              <a:pPr>
                <a:defRPr/>
              </a:pPr>
              <a:t>19.12.2012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1E18F8D-621A-4D5A-8F10-ED05F0B8BA3A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BF1A790-D239-43FD-991C-81736BD01EB4}" type="datetimeFigureOut">
              <a:rPr lang="cs-CZ" smtClean="0"/>
              <a:pPr>
                <a:defRPr/>
              </a:pPr>
              <a:t>19.12.2012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D339AD0-C9CE-4990-82A9-8A78DED39CD7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sp>
        <p:nvSpPr>
          <p:cNvPr id="10" name="Zástupný symbol pro obrázek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Zástupný symbol pro nadpis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1" name="Zástupný symbol pro text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27" name="Zástupný symbol pro datum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5EA6D8B9-332B-41E1-A965-FE36531EA50E}" type="datetimeFigureOut">
              <a:rPr lang="cs-CZ" smtClean="0"/>
              <a:pPr>
                <a:defRPr/>
              </a:pPr>
              <a:t>19.12.2012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936E92E6-C1FA-4769-8592-96ADCB79548E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571613"/>
            <a:ext cx="7772400" cy="2028838"/>
          </a:xfrm>
        </p:spPr>
        <p:txBody>
          <a:bodyPr/>
          <a:lstStyle/>
          <a:p>
            <a:r>
              <a:rPr lang="cs-CZ" b="1" dirty="0" smtClean="0"/>
              <a:t>Vliv klimatických změn na průtok dánských řek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103508" y="3929066"/>
            <a:ext cx="6397582" cy="1101248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Sabina KOTOVÁ</a:t>
            </a:r>
          </a:p>
          <a:p>
            <a:r>
              <a:rPr lang="cs-CZ" dirty="0" smtClean="0"/>
              <a:t> Veronika KŮSOVÁ</a:t>
            </a:r>
          </a:p>
          <a:p>
            <a:r>
              <a:rPr lang="cs-CZ" dirty="0" smtClean="0"/>
              <a:t> Monika PERNICOVÁ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Obrázek 4" descr="Bez názvu 4.jpg"/>
          <p:cNvPicPr>
            <a:picLocks noChangeAspect="1"/>
          </p:cNvPicPr>
          <p:nvPr/>
        </p:nvPicPr>
        <p:blipFill>
          <a:blip r:embed="rId2"/>
          <a:srcRect b="3336"/>
          <a:stretch>
            <a:fillRect/>
          </a:stretch>
        </p:blipFill>
        <p:spPr bwMode="auto">
          <a:xfrm>
            <a:off x="71438" y="765175"/>
            <a:ext cx="9109075" cy="609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Obdélník 5"/>
          <p:cNvSpPr>
            <a:spLocks noChangeArrowheads="1"/>
          </p:cNvSpPr>
          <p:nvPr/>
        </p:nvSpPr>
        <p:spPr bwMode="auto">
          <a:xfrm>
            <a:off x="0" y="0"/>
            <a:ext cx="9144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dirty="0">
                <a:latin typeface="Calibri" pitchFamily="34" charset="0"/>
              </a:rPr>
              <a:t>Tab. </a:t>
            </a:r>
            <a:r>
              <a:rPr lang="cs-CZ" dirty="0" smtClean="0">
                <a:latin typeface="Calibri" pitchFamily="34" charset="0"/>
              </a:rPr>
              <a:t>2: </a:t>
            </a:r>
            <a:r>
              <a:rPr lang="cs-CZ" dirty="0">
                <a:latin typeface="Calibri" pitchFamily="34" charset="0"/>
              </a:rPr>
              <a:t>Hodnoty průměrných ročních průtoků pro jednotlivá povodí- srovnání zjištěných, kontrolních a </a:t>
            </a:r>
            <a:r>
              <a:rPr lang="cs-CZ" dirty="0" err="1">
                <a:latin typeface="Calibri" pitchFamily="34" charset="0"/>
              </a:rPr>
              <a:t>scénářových</a:t>
            </a:r>
            <a:r>
              <a:rPr lang="cs-CZ" dirty="0">
                <a:latin typeface="Calibri" pitchFamily="34" charset="0"/>
              </a:rPr>
              <a:t> dat.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Zástupný symbol pro obsah 3" descr="Bez názvu 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2221263"/>
            <a:ext cx="7239000" cy="3623562"/>
          </a:xfrm>
        </p:spPr>
      </p:pic>
      <p:sp>
        <p:nvSpPr>
          <p:cNvPr id="5123" name="Obdélník 4"/>
          <p:cNvSpPr>
            <a:spLocks noChangeArrowheads="1"/>
          </p:cNvSpPr>
          <p:nvPr/>
        </p:nvSpPr>
        <p:spPr bwMode="auto">
          <a:xfrm>
            <a:off x="0" y="692150"/>
            <a:ext cx="9144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dirty="0">
                <a:latin typeface="Calibri" pitchFamily="34" charset="0"/>
              </a:rPr>
              <a:t>Tab. </a:t>
            </a:r>
            <a:r>
              <a:rPr lang="cs-CZ" dirty="0">
                <a:latin typeface="Calibri" pitchFamily="34" charset="0"/>
              </a:rPr>
              <a:t>3</a:t>
            </a:r>
            <a:r>
              <a:rPr lang="cs-CZ" dirty="0" smtClean="0">
                <a:latin typeface="Calibri" pitchFamily="34" charset="0"/>
              </a:rPr>
              <a:t>: </a:t>
            </a:r>
            <a:r>
              <a:rPr lang="cs-CZ" dirty="0">
                <a:latin typeface="Calibri" pitchFamily="34" charset="0"/>
              </a:rPr>
              <a:t>Průměrné měsíční hodnoty kontrolní a </a:t>
            </a:r>
            <a:r>
              <a:rPr lang="cs-CZ" dirty="0" err="1">
                <a:latin typeface="Calibri" pitchFamily="34" charset="0"/>
              </a:rPr>
              <a:t>scénářové</a:t>
            </a:r>
            <a:r>
              <a:rPr lang="cs-CZ" dirty="0">
                <a:latin typeface="Calibri" pitchFamily="34" charset="0"/>
              </a:rPr>
              <a:t> pro srážky, potenciální </a:t>
            </a:r>
            <a:r>
              <a:rPr lang="cs-CZ" dirty="0" smtClean="0">
                <a:latin typeface="Calibri" pitchFamily="34" charset="0"/>
              </a:rPr>
              <a:t>a skutečnou evapotranspiraci </a:t>
            </a:r>
            <a:r>
              <a:rPr lang="cs-CZ" dirty="0">
                <a:latin typeface="Calibri" pitchFamily="34" charset="0"/>
              </a:rPr>
              <a:t>a průtok.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Zástupný symbol pro obsah 3" descr="Bez názvu 6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17488" y="1536700"/>
            <a:ext cx="8531225" cy="4641850"/>
          </a:xfrm>
        </p:spPr>
      </p:pic>
      <p:sp>
        <p:nvSpPr>
          <p:cNvPr id="6147" name="Obdélník 4"/>
          <p:cNvSpPr>
            <a:spLocks noChangeArrowheads="1"/>
          </p:cNvSpPr>
          <p:nvPr/>
        </p:nvSpPr>
        <p:spPr bwMode="auto">
          <a:xfrm>
            <a:off x="0" y="692150"/>
            <a:ext cx="9144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dirty="0" smtClean="0">
                <a:latin typeface="Calibri" pitchFamily="34" charset="0"/>
              </a:rPr>
              <a:t>Obr.</a:t>
            </a:r>
            <a:r>
              <a:rPr lang="cs-CZ" dirty="0" smtClean="0">
                <a:latin typeface="Calibri" pitchFamily="34" charset="0"/>
              </a:rPr>
              <a:t> </a:t>
            </a:r>
            <a:r>
              <a:rPr lang="cs-CZ" dirty="0">
                <a:latin typeface="Calibri" pitchFamily="34" charset="0"/>
              </a:rPr>
              <a:t>2</a:t>
            </a:r>
            <a:r>
              <a:rPr lang="cs-CZ" dirty="0" smtClean="0">
                <a:latin typeface="Calibri" pitchFamily="34" charset="0"/>
              </a:rPr>
              <a:t>: </a:t>
            </a:r>
            <a:r>
              <a:rPr lang="cs-CZ" dirty="0">
                <a:latin typeface="Calibri" pitchFamily="34" charset="0"/>
              </a:rPr>
              <a:t>Průtoky řeky </a:t>
            </a:r>
            <a:r>
              <a:rPr lang="cs-CZ" dirty="0" err="1">
                <a:latin typeface="Calibri" pitchFamily="34" charset="0"/>
              </a:rPr>
              <a:t>Varde</a:t>
            </a:r>
            <a:r>
              <a:rPr lang="cs-CZ" dirty="0">
                <a:latin typeface="Calibri" pitchFamily="34" charset="0"/>
              </a:rPr>
              <a:t> ve stanici </a:t>
            </a:r>
            <a:r>
              <a:rPr lang="cs-CZ" dirty="0" err="1">
                <a:latin typeface="Calibri" pitchFamily="34" charset="0"/>
              </a:rPr>
              <a:t>Egbro</a:t>
            </a:r>
            <a:r>
              <a:rPr lang="cs-CZ" dirty="0">
                <a:latin typeface="Calibri" pitchFamily="34" charset="0"/>
              </a:rPr>
              <a:t> River </a:t>
            </a:r>
            <a:r>
              <a:rPr lang="cs-CZ" dirty="0" err="1">
                <a:latin typeface="Calibri" pitchFamily="34" charset="0"/>
              </a:rPr>
              <a:t>Grindsted</a:t>
            </a:r>
            <a:r>
              <a:rPr lang="cs-CZ" dirty="0">
                <a:latin typeface="Calibri" pitchFamily="34" charset="0"/>
              </a:rPr>
              <a:t> pro </a:t>
            </a:r>
            <a:r>
              <a:rPr lang="cs-CZ" dirty="0" err="1">
                <a:latin typeface="Calibri" pitchFamily="34" charset="0"/>
              </a:rPr>
              <a:t>scénářové</a:t>
            </a:r>
            <a:r>
              <a:rPr lang="cs-CZ" dirty="0">
                <a:latin typeface="Calibri" pitchFamily="34" charset="0"/>
              </a:rPr>
              <a:t> období (2071-2100).</a:t>
            </a:r>
          </a:p>
        </p:txBody>
      </p:sp>
      <p:sp>
        <p:nvSpPr>
          <p:cNvPr id="6148" name="TextovéPole 5"/>
          <p:cNvSpPr txBox="1">
            <a:spLocks noChangeArrowheads="1"/>
          </p:cNvSpPr>
          <p:nvPr/>
        </p:nvSpPr>
        <p:spPr bwMode="auto">
          <a:xfrm>
            <a:off x="684213" y="6237288"/>
            <a:ext cx="70580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000">
                <a:latin typeface="Calibri" pitchFamily="34" charset="0"/>
              </a:rPr>
              <a:t>pozn.: červeně- třicetiletý trend, modře- dvouletý klouzavý průměr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Extrémní události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 zájmu jsou vysoké i nízké hodnoty průtoků (vysychání malých vodních toků).</a:t>
            </a:r>
          </a:p>
          <a:p>
            <a:r>
              <a:rPr lang="cs-CZ" dirty="0" smtClean="0"/>
              <a:t>Jednotlivá dílčí povodí se nedají porovnávat.</a:t>
            </a:r>
          </a:p>
          <a:p>
            <a:r>
              <a:rPr lang="cs-CZ" dirty="0" smtClean="0"/>
              <a:t>Největší nárůst na jílovitých a písčitých půdách.</a:t>
            </a:r>
          </a:p>
          <a:p>
            <a:r>
              <a:rPr lang="cs-CZ" dirty="0" smtClean="0"/>
              <a:t>Stoleté povodně jsou dalším ukazatelem průtoků řek, často používaných k hodnocení rizik.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8329642" cy="114300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Historické trendy říčních průtoků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Nárůst o 12% ve středním ročním průtoku je považován za mírný.</a:t>
            </a:r>
          </a:p>
          <a:p>
            <a:r>
              <a:rPr lang="cs-CZ" dirty="0" smtClean="0"/>
              <a:t>Zvýšené vodní stavy se vyskytovaly v zimních a jarních měsících.</a:t>
            </a:r>
          </a:p>
          <a:p>
            <a:r>
              <a:rPr lang="cs-CZ" dirty="0" smtClean="0"/>
              <a:t>Nejmenší v letních a podzimních.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Efekty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Větší množství srážek, vyšší střední roční průtok</a:t>
            </a:r>
          </a:p>
          <a:p>
            <a:r>
              <a:rPr lang="cs-CZ" dirty="0" smtClean="0"/>
              <a:t>Můžou způsobit povodně -&gt; zemědělství, obydlené oblasti</a:t>
            </a:r>
          </a:p>
          <a:p>
            <a:r>
              <a:rPr lang="cs-CZ" dirty="0" smtClean="0"/>
              <a:t>Zvýšená eroze x regulace dánských řek</a:t>
            </a:r>
          </a:p>
          <a:p>
            <a:r>
              <a:rPr lang="cs-CZ" dirty="0" smtClean="0"/>
              <a:t>Antropogenní činnost -&gt; zalesnění vs. zastavění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Závěr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Modelování HIRHAM RCM</a:t>
            </a:r>
          </a:p>
          <a:p>
            <a:r>
              <a:rPr lang="cs-CZ" dirty="0" smtClean="0"/>
              <a:t>Průtok dánských řek se zvyšuje v souvislosti s vlhčím klimatem.</a:t>
            </a:r>
          </a:p>
          <a:p>
            <a:r>
              <a:rPr lang="cs-CZ" dirty="0" smtClean="0"/>
              <a:t>Větší kolísavost průtoků na jílovitých půdách.</a:t>
            </a:r>
          </a:p>
          <a:p>
            <a:r>
              <a:rPr lang="cs-CZ" dirty="0" smtClean="0"/>
              <a:t>Očekává se zvyšování extrémů.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Zdroj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(</a:t>
            </a:r>
            <a:r>
              <a:rPr lang="cs-CZ" b="1" dirty="0" err="1" smtClean="0"/>
              <a:t>Journal</a:t>
            </a:r>
            <a:r>
              <a:rPr lang="cs-CZ" b="1" dirty="0" smtClean="0"/>
              <a:t> </a:t>
            </a:r>
            <a:r>
              <a:rPr lang="cs-CZ" b="1" dirty="0" err="1" smtClean="0"/>
              <a:t>of</a:t>
            </a:r>
            <a:r>
              <a:rPr lang="cs-CZ" b="1" dirty="0" smtClean="0"/>
              <a:t> Hydrology): </a:t>
            </a:r>
            <a:r>
              <a:rPr lang="cs-CZ" dirty="0" err="1" smtClean="0"/>
              <a:t>Thodsen</a:t>
            </a:r>
            <a:r>
              <a:rPr lang="cs-CZ" dirty="0" smtClean="0"/>
              <a:t>, H. (2007): </a:t>
            </a:r>
            <a:r>
              <a:rPr lang="cs-CZ" i="1" dirty="0" err="1" smtClean="0"/>
              <a:t>The</a:t>
            </a:r>
            <a:r>
              <a:rPr lang="cs-CZ" i="1" dirty="0" smtClean="0"/>
              <a:t> influence </a:t>
            </a:r>
            <a:r>
              <a:rPr lang="cs-CZ" i="1" dirty="0" err="1" smtClean="0"/>
              <a:t>of</a:t>
            </a:r>
            <a:r>
              <a:rPr lang="cs-CZ" i="1" dirty="0" smtClean="0"/>
              <a:t> </a:t>
            </a:r>
            <a:r>
              <a:rPr lang="cs-CZ" i="1" dirty="0" err="1" smtClean="0"/>
              <a:t>climate</a:t>
            </a:r>
            <a:r>
              <a:rPr lang="cs-CZ" i="1" dirty="0" smtClean="0"/>
              <a:t> </a:t>
            </a:r>
            <a:r>
              <a:rPr lang="cs-CZ" i="1" dirty="0" err="1" smtClean="0"/>
              <a:t>change</a:t>
            </a:r>
            <a:r>
              <a:rPr lang="cs-CZ" i="1" dirty="0" smtClean="0"/>
              <a:t> on </a:t>
            </a:r>
            <a:r>
              <a:rPr lang="cs-CZ" i="1" dirty="0" err="1" smtClean="0"/>
              <a:t>stream</a:t>
            </a:r>
            <a:r>
              <a:rPr lang="cs-CZ" i="1" dirty="0" smtClean="0"/>
              <a:t> </a:t>
            </a:r>
            <a:r>
              <a:rPr lang="cs-CZ" i="1" dirty="0" err="1" smtClean="0"/>
              <a:t>flow</a:t>
            </a:r>
            <a:r>
              <a:rPr lang="cs-CZ" i="1" dirty="0" smtClean="0"/>
              <a:t> in </a:t>
            </a:r>
            <a:r>
              <a:rPr lang="cs-CZ" i="1" dirty="0" err="1" smtClean="0"/>
              <a:t>Danish</a:t>
            </a:r>
            <a:r>
              <a:rPr lang="cs-CZ" i="1" dirty="0" smtClean="0"/>
              <a:t> </a:t>
            </a:r>
            <a:r>
              <a:rPr lang="cs-CZ" i="1" dirty="0" err="1" smtClean="0"/>
              <a:t>rivers</a:t>
            </a:r>
            <a:r>
              <a:rPr lang="cs-CZ" i="1" dirty="0" smtClean="0"/>
              <a:t>.</a:t>
            </a:r>
            <a:r>
              <a:rPr lang="cs-CZ" dirty="0" smtClean="0"/>
              <a:t> </a:t>
            </a:r>
            <a:r>
              <a:rPr lang="cs-CZ" dirty="0" err="1" smtClean="0"/>
              <a:t>ScienceDirect</a:t>
            </a:r>
            <a:r>
              <a:rPr lang="cs-CZ" dirty="0" smtClean="0"/>
              <a:t>.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Děkujeme za pozornost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Úvod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Průtok ovlivněn  změnami srážek, potenciální evapotranspirace a teploty</a:t>
            </a:r>
          </a:p>
          <a:p>
            <a:r>
              <a:rPr lang="cs-CZ" sz="2000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opady na ŽP a zemědělství</a:t>
            </a:r>
          </a:p>
          <a:p>
            <a:r>
              <a:rPr lang="cs-CZ" sz="2000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ůležité odhady budoucích průtoků na tocích pro vstup do diskuzí týkajících se dopadů změny </a:t>
            </a:r>
            <a:r>
              <a:rPr lang="cs-CZ" sz="2000" dirty="0" err="1" smtClean="0">
                <a:latin typeface="Times New Roman" pitchFamily="18" charset="0"/>
                <a:cs typeface="Times New Roman" pitchFamily="18" charset="0"/>
              </a:rPr>
              <a:t>klim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cs-CZ" sz="2000" dirty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měn</a:t>
            </a:r>
          </a:p>
          <a:p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Dopady </a:t>
            </a:r>
            <a:r>
              <a:rPr lang="cs-CZ" sz="2000" dirty="0" err="1" smtClean="0">
                <a:latin typeface="Times New Roman" pitchFamily="18" charset="0"/>
                <a:cs typeface="Times New Roman" pitchFamily="18" charset="0"/>
              </a:rPr>
              <a:t>klim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. změn na průtok analyzovány v různých prostorových měřítcích a v různých dobách</a:t>
            </a:r>
          </a:p>
          <a:p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Modelování dopadů dosaženo buď přímým užitím </a:t>
            </a:r>
            <a:r>
              <a:rPr lang="cs-CZ" sz="2000" dirty="0" err="1" smtClean="0">
                <a:latin typeface="Times New Roman" pitchFamily="18" charset="0"/>
                <a:cs typeface="Times New Roman" pitchFamily="18" charset="0"/>
              </a:rPr>
              <a:t>klim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. modelových dat v hydrologickém modelu anebo změnou existujících </a:t>
            </a:r>
            <a:r>
              <a:rPr lang="cs-CZ" sz="2000" dirty="0" err="1" smtClean="0">
                <a:latin typeface="Times New Roman" pitchFamily="18" charset="0"/>
                <a:cs typeface="Times New Roman" pitchFamily="18" charset="0"/>
              </a:rPr>
              <a:t>klim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. dat v data očekávaná</a:t>
            </a:r>
          </a:p>
          <a:p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Výzkum proveden na povodích různých měřítek</a:t>
            </a:r>
          </a:p>
          <a:p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Projekce týkající se severozápadní Evropy obecně předpovídají vlhčí zimy a  sušší léta - vzrůstá průtok v zimě a klesá v létě</a:t>
            </a:r>
          </a:p>
          <a:p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Modelová data upravená v souladu s pozorováním jsou aplikovaná do hydrologického modelu (NAM), který vytvoří průtok toku </a:t>
            </a:r>
          </a:p>
          <a:p>
            <a:endParaRPr lang="cs-CZ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6173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Sabina\Desktop\Bez názvu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692696"/>
            <a:ext cx="4412495" cy="5515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467544" y="188640"/>
            <a:ext cx="5472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Obr. 1: Zkoumaná povodí dánských řek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73456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Studovaná místa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Povodí řek umístěna v různých částech Dánska a zároveň reprezentují  </a:t>
            </a:r>
            <a:r>
              <a:rPr lang="cs-CZ" sz="2000" dirty="0" err="1" smtClean="0">
                <a:latin typeface="Times New Roman" pitchFamily="18" charset="0"/>
                <a:cs typeface="Times New Roman" pitchFamily="18" charset="0"/>
              </a:rPr>
              <a:t>východo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západní vzor množství srážek a evapotranspirace</a:t>
            </a:r>
          </a:p>
          <a:p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Všech 5 řek je řekami nížinnými (pod 200m n. m.) – rozložení a tání sněhu je rovnoměrné</a:t>
            </a:r>
            <a:endParaRPr lang="cs-CZ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0145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Metody I.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Simulace od HIRHAM založena na základě klimatického scénáře IPPC</a:t>
            </a:r>
          </a:p>
          <a:p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NAM využit pro modelování srážek – abstraktní </a:t>
            </a:r>
            <a:r>
              <a:rPr lang="cs-CZ" sz="2000" dirty="0" err="1" smtClean="0">
                <a:latin typeface="Times New Roman" pitchFamily="18" charset="0"/>
                <a:cs typeface="Times New Roman" pitchFamily="18" charset="0"/>
              </a:rPr>
              <a:t>hydrol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. model - popisuje </a:t>
            </a:r>
            <a:r>
              <a:rPr lang="cs-CZ" sz="2000" dirty="0" err="1" smtClean="0">
                <a:latin typeface="Times New Roman" pitchFamily="18" charset="0"/>
                <a:cs typeface="Times New Roman" pitchFamily="18" charset="0"/>
              </a:rPr>
              <a:t>hydrol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cs-CZ" sz="2000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ystém 3-5 lineárními rezervoáry v sérii (v této studii použity 4 lineární rezervoáry v sérii – skladování sněhu, povrchové skladování, kořenová zóna a skladování podzemní vody)</a:t>
            </a:r>
          </a:p>
          <a:p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NAM reprezentuje každé </a:t>
            </a:r>
            <a:r>
              <a:rPr lang="cs-CZ" sz="2000" dirty="0" err="1" smtClean="0">
                <a:latin typeface="Times New Roman" pitchFamily="18" charset="0"/>
                <a:cs typeface="Times New Roman" pitchFamily="18" charset="0"/>
              </a:rPr>
              <a:t>subpovodí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, jeho vstupními daty jsou srážky, evapotranspirace a teplota</a:t>
            </a:r>
          </a:p>
          <a:p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Jediným přímým užitím teploty v NAM je určení, zda srážky spadly ve formě deště nebo sněhu (0°C jako kritická hodnota)</a:t>
            </a:r>
          </a:p>
          <a:p>
            <a:r>
              <a:rPr lang="cs-CZ" sz="2000" dirty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NAM zahrnut model denního tání sněhu – 2 mm/den/°C – tato hodnota určuje míru roztátého sněhu a ovlivňuje rozsah velikosti proudu</a:t>
            </a:r>
          </a:p>
          <a:p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Naměřená data (T, P, </a:t>
            </a:r>
            <a:r>
              <a:rPr lang="cs-CZ" sz="2000" dirty="0" err="1" smtClean="0">
                <a:latin typeface="Times New Roman" pitchFamily="18" charset="0"/>
                <a:cs typeface="Times New Roman" pitchFamily="18" charset="0"/>
              </a:rPr>
              <a:t>Ep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) ze sledovaného období 1989-2001 jsou změřena z povrchu rozloženého do sítě</a:t>
            </a:r>
          </a:p>
          <a:p>
            <a:endParaRPr lang="cs-CZ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230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Metody II.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Všechna data aplikována jako průměrné denní hodnoty a prostorově převedena do hodnot povodí</a:t>
            </a:r>
          </a:p>
          <a:p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U většiny řek není možné měření po proudu, protože nejsou dostupná data z ústí řek, měří se tedy proti proudu</a:t>
            </a:r>
            <a:endParaRPr lang="cs-CZ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5859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Úprava vstupních dat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Odhad srážek v klimatickém modelu velmi těžký a hodnoty často potřebují úpravu</a:t>
            </a:r>
          </a:p>
          <a:p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P a T z období 1961 – 1990 upraveny tak, aby odpovídaly měsíčním </a:t>
            </a:r>
            <a:r>
              <a:rPr lang="cs-CZ" sz="2000" dirty="0" err="1" smtClean="0">
                <a:latin typeface="Times New Roman" pitchFamily="18" charset="0"/>
                <a:cs typeface="Times New Roman" pitchFamily="18" charset="0"/>
              </a:rPr>
              <a:t>prům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. hodnotám. Protože to jsou fixní staniční data, do celé oblasti se extrapolují pomocí </a:t>
            </a:r>
            <a:r>
              <a:rPr lang="cs-CZ" sz="2000" dirty="0" err="1" smtClean="0">
                <a:latin typeface="Times New Roman" pitchFamily="18" charset="0"/>
                <a:cs typeface="Times New Roman" pitchFamily="18" charset="0"/>
              </a:rPr>
              <a:t>Thiesenových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polygonů</a:t>
            </a:r>
          </a:p>
          <a:p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Data </a:t>
            </a:r>
            <a:r>
              <a:rPr lang="cs-CZ" sz="2000" dirty="0" err="1" smtClean="0">
                <a:latin typeface="Times New Roman" pitchFamily="18" charset="0"/>
                <a:cs typeface="Times New Roman" pitchFamily="18" charset="0"/>
              </a:rPr>
              <a:t>Ep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z tohoto kontrolního období nejsou dostupná, proto se upraví v souladu s naměřenými daty z 1989 – 2001</a:t>
            </a:r>
          </a:p>
          <a:p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Změna mezi scénářem </a:t>
            </a:r>
            <a:r>
              <a:rPr lang="cs-CZ" sz="2000" dirty="0" err="1" smtClean="0">
                <a:latin typeface="Times New Roman" pitchFamily="18" charset="0"/>
                <a:cs typeface="Times New Roman" pitchFamily="18" charset="0"/>
              </a:rPr>
              <a:t>Ep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a kontrolním obdobím je malá (2 – 3%)</a:t>
            </a:r>
          </a:p>
          <a:p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Úprava je provedena vynásobením hodnot</a:t>
            </a:r>
          </a:p>
          <a:p>
            <a:endParaRPr lang="cs-CZ" sz="2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7899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8072462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600" dirty="0" smtClean="0"/>
              <a:t>Naměřené a vypočtené hodnoty</a:t>
            </a:r>
          </a:p>
        </p:txBody>
      </p:sp>
      <p:pic>
        <p:nvPicPr>
          <p:cNvPr id="2050" name="Zástupný symbol pro obsah 5" descr="Bez názvu 3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34938" y="2708275"/>
            <a:ext cx="8829675" cy="2120900"/>
          </a:xfrm>
        </p:spPr>
      </p:pic>
      <p:sp>
        <p:nvSpPr>
          <p:cNvPr id="2051" name="TextovéPole 6"/>
          <p:cNvSpPr txBox="1">
            <a:spLocks noChangeArrowheads="1"/>
          </p:cNvSpPr>
          <p:nvPr/>
        </p:nvSpPr>
        <p:spPr bwMode="auto">
          <a:xfrm>
            <a:off x="179388" y="1916113"/>
            <a:ext cx="87852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000" dirty="0">
                <a:latin typeface="Calibri" pitchFamily="34" charset="0"/>
              </a:rPr>
              <a:t>Tab. </a:t>
            </a:r>
            <a:r>
              <a:rPr lang="cs-CZ" sz="2000" dirty="0">
                <a:latin typeface="Calibri" pitchFamily="34" charset="0"/>
              </a:rPr>
              <a:t>1</a:t>
            </a:r>
            <a:r>
              <a:rPr lang="cs-CZ" sz="2000" dirty="0" smtClean="0">
                <a:latin typeface="Calibri" pitchFamily="34" charset="0"/>
              </a:rPr>
              <a:t>: </a:t>
            </a:r>
            <a:r>
              <a:rPr lang="cs-CZ" sz="2000" dirty="0">
                <a:latin typeface="Calibri" pitchFamily="34" charset="0"/>
              </a:rPr>
              <a:t>Procenta dní s průměrnou teplotou pod bodem mrazu a průměrný roční maximální sněhový úhrn u povodí 5 řek.</a:t>
            </a:r>
          </a:p>
        </p:txBody>
      </p:sp>
      <p:sp>
        <p:nvSpPr>
          <p:cNvPr id="2053" name="TextovéPole 8"/>
          <p:cNvSpPr txBox="1">
            <a:spLocks noChangeArrowheads="1"/>
          </p:cNvSpPr>
          <p:nvPr/>
        </p:nvSpPr>
        <p:spPr bwMode="auto">
          <a:xfrm>
            <a:off x="468313" y="1341438"/>
            <a:ext cx="151130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800" b="1">
                <a:latin typeface="Calibri" pitchFamily="34" charset="0"/>
              </a:rPr>
              <a:t>Teplota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Zástupný symbol pro obsah 2"/>
          <p:cNvSpPr>
            <a:spLocks noGrp="1"/>
          </p:cNvSpPr>
          <p:nvPr>
            <p:ph idx="1"/>
          </p:nvPr>
        </p:nvSpPr>
        <p:spPr>
          <a:xfrm>
            <a:off x="457200" y="908050"/>
            <a:ext cx="8229600" cy="5218113"/>
          </a:xfrm>
        </p:spPr>
        <p:txBody>
          <a:bodyPr>
            <a:normAutofit lnSpcReduction="10000"/>
          </a:bodyPr>
          <a:lstStyle/>
          <a:p>
            <a:r>
              <a:rPr lang="cs-CZ" sz="2400" smtClean="0"/>
              <a:t>Průměrný nárůst pro všechna povodí- 6,9 %</a:t>
            </a:r>
          </a:p>
          <a:p>
            <a:pPr>
              <a:buFont typeface="Arial" charset="0"/>
              <a:buNone/>
            </a:pPr>
            <a:r>
              <a:rPr lang="cs-CZ" sz="2400" smtClean="0"/>
              <a:t>                                                     768 na 822 mm/rok</a:t>
            </a:r>
          </a:p>
          <a:p>
            <a:r>
              <a:rPr lang="cs-CZ" sz="2400" smtClean="0"/>
              <a:t>Maximum- dílčí povodí Tarphange Bro (11 %)</a:t>
            </a:r>
          </a:p>
          <a:p>
            <a:r>
              <a:rPr lang="cs-CZ" sz="2400" smtClean="0"/>
              <a:t>Minimum- dílčí povodí  Lindved (4,2 %)</a:t>
            </a:r>
          </a:p>
          <a:p>
            <a:endParaRPr lang="cs-CZ" sz="2400" smtClean="0"/>
          </a:p>
          <a:p>
            <a:endParaRPr lang="cs-CZ" sz="2400" smtClean="0"/>
          </a:p>
          <a:p>
            <a:pPr>
              <a:buFont typeface="Arial" charset="0"/>
              <a:buNone/>
            </a:pPr>
            <a:r>
              <a:rPr lang="cs-CZ" sz="2400" b="1" u="sng" smtClean="0"/>
              <a:t>E</a:t>
            </a:r>
            <a:r>
              <a:rPr lang="cs-CZ" sz="1400" b="1" u="sng" smtClean="0"/>
              <a:t>p</a:t>
            </a:r>
          </a:p>
          <a:p>
            <a:r>
              <a:rPr lang="cs-CZ" sz="2400" smtClean="0"/>
              <a:t>Průměrný nárůst pro všechna povodí- 1,6 – 3,0 %</a:t>
            </a:r>
          </a:p>
          <a:p>
            <a:pPr>
              <a:buFont typeface="Arial" charset="0"/>
              <a:buNone/>
            </a:pPr>
            <a:r>
              <a:rPr lang="cs-CZ" sz="2400" smtClean="0"/>
              <a:t>                                                     506 mm/rok na 518 mm/rok</a:t>
            </a:r>
          </a:p>
          <a:p>
            <a:pPr>
              <a:buFont typeface="Arial" charset="0"/>
              <a:buNone/>
            </a:pPr>
            <a:endParaRPr lang="cs-CZ" sz="2400" smtClean="0"/>
          </a:p>
          <a:p>
            <a:r>
              <a:rPr lang="cs-CZ" sz="2400" smtClean="0"/>
              <a:t>Nárůst průměrně o 12 %</a:t>
            </a:r>
          </a:p>
          <a:p>
            <a:endParaRPr lang="cs-CZ" sz="2400" smtClean="0"/>
          </a:p>
        </p:txBody>
      </p:sp>
      <p:sp>
        <p:nvSpPr>
          <p:cNvPr id="3075" name="TextovéPole 3"/>
          <p:cNvSpPr txBox="1">
            <a:spLocks noChangeArrowheads="1"/>
          </p:cNvSpPr>
          <p:nvPr/>
        </p:nvSpPr>
        <p:spPr bwMode="auto">
          <a:xfrm>
            <a:off x="323850" y="260350"/>
            <a:ext cx="15113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800" b="1">
                <a:latin typeface="Calibri" pitchFamily="34" charset="0"/>
              </a:rPr>
              <a:t>Srážky</a:t>
            </a:r>
          </a:p>
        </p:txBody>
      </p:sp>
      <p:cxnSp>
        <p:nvCxnSpPr>
          <p:cNvPr id="6" name="Přímá spojovací šipka 5"/>
          <p:cNvCxnSpPr/>
          <p:nvPr/>
        </p:nvCxnSpPr>
        <p:spPr>
          <a:xfrm>
            <a:off x="2339975" y="1628775"/>
            <a:ext cx="158432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7" name="TextovéPole 6"/>
          <p:cNvSpPr txBox="1">
            <a:spLocks noChangeArrowheads="1"/>
          </p:cNvSpPr>
          <p:nvPr/>
        </p:nvSpPr>
        <p:spPr bwMode="auto">
          <a:xfrm>
            <a:off x="323850" y="3068638"/>
            <a:ext cx="39608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800" b="1">
                <a:latin typeface="Calibri" pitchFamily="34" charset="0"/>
              </a:rPr>
              <a:t>Evapotranspirace</a:t>
            </a:r>
          </a:p>
        </p:txBody>
      </p:sp>
      <p:cxnSp>
        <p:nvCxnSpPr>
          <p:cNvPr id="9" name="Přímá spojovací šipka 8"/>
          <p:cNvCxnSpPr/>
          <p:nvPr/>
        </p:nvCxnSpPr>
        <p:spPr>
          <a:xfrm>
            <a:off x="2411413" y="4652963"/>
            <a:ext cx="158432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9" name="TextovéPole 9"/>
          <p:cNvSpPr txBox="1">
            <a:spLocks noChangeArrowheads="1"/>
          </p:cNvSpPr>
          <p:nvPr/>
        </p:nvSpPr>
        <p:spPr bwMode="auto">
          <a:xfrm>
            <a:off x="468313" y="4868863"/>
            <a:ext cx="15113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800" b="1">
                <a:latin typeface="Calibri" pitchFamily="34" charset="0"/>
              </a:rPr>
              <a:t>Průtok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ohatý">
  <a:themeElements>
    <a:clrScheme name="Arkýř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Bohatý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ohatý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116</TotalTime>
  <Words>753</Words>
  <Application>Microsoft Office PowerPoint</Application>
  <PresentationFormat>Předvádění na obrazovce (4:3)</PresentationFormat>
  <Paragraphs>77</Paragraphs>
  <Slides>18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19" baseType="lpstr">
      <vt:lpstr>Bohatý</vt:lpstr>
      <vt:lpstr>Vliv klimatických změn na průtok dánských řek </vt:lpstr>
      <vt:lpstr>Úvod</vt:lpstr>
      <vt:lpstr>Prezentace aplikace PowerPoint</vt:lpstr>
      <vt:lpstr>Studovaná místa</vt:lpstr>
      <vt:lpstr>Metody I.</vt:lpstr>
      <vt:lpstr>Metody II.</vt:lpstr>
      <vt:lpstr>Úprava vstupních dat</vt:lpstr>
      <vt:lpstr>Naměřené a vypočtené hodnoty</vt:lpstr>
      <vt:lpstr>Prezentace aplikace PowerPoint</vt:lpstr>
      <vt:lpstr>Prezentace aplikace PowerPoint</vt:lpstr>
      <vt:lpstr>Prezentace aplikace PowerPoint</vt:lpstr>
      <vt:lpstr>Prezentace aplikace PowerPoint</vt:lpstr>
      <vt:lpstr>Extrémní události</vt:lpstr>
      <vt:lpstr>Historické trendy říčních průtoků</vt:lpstr>
      <vt:lpstr>Efekty</vt:lpstr>
      <vt:lpstr>Závěr</vt:lpstr>
      <vt:lpstr>Zdroj</vt:lpstr>
      <vt:lpstr>Děkujeme za pozornost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Nevim</dc:creator>
  <cp:lastModifiedBy>Sabina</cp:lastModifiedBy>
  <cp:revision>15</cp:revision>
  <dcterms:created xsi:type="dcterms:W3CDTF">2012-12-10T18:53:03Z</dcterms:created>
  <dcterms:modified xsi:type="dcterms:W3CDTF">2012-12-19T14:45:41Z</dcterms:modified>
</cp:coreProperties>
</file>