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6" r:id="rId2"/>
    <p:sldId id="277" r:id="rId3"/>
    <p:sldId id="258" r:id="rId4"/>
    <p:sldId id="259" r:id="rId5"/>
    <p:sldId id="260" r:id="rId6"/>
    <p:sldId id="261" r:id="rId7"/>
    <p:sldId id="262" r:id="rId8"/>
    <p:sldId id="28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4" r:id="rId19"/>
    <p:sldId id="272" r:id="rId20"/>
    <p:sldId id="281" r:id="rId21"/>
    <p:sldId id="276" r:id="rId22"/>
    <p:sldId id="312" r:id="rId23"/>
    <p:sldId id="314" r:id="rId24"/>
    <p:sldId id="315" r:id="rId25"/>
    <p:sldId id="313" r:id="rId26"/>
    <p:sldId id="283" r:id="rId27"/>
    <p:sldId id="284" r:id="rId28"/>
    <p:sldId id="286" r:id="rId29"/>
    <p:sldId id="285" r:id="rId30"/>
    <p:sldId id="287" r:id="rId31"/>
    <p:sldId id="288" r:id="rId32"/>
    <p:sldId id="289" r:id="rId33"/>
    <p:sldId id="290" r:id="rId34"/>
    <p:sldId id="291" r:id="rId35"/>
    <p:sldId id="279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6" r:id="rId57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F4FF"/>
    <a:srgbClr val="CCECFF"/>
    <a:srgbClr val="99FF33"/>
    <a:srgbClr val="FFFF99"/>
    <a:srgbClr val="FFFFCC"/>
    <a:srgbClr val="B6FF6D"/>
    <a:srgbClr val="99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4660"/>
  </p:normalViewPr>
  <p:slideViewPr>
    <p:cSldViewPr>
      <p:cViewPr varScale="1">
        <p:scale>
          <a:sx n="111" d="100"/>
          <a:sy n="111" d="100"/>
        </p:scale>
        <p:origin x="-17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60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4718FB58-4C98-4162-8D3C-A9C998FA29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2215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5C659AE-2435-4828-87A9-226D03484DDE}" type="datetimeFigureOut">
              <a:rPr lang="cs-CZ"/>
              <a:pPr>
                <a:defRPr/>
              </a:pPr>
              <a:t>2.10.2012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219FBE6-790C-47C6-B1F3-3A24B83172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1316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3.10.2012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Z0076 Meteorologie a klimatologie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C66FA-1A64-400F-974B-208EEFCB80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9950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3.10.2012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Z0076 Meteorologie a klimatologie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B10A0-BF87-4073-9676-C6C29DD312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025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3.10.2012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Z0076 Meteorologie a klimatologie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1D4AE-C1DA-4EC0-917C-2154D7097F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343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3.10.2012</a:t>
            </a: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Z0076 Meteorologie a klimatologie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CF55E-58DA-4E38-AD47-F74EEFDE41A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26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3.10.2012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Z0076 Meteorologie a klimatologie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09C1E-F5CA-4D52-B2AC-13FCF7AFA4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2380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3.10.2012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Z0076 Meteorologie a klimatologie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0DEE5-8439-4699-A399-A58E439AF9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1355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3.10.2012</a:t>
            </a: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Z0076 Meteorologie a klimatologie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8A8A1-241D-4F08-AC50-D7DF3D1A76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5119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3.10.2012</a:t>
            </a: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Z0076 Meteorologie a klimatologie</a:t>
            </a: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67EF5-0B49-44A1-B184-E72DF9BBB72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441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3.10.2012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Z0076 Meteorologie a klimatologie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36373-6FEC-42DF-9E17-F55CD6336F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589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3.10.2012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Z0076 Meteorologie a klimatologie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703F9-73B8-4ECF-B5E7-269FEDB04B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512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3.10.2012</a:t>
            </a: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Z0076 Meteorologie a klimatologie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4FB22-38D1-4A01-8FB2-6881B063FB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5907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3.10.2012</a:t>
            </a: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Z0076 Meteorologie a klimatologie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C2720-52DB-4E7D-9506-8D1E420580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7774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5">
                <a:lumMod val="75000"/>
              </a:schemeClr>
            </a:gs>
            <a:gs pos="100000">
              <a:schemeClr val="accent5">
                <a:lumMod val="9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cs-CZ" smtClean="0"/>
              <a:t>3.10.2012</a:t>
            </a: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cs-CZ" smtClean="0"/>
              <a:t>Z0076 Meteorologie a klimatologie</a:t>
            </a: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239B2CF-1718-477D-96AA-ACE69BF3AF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ogr.muni.cz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60350"/>
            <a:ext cx="7772400" cy="1584474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3600" b="1" dirty="0" smtClean="0"/>
              <a:t>SEMINÁRNÍ PRÁCE</a:t>
            </a:r>
            <a:br>
              <a:rPr lang="cs-CZ" sz="3600" b="1" dirty="0" smtClean="0"/>
            </a:br>
            <a:r>
              <a:rPr lang="cs-CZ" sz="3600" b="1" dirty="0"/>
              <a:t/>
            </a:r>
            <a:br>
              <a:rPr lang="cs-CZ" sz="3600" b="1" dirty="0"/>
            </a:br>
            <a:r>
              <a:rPr lang="cs-CZ" sz="3600" dirty="0" smtClean="0"/>
              <a:t>Klimatografie </a:t>
            </a:r>
            <a:r>
              <a:rPr lang="cs-CZ" sz="3600" dirty="0" smtClean="0"/>
              <a:t>povodí řeky XY</a:t>
            </a:r>
            <a:r>
              <a:rPr lang="cs-CZ" sz="4000" dirty="0" smtClean="0">
                <a:latin typeface="Times New Roman" pitchFamily="18" charset="0"/>
              </a:rPr>
              <a:t/>
            </a:r>
            <a:br>
              <a:rPr lang="cs-CZ" sz="4000" dirty="0" smtClean="0">
                <a:latin typeface="Times New Roman" pitchFamily="18" charset="0"/>
              </a:rPr>
            </a:br>
            <a:endParaRPr lang="cs-CZ" dirty="0" smtClean="0">
              <a:latin typeface="+mn-lt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584" y="2060848"/>
            <a:ext cx="7777162" cy="4130675"/>
          </a:xfrm>
        </p:spPr>
        <p:txBody>
          <a:bodyPr/>
          <a:lstStyle/>
          <a:p>
            <a:pPr algn="l" eaLnBrk="1" hangingPunct="1">
              <a:lnSpc>
                <a:spcPct val="85000"/>
              </a:lnSpc>
            </a:pPr>
            <a:r>
              <a:rPr lang="cs-CZ" sz="2800" b="1" u="sng" noProof="1" smtClean="0"/>
              <a:t>Obsah:</a:t>
            </a:r>
            <a:r>
              <a:rPr lang="cs-CZ" sz="2800" noProof="1" smtClean="0"/>
              <a:t> </a:t>
            </a:r>
            <a:br>
              <a:rPr lang="cs-CZ" sz="2800" noProof="1" smtClean="0"/>
            </a:br>
            <a:r>
              <a:rPr lang="cs-CZ" sz="2800" noProof="1" smtClean="0"/>
              <a:t/>
            </a:r>
            <a:br>
              <a:rPr lang="cs-CZ" sz="2800" noProof="1" smtClean="0"/>
            </a:br>
            <a:r>
              <a:rPr lang="cs-CZ" sz="2800" noProof="1" smtClean="0"/>
              <a:t>1) Obecná charakteristika</a:t>
            </a:r>
          </a:p>
          <a:p>
            <a:pPr algn="l" eaLnBrk="1" hangingPunct="1">
              <a:lnSpc>
                <a:spcPct val="85000"/>
              </a:lnSpc>
            </a:pPr>
            <a:r>
              <a:rPr lang="cs-CZ" sz="2800" noProof="1" smtClean="0"/>
              <a:t>2) Teplotní poměry</a:t>
            </a:r>
          </a:p>
          <a:p>
            <a:pPr algn="l" eaLnBrk="1" hangingPunct="1">
              <a:lnSpc>
                <a:spcPct val="85000"/>
              </a:lnSpc>
            </a:pPr>
            <a:r>
              <a:rPr lang="cs-CZ" sz="2800" noProof="1" smtClean="0"/>
              <a:t>3) Srážkové poměry</a:t>
            </a:r>
          </a:p>
          <a:p>
            <a:pPr algn="l" eaLnBrk="1" hangingPunct="1">
              <a:lnSpc>
                <a:spcPct val="85000"/>
              </a:lnSpc>
            </a:pPr>
            <a:r>
              <a:rPr lang="cs-CZ" sz="2800" noProof="1" smtClean="0"/>
              <a:t>4) Větrné poměry</a:t>
            </a:r>
          </a:p>
          <a:p>
            <a:pPr algn="l" eaLnBrk="1" hangingPunct="1">
              <a:lnSpc>
                <a:spcPct val="85000"/>
              </a:lnSpc>
            </a:pPr>
            <a:r>
              <a:rPr lang="cs-CZ" sz="2800" dirty="0" smtClean="0"/>
              <a:t>5</a:t>
            </a:r>
            <a:r>
              <a:rPr lang="cs-CZ" sz="2800" noProof="1" smtClean="0"/>
              <a:t>) Klimatické oblasti</a:t>
            </a:r>
          </a:p>
          <a:p>
            <a:pPr algn="l" eaLnBrk="1" hangingPunct="1">
              <a:lnSpc>
                <a:spcPct val="85000"/>
              </a:lnSpc>
            </a:pPr>
            <a:r>
              <a:rPr lang="cs-CZ" sz="2800" dirty="0" smtClean="0"/>
              <a:t>6</a:t>
            </a:r>
            <a:r>
              <a:rPr lang="cs-CZ" sz="2800" noProof="1" smtClean="0"/>
              <a:t>) Klimagram</a:t>
            </a:r>
          </a:p>
          <a:p>
            <a:pPr algn="l" eaLnBrk="1" hangingPunct="1"/>
            <a:endParaRPr lang="cs-CZ" sz="1800" noProof="1" smtClean="0">
              <a:latin typeface="Times New Roman" pitchFamily="18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 rot="1292347">
            <a:off x="6413500" y="3235325"/>
            <a:ext cx="2206625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>
                <a:solidFill>
                  <a:srgbClr val="FF0000"/>
                </a:solidFill>
                <a:latin typeface="+mj-lt"/>
              </a:rPr>
              <a:t>Termín odevzdání:</a:t>
            </a:r>
          </a:p>
          <a:p>
            <a:pPr>
              <a:defRPr/>
            </a:pPr>
            <a:r>
              <a:rPr lang="cs-CZ" b="1" dirty="0">
                <a:solidFill>
                  <a:srgbClr val="FF0000"/>
                </a:solidFill>
                <a:latin typeface="+mj-lt"/>
              </a:rPr>
              <a:t>       </a:t>
            </a:r>
            <a:r>
              <a:rPr lang="cs-CZ" b="1" dirty="0" smtClean="0">
                <a:solidFill>
                  <a:srgbClr val="FF0000"/>
                </a:solidFill>
                <a:latin typeface="+mj-lt"/>
              </a:rPr>
              <a:t>18. </a:t>
            </a:r>
            <a:r>
              <a:rPr lang="cs-CZ" b="1" dirty="0">
                <a:solidFill>
                  <a:srgbClr val="FF0000"/>
                </a:solidFill>
                <a:latin typeface="+mj-lt"/>
              </a:rPr>
              <a:t>11. </a:t>
            </a:r>
            <a:r>
              <a:rPr lang="cs-CZ" b="1" dirty="0" smtClean="0">
                <a:solidFill>
                  <a:srgbClr val="FF0000"/>
                </a:solidFill>
                <a:latin typeface="+mj-lt"/>
              </a:rPr>
              <a:t>2012</a:t>
            </a:r>
            <a:endParaRPr lang="cs-CZ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333375"/>
            <a:ext cx="8496300" cy="6191250"/>
          </a:xfrm>
        </p:spPr>
        <p:txBody>
          <a:bodyPr/>
          <a:lstStyle/>
          <a:p>
            <a:pPr marL="0" indent="0" algn="just" eaLnBrk="1" hangingPunct="1">
              <a:buFontTx/>
              <a:buNone/>
              <a:defRPr/>
            </a:pPr>
            <a:r>
              <a:rPr lang="cs-CZ" sz="2200" b="1" i="1" dirty="0" smtClean="0"/>
              <a:t>d)</a:t>
            </a:r>
            <a:r>
              <a:rPr lang="cs-CZ" sz="2200" dirty="0" smtClean="0"/>
              <a:t> Vypočtěte průměrný roční úhrn srážek v povodí použitím následujících metod: </a:t>
            </a:r>
          </a:p>
          <a:p>
            <a:pPr algn="just" eaLnBrk="1" hangingPunct="1">
              <a:buFontTx/>
              <a:buNone/>
              <a:defRPr/>
            </a:pPr>
            <a:r>
              <a:rPr lang="cs-CZ" sz="2200" dirty="0" smtClean="0"/>
              <a:t> - u všech metod uvádět použité </a:t>
            </a:r>
            <a:r>
              <a:rPr lang="cs-CZ" sz="2200" dirty="0" smtClean="0">
                <a:solidFill>
                  <a:srgbClr val="FF0000"/>
                </a:solidFill>
              </a:rPr>
              <a:t>vzorce</a:t>
            </a:r>
            <a:r>
              <a:rPr lang="cs-CZ" sz="2200" dirty="0" smtClean="0"/>
              <a:t> (+ vysvětlivky, jednotky)</a:t>
            </a:r>
          </a:p>
          <a:p>
            <a:pPr algn="just" eaLnBrk="1" hangingPunct="1">
              <a:buFontTx/>
              <a:buNone/>
              <a:defRPr/>
            </a:pPr>
            <a:endParaRPr lang="cs-CZ" sz="800" dirty="0" smtClean="0"/>
          </a:p>
          <a:p>
            <a:pPr algn="just" eaLnBrk="1" hangingPunct="1">
              <a:lnSpc>
                <a:spcPct val="85000"/>
              </a:lnSpc>
              <a:defRPr/>
            </a:pPr>
            <a:r>
              <a:rPr lang="cs-CZ" sz="2200" b="1" i="1" dirty="0" smtClean="0"/>
              <a:t>Prostý aritmetický průměr</a:t>
            </a:r>
            <a:r>
              <a:rPr lang="cs-CZ" sz="2200" i="1" dirty="0" smtClean="0"/>
              <a:t> </a:t>
            </a:r>
          </a:p>
          <a:p>
            <a:pPr algn="just" eaLnBrk="1" hangingPunct="1">
              <a:lnSpc>
                <a:spcPct val="85000"/>
              </a:lnSpc>
              <a:defRPr/>
            </a:pPr>
            <a:r>
              <a:rPr lang="cs-CZ" sz="2200" b="1" i="1" dirty="0" smtClean="0"/>
              <a:t>Vážený aritmetický průměr</a:t>
            </a:r>
          </a:p>
          <a:p>
            <a:pPr algn="just" eaLnBrk="1" hangingPunct="1">
              <a:lnSpc>
                <a:spcPct val="85000"/>
              </a:lnSpc>
              <a:defRPr/>
            </a:pPr>
            <a:r>
              <a:rPr lang="cs-CZ" sz="2200" b="1" i="1" dirty="0" smtClean="0"/>
              <a:t>Metoda čtverců</a:t>
            </a:r>
            <a:r>
              <a:rPr lang="cs-CZ" sz="2200" i="1" dirty="0" smtClean="0"/>
              <a:t> </a:t>
            </a:r>
            <a:r>
              <a:rPr lang="cs-CZ" sz="2200" i="1" dirty="0" smtClean="0">
                <a:solidFill>
                  <a:srgbClr val="FF0000"/>
                </a:solidFill>
              </a:rPr>
              <a:t>(obrázek)</a:t>
            </a:r>
          </a:p>
          <a:p>
            <a:pPr algn="just" eaLnBrk="1" hangingPunct="1">
              <a:lnSpc>
                <a:spcPct val="85000"/>
              </a:lnSpc>
              <a:defRPr/>
            </a:pPr>
            <a:r>
              <a:rPr lang="cs-CZ" sz="2200" b="1" i="1" dirty="0" smtClean="0"/>
              <a:t>Metoda polygonů</a:t>
            </a:r>
            <a:r>
              <a:rPr lang="cs-CZ" sz="2200" i="1" dirty="0" smtClean="0"/>
              <a:t> </a:t>
            </a:r>
            <a:r>
              <a:rPr lang="cs-CZ" sz="2200" i="1" dirty="0" smtClean="0">
                <a:solidFill>
                  <a:srgbClr val="FF0000"/>
                </a:solidFill>
              </a:rPr>
              <a:t>(obrázek, tabulka)</a:t>
            </a:r>
          </a:p>
          <a:p>
            <a:pPr algn="just" eaLnBrk="1" hangingPunct="1">
              <a:lnSpc>
                <a:spcPct val="85000"/>
              </a:lnSpc>
              <a:defRPr/>
            </a:pPr>
            <a:r>
              <a:rPr lang="cs-CZ" sz="2200" b="1" i="1" dirty="0" smtClean="0"/>
              <a:t>Metoda </a:t>
            </a:r>
            <a:r>
              <a:rPr lang="cs-CZ" sz="2200" b="1" i="1" noProof="1" smtClean="0"/>
              <a:t>izohyet</a:t>
            </a:r>
            <a:r>
              <a:rPr lang="cs-CZ" sz="2200" i="1" noProof="1" smtClean="0"/>
              <a:t> </a:t>
            </a:r>
            <a:r>
              <a:rPr lang="cs-CZ" sz="2200" i="1" dirty="0" smtClean="0"/>
              <a:t> </a:t>
            </a:r>
            <a:r>
              <a:rPr lang="cs-CZ" sz="2200" i="1" dirty="0" smtClean="0">
                <a:solidFill>
                  <a:srgbClr val="FF0000"/>
                </a:solidFill>
              </a:rPr>
              <a:t>(obrázek, tabulka)</a:t>
            </a:r>
            <a:endParaRPr lang="cs-CZ" sz="2200" b="1" i="1" noProof="1" smtClean="0">
              <a:solidFill>
                <a:srgbClr val="FF0000"/>
              </a:solidFill>
            </a:endParaRPr>
          </a:p>
          <a:p>
            <a:pPr algn="just" eaLnBrk="1" hangingPunct="1">
              <a:buFontTx/>
              <a:buNone/>
              <a:defRPr/>
            </a:pPr>
            <a:endParaRPr lang="cs-CZ" sz="2200" b="1" i="1" noProof="1" smtClean="0"/>
          </a:p>
          <a:p>
            <a:pPr algn="just" eaLnBrk="1" hangingPunct="1">
              <a:buFontTx/>
              <a:buNone/>
              <a:defRPr/>
            </a:pPr>
            <a:r>
              <a:rPr lang="cs-CZ" sz="2200" b="1" i="1" dirty="0" smtClean="0"/>
              <a:t>Prostý aritmetický průměr</a:t>
            </a:r>
          </a:p>
          <a:p>
            <a:pPr algn="just" eaLnBrk="1" hangingPunct="1">
              <a:buFontTx/>
              <a:buNone/>
              <a:defRPr/>
            </a:pPr>
            <a:endParaRPr lang="cs-CZ" sz="2200" b="1" i="1" dirty="0" smtClean="0"/>
          </a:p>
          <a:p>
            <a:pPr algn="just" eaLnBrk="1" hangingPunct="1">
              <a:buFontTx/>
              <a:buNone/>
              <a:defRPr/>
            </a:pPr>
            <a:r>
              <a:rPr lang="cs-CZ" sz="2200" b="1" i="1" dirty="0" smtClean="0"/>
              <a:t>Vážený aritmetický průměr </a:t>
            </a:r>
            <a:r>
              <a:rPr lang="cs-CZ" sz="2200" i="1" dirty="0" smtClean="0"/>
              <a:t>(váhy - nadmořská výška)</a:t>
            </a:r>
            <a:r>
              <a:rPr lang="cs-CZ" sz="2000" dirty="0" smtClean="0"/>
              <a:t> 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endParaRPr lang="cs-CZ" sz="800" dirty="0" smtClean="0"/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endParaRPr lang="cs-CZ" sz="2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cs-CZ" sz="2200" dirty="0" smtClean="0"/>
              <a:t>- pro obě metody je třeba vypsat seznam </a:t>
            </a:r>
            <a:r>
              <a:rPr lang="cs-CZ" sz="2200" noProof="1" smtClean="0"/>
              <a:t>všech srážkoměrných</a:t>
            </a:r>
            <a:r>
              <a:rPr lang="cs-CZ" sz="2200" dirty="0" smtClean="0"/>
              <a:t> stanic v povodí (včetně čísla stanice), jejich nadmořskou výšku a roční úhrn srážek </a:t>
            </a:r>
            <a:r>
              <a:rPr lang="cs-CZ" sz="2200" dirty="0" smtClean="0">
                <a:solidFill>
                  <a:srgbClr val="FF0000"/>
                </a:solidFill>
              </a:rPr>
              <a:t>(1 tabulka)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sz="2200" dirty="0" smtClean="0">
              <a:latin typeface="Times New Roman" pitchFamily="18" charset="0"/>
            </a:endParaRP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4211638" y="3573463"/>
          <a:ext cx="108108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Rovnice" r:id="rId3" imgW="647700" imgH="431800" progId="Equation.3">
                  <p:embed/>
                </p:oleObj>
              </mc:Choice>
              <mc:Fallback>
                <p:oleObj name="Rovnice" r:id="rId3" imgW="6477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3573463"/>
                        <a:ext cx="1081087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7380288" y="4508500"/>
          <a:ext cx="1295400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name="Rovnice" r:id="rId5" imgW="927100" imgH="482600" progId="Equation.3">
                  <p:embed/>
                </p:oleObj>
              </mc:Choice>
              <mc:Fallback>
                <p:oleObj name="Rovnice" r:id="rId5" imgW="927100" imgH="482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4508500"/>
                        <a:ext cx="1295400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88913"/>
            <a:ext cx="4716463" cy="64801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sz="2200" b="1" i="1" dirty="0" smtClean="0"/>
              <a:t>Metoda čtverců</a:t>
            </a:r>
            <a:endParaRPr lang="cs-CZ" sz="2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cs-CZ" sz="2200" dirty="0" smtClean="0"/>
              <a:t>- zakreslit všechny </a:t>
            </a:r>
            <a:r>
              <a:rPr lang="cs-CZ" sz="2200" noProof="1" smtClean="0"/>
              <a:t>srážkoměrné stanice</a:t>
            </a:r>
            <a:r>
              <a:rPr lang="cs-CZ" sz="2200" dirty="0" smtClean="0"/>
              <a:t> </a:t>
            </a:r>
            <a:r>
              <a:rPr lang="cs-CZ" sz="2200" noProof="1" smtClean="0"/>
              <a:t>do povodí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cs-CZ" sz="2200" dirty="0" smtClean="0"/>
              <a:t>- pokrýt území povodí čtvercovou sítí o velikosti pole 1x1 cm (viz obrázek)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cs-CZ" sz="8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cs-CZ" sz="2000" i="1" u="sng" dirty="0" smtClean="0"/>
              <a:t>Postup výpočtu:</a:t>
            </a:r>
            <a:r>
              <a:rPr lang="cs-CZ" sz="2000" dirty="0" smtClean="0"/>
              <a:t> </a:t>
            </a:r>
          </a:p>
          <a:p>
            <a:pPr marL="0" indent="0" algn="just"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sz="2000" dirty="0" smtClean="0"/>
              <a:t> jestliže je více stanic ve čtverci,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cs-CZ" sz="2000" dirty="0" smtClean="0"/>
              <a:t>hodnota odpovídající čtverci se vypočítá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cs-CZ" sz="2000" dirty="0" smtClean="0"/>
              <a:t>pomocí aritmetického průměru </a:t>
            </a:r>
          </a:p>
          <a:p>
            <a:pPr marL="0" indent="0" algn="just"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sz="2000" dirty="0" smtClean="0"/>
              <a:t> pokud ve čtverci není žádná stanice,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cs-CZ" sz="2000" dirty="0" smtClean="0"/>
              <a:t>získá se hodnota interpolací sousedních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cs-CZ" sz="2000" dirty="0" smtClean="0"/>
              <a:t>čtverců</a:t>
            </a:r>
          </a:p>
          <a:p>
            <a:pPr marL="0" indent="0" algn="just"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sz="2000" dirty="0" smtClean="0"/>
              <a:t> leží-li stanice na hranici, její úhrn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cs-CZ" sz="2000" dirty="0" smtClean="0"/>
              <a:t>srážek se započítá v obou čtvercích </a:t>
            </a:r>
          </a:p>
          <a:p>
            <a:pPr marL="0" indent="0" algn="just"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sz="2000" dirty="0" smtClean="0"/>
              <a:t> do výpočtu se zahrnují pouze čtverce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cs-CZ" sz="2000" dirty="0" smtClean="0"/>
              <a:t>alespoň z poloviny zasahující do povodí (odhad) </a:t>
            </a:r>
          </a:p>
          <a:p>
            <a:pPr marL="0" indent="0" algn="just"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sz="2000" dirty="0" smtClean="0"/>
              <a:t> průměrné úhrny srážek se vypisují do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cs-CZ" sz="2000" dirty="0" smtClean="0"/>
              <a:t>středu čtverců, interpolace do závorek  </a:t>
            </a:r>
          </a:p>
        </p:txBody>
      </p:sp>
      <p:pic>
        <p:nvPicPr>
          <p:cNvPr id="14339" name="Picture 4" descr="Ctverce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260350"/>
            <a:ext cx="3897313" cy="4525963"/>
          </a:xfrm>
          <a:noFill/>
        </p:spPr>
      </p:pic>
      <p:sp>
        <p:nvSpPr>
          <p:cNvPr id="14340" name="Rectangle 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4341" name="Object 7"/>
          <p:cNvGraphicFramePr>
            <a:graphicFrameLocks noChangeAspect="1"/>
          </p:cNvGraphicFramePr>
          <p:nvPr/>
        </p:nvGraphicFramePr>
        <p:xfrm>
          <a:off x="6372225" y="4941888"/>
          <a:ext cx="93662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Rovnice" r:id="rId4" imgW="634725" imgH="431613" progId="Equation.3">
                  <p:embed/>
                </p:oleObj>
              </mc:Choice>
              <mc:Fallback>
                <p:oleObj name="Rovnice" r:id="rId4" imgW="634725" imgH="431613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4941888"/>
                        <a:ext cx="93662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Text Box 9"/>
          <p:cNvSpPr txBox="1">
            <a:spLocks noChangeArrowheads="1"/>
          </p:cNvSpPr>
          <p:nvPr/>
        </p:nvSpPr>
        <p:spPr bwMode="auto">
          <a:xfrm>
            <a:off x="4651375" y="5589588"/>
            <a:ext cx="449262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zh-CN" sz="1400" i="1" noProof="1">
                <a:latin typeface="+mn-lt"/>
              </a:rPr>
              <a:t>x … průměrný roční úhrn srážek v povodí [mm]</a:t>
            </a:r>
          </a:p>
          <a:p>
            <a:pPr>
              <a:defRPr/>
            </a:pPr>
            <a:r>
              <a:rPr lang="cs-CZ" altLang="zh-CN" sz="1400" i="1" noProof="1">
                <a:latin typeface="+mn-lt"/>
              </a:rPr>
              <a:t>xi … průměrné úhrny srážek jednotlivých čtverců [mm]</a:t>
            </a:r>
          </a:p>
          <a:p>
            <a:pPr>
              <a:defRPr/>
            </a:pPr>
            <a:r>
              <a:rPr lang="cs-CZ" altLang="zh-CN" sz="1400" i="1" noProof="1">
                <a:latin typeface="+mn-lt"/>
              </a:rPr>
              <a:t>n … počet čtverců</a:t>
            </a:r>
            <a:endParaRPr lang="cs-CZ" sz="1400" i="1" noProof="1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Polygon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5738" y="188913"/>
            <a:ext cx="5148262" cy="5418137"/>
          </a:xfrm>
          <a:noFill/>
        </p:spPr>
      </p:pic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376238" y="352425"/>
            <a:ext cx="297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0" y="188913"/>
            <a:ext cx="3995738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cs-CZ" sz="2200" b="1" i="1" dirty="0">
                <a:latin typeface="+mn-lt"/>
              </a:rPr>
              <a:t>Metoda polygonů</a:t>
            </a:r>
            <a:r>
              <a:rPr lang="cs-CZ" sz="2000" dirty="0">
                <a:latin typeface="+mn-lt"/>
              </a:rPr>
              <a:t> </a:t>
            </a:r>
          </a:p>
          <a:p>
            <a:pPr algn="just">
              <a:defRPr/>
            </a:pPr>
            <a:r>
              <a:rPr lang="cs-CZ" sz="1400" dirty="0">
                <a:latin typeface="+mn-lt"/>
              </a:rPr>
              <a:t>(milimetrový papír, </a:t>
            </a:r>
            <a:r>
              <a:rPr lang="cs-CZ" sz="1400" b="1" dirty="0">
                <a:latin typeface="+mn-lt"/>
              </a:rPr>
              <a:t>analytická funkce v </a:t>
            </a:r>
            <a:r>
              <a:rPr lang="cs-CZ" sz="1400" b="1" dirty="0" err="1">
                <a:latin typeface="+mn-lt"/>
              </a:rPr>
              <a:t>ArcMap</a:t>
            </a:r>
            <a:r>
              <a:rPr lang="cs-CZ" sz="1400" dirty="0">
                <a:latin typeface="+mn-lt"/>
              </a:rPr>
              <a:t>)</a:t>
            </a:r>
          </a:p>
          <a:p>
            <a:pPr algn="just">
              <a:defRPr/>
            </a:pPr>
            <a:endParaRPr lang="cs-CZ" sz="900" dirty="0">
              <a:latin typeface="+mn-lt"/>
            </a:endParaRPr>
          </a:p>
          <a:p>
            <a:pPr algn="just">
              <a:buFontTx/>
              <a:buChar char="-"/>
              <a:defRPr/>
            </a:pPr>
            <a:r>
              <a:rPr lang="cs-CZ" dirty="0">
                <a:latin typeface="+mn-lt"/>
              </a:rPr>
              <a:t> vybrat minimálně 8 stanic i mimo území (rovnoměrné rozmístění) </a:t>
            </a:r>
            <a:br>
              <a:rPr lang="cs-CZ" dirty="0">
                <a:latin typeface="+mn-lt"/>
              </a:rPr>
            </a:br>
            <a:r>
              <a:rPr lang="cs-CZ" dirty="0">
                <a:latin typeface="+mn-lt"/>
              </a:rPr>
              <a:t>- spojit stanice úsečkami, aby vznikla trojúhelníková síť (tak, aby uvnitř kružnice trojúhelníku opsané neležel žádný další bod)</a:t>
            </a:r>
          </a:p>
          <a:p>
            <a:pPr algn="just">
              <a:buFontTx/>
              <a:buChar char="-"/>
              <a:defRPr/>
            </a:pPr>
            <a:r>
              <a:rPr lang="cs-CZ" dirty="0">
                <a:latin typeface="+mn-lt"/>
              </a:rPr>
              <a:t> vztyčit kolmice ve středech spojnic mezi stanicemi </a:t>
            </a:r>
            <a:r>
              <a:rPr lang="cs-CZ" dirty="0">
                <a:latin typeface="+mn-lt"/>
                <a:cs typeface="Times New Roman" pitchFamily="18" charset="0"/>
              </a:rPr>
              <a:t>→</a:t>
            </a:r>
            <a:r>
              <a:rPr lang="cs-CZ" dirty="0">
                <a:latin typeface="+mn-lt"/>
              </a:rPr>
              <a:t> polygony (min. 8)</a:t>
            </a:r>
          </a:p>
          <a:p>
            <a:pPr algn="just">
              <a:buFontTx/>
              <a:buChar char="-"/>
              <a:defRPr/>
            </a:pPr>
            <a:r>
              <a:rPr lang="cs-CZ" dirty="0">
                <a:latin typeface="+mn-lt"/>
              </a:rPr>
              <a:t> ke každému polygonu vztáhnout úhrn srážek příslušné stanice ve středu polygonu</a:t>
            </a:r>
          </a:p>
          <a:p>
            <a:pPr algn="just">
              <a:buFontTx/>
              <a:buChar char="-"/>
              <a:defRPr/>
            </a:pPr>
            <a:r>
              <a:rPr lang="cs-CZ" dirty="0">
                <a:latin typeface="+mn-lt"/>
              </a:rPr>
              <a:t> změřit plochu polygonu zasahující do daného území (</a:t>
            </a:r>
            <a:r>
              <a:rPr lang="cs-CZ" noProof="1">
                <a:latin typeface="+mn-lt"/>
              </a:rPr>
              <a:t>planimetrováním </a:t>
            </a:r>
            <a:r>
              <a:rPr lang="cs-CZ" dirty="0">
                <a:latin typeface="+mn-lt"/>
              </a:rPr>
              <a:t>nebo čtverečkovou metodou) </a:t>
            </a:r>
            <a:br>
              <a:rPr lang="cs-CZ" dirty="0">
                <a:latin typeface="+mn-lt"/>
              </a:rPr>
            </a:br>
            <a:r>
              <a:rPr lang="cs-CZ" dirty="0">
                <a:latin typeface="+mn-lt"/>
              </a:rPr>
              <a:t>-  výpočet pomocí váženého průměru (váhy - plocha polygonů), </a:t>
            </a:r>
            <a:r>
              <a:rPr lang="cs-CZ" dirty="0">
                <a:solidFill>
                  <a:srgbClr val="FF0000"/>
                </a:solidFill>
                <a:latin typeface="+mn-lt"/>
              </a:rPr>
              <a:t>1</a:t>
            </a:r>
            <a:r>
              <a:rPr lang="cs-CZ" dirty="0">
                <a:latin typeface="+mn-lt"/>
              </a:rPr>
              <a:t> </a:t>
            </a:r>
            <a:r>
              <a:rPr lang="cs-CZ" dirty="0">
                <a:solidFill>
                  <a:srgbClr val="FF0000"/>
                </a:solidFill>
                <a:latin typeface="+mn-lt"/>
              </a:rPr>
              <a:t>tabulka</a:t>
            </a:r>
            <a:endParaRPr lang="cs-CZ" dirty="0">
              <a:latin typeface="+mn-lt"/>
            </a:endParaRPr>
          </a:p>
        </p:txBody>
      </p: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5366" name="Object 9"/>
          <p:cNvGraphicFramePr>
            <a:graphicFrameLocks noChangeAspect="1"/>
          </p:cNvGraphicFramePr>
          <p:nvPr/>
        </p:nvGraphicFramePr>
        <p:xfrm>
          <a:off x="4427538" y="5661025"/>
          <a:ext cx="107950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7" name="Rovnice" r:id="rId4" imgW="837836" imgH="482391" progId="Equation.3">
                  <p:embed/>
                </p:oleObj>
              </mc:Choice>
              <mc:Fallback>
                <p:oleObj name="Rovnice" r:id="rId4" imgW="837836" imgH="482391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5661025"/>
                        <a:ext cx="107950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Text Box 11"/>
          <p:cNvSpPr txBox="1">
            <a:spLocks noChangeArrowheads="1"/>
          </p:cNvSpPr>
          <p:nvPr/>
        </p:nvSpPr>
        <p:spPr bwMode="auto">
          <a:xfrm>
            <a:off x="5545138" y="5589588"/>
            <a:ext cx="35988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zh-CN" sz="1200" i="1" noProof="1">
                <a:latin typeface="+mn-lt"/>
              </a:rPr>
              <a:t>x … průměrný roční úhrn srážek v povodí [mm] </a:t>
            </a:r>
          </a:p>
          <a:p>
            <a:pPr>
              <a:defRPr/>
            </a:pPr>
            <a:r>
              <a:rPr lang="cs-CZ" altLang="zh-CN" sz="1200" i="1" noProof="1">
                <a:latin typeface="+mn-lt"/>
              </a:rPr>
              <a:t>ri … průměrné roční úhrn srážek stanice ve středu</a:t>
            </a:r>
          </a:p>
          <a:p>
            <a:pPr>
              <a:defRPr/>
            </a:pPr>
            <a:r>
              <a:rPr lang="cs-CZ" altLang="zh-CN" sz="1200" i="1" noProof="1">
                <a:latin typeface="+mn-lt"/>
              </a:rPr>
              <a:t>polygonu [mm]</a:t>
            </a:r>
          </a:p>
          <a:p>
            <a:pPr>
              <a:defRPr/>
            </a:pPr>
            <a:r>
              <a:rPr lang="cs-CZ" altLang="zh-CN" sz="1200" i="1" noProof="1">
                <a:latin typeface="+mn-lt"/>
              </a:rPr>
              <a:t>pi … plocha polygonu [km2]</a:t>
            </a:r>
            <a:endParaRPr lang="cs-CZ" sz="1200" i="1" noProof="1">
              <a:latin typeface="+mn-lt"/>
            </a:endParaRPr>
          </a:p>
        </p:txBody>
      </p:sp>
      <p:sp>
        <p:nvSpPr>
          <p:cNvPr id="15368" name="Rectangle 12"/>
          <p:cNvSpPr>
            <a:spLocks noChangeArrowheads="1"/>
          </p:cNvSpPr>
          <p:nvPr/>
        </p:nvSpPr>
        <p:spPr bwMode="auto">
          <a:xfrm>
            <a:off x="0" y="2879725"/>
            <a:ext cx="6035675" cy="0"/>
          </a:xfrm>
          <a:prstGeom prst="rect">
            <a:avLst/>
          </a:prstGeom>
          <a:solidFill>
            <a:srgbClr val="FFFF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5509" name="Group 149"/>
          <p:cNvGraphicFramePr>
            <a:graphicFrameLocks noGrp="1"/>
          </p:cNvGraphicFramePr>
          <p:nvPr/>
        </p:nvGraphicFramePr>
        <p:xfrm>
          <a:off x="0" y="5943600"/>
          <a:ext cx="3995738" cy="914400"/>
        </p:xfrm>
        <a:graphic>
          <a:graphicData uri="http://schemas.openxmlformats.org/drawingml/2006/table">
            <a:tbl>
              <a:tblPr/>
              <a:tblGrid>
                <a:gridCol w="611530"/>
                <a:gridCol w="1296080"/>
                <a:gridCol w="1224075"/>
                <a:gridCol w="864053"/>
              </a:tblGrid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Stanice</a:t>
                      </a:r>
                      <a:endParaRPr kumimoji="0" lang="cs-CZ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Roční úhrn srážek - </a:t>
                      </a:r>
                      <a:r>
                        <a:rPr kumimoji="0" lang="cs-CZ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</a:t>
                      </a:r>
                      <a:r>
                        <a:rPr kumimoji="0" lang="cs-CZ" sz="900" b="0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</a:t>
                      </a:r>
                      <a:endParaRPr kumimoji="0" lang="cs-CZ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Plocha polygonu - p</a:t>
                      </a:r>
                      <a:r>
                        <a:rPr kumimoji="0" lang="cs-CZ" sz="9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</a:t>
                      </a:r>
                      <a:endParaRPr kumimoji="0" lang="cs-CZ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Součin r</a:t>
                      </a:r>
                      <a:r>
                        <a:rPr kumimoji="0" lang="cs-CZ" sz="9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</a:t>
                      </a:r>
                      <a:r>
                        <a:rPr kumimoji="0" 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a p</a:t>
                      </a:r>
                      <a:r>
                        <a:rPr kumimoji="0" lang="cs-CZ" sz="9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</a:t>
                      </a:r>
                      <a:r>
                        <a:rPr kumimoji="0" 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kumimoji="0" lang="cs-CZ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</a:tr>
              <a:tr h="203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</a:t>
                      </a:r>
                      <a:endParaRPr kumimoji="0" lang="cs-CZ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cs-CZ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cs-CZ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cs-CZ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</a:t>
                      </a:r>
                      <a:endParaRPr kumimoji="0" lang="cs-CZ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cs-CZ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cs-CZ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cs-CZ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</a:t>
                      </a:r>
                      <a:endParaRPr kumimoji="0" lang="cs-CZ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cs-CZ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cs-CZ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cs-CZ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</a:tr>
            </a:tbl>
          </a:graphicData>
        </a:graphic>
      </p:graphicFrame>
      <p:sp>
        <p:nvSpPr>
          <p:cNvPr id="3108" name="Text Box 142"/>
          <p:cNvSpPr txBox="1">
            <a:spLocks noChangeArrowheads="1"/>
          </p:cNvSpPr>
          <p:nvPr/>
        </p:nvSpPr>
        <p:spPr bwMode="auto">
          <a:xfrm>
            <a:off x="0" y="5516563"/>
            <a:ext cx="38766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defRPr/>
            </a:pPr>
            <a:r>
              <a:rPr lang="cs-CZ" sz="1400" i="1" dirty="0">
                <a:latin typeface="+mn-lt"/>
              </a:rPr>
              <a:t>Tab. 4  Údaje pro výpočet průměrného ročního</a:t>
            </a:r>
          </a:p>
          <a:p>
            <a:pPr>
              <a:lnSpc>
                <a:spcPct val="75000"/>
              </a:lnSpc>
              <a:defRPr/>
            </a:pPr>
            <a:r>
              <a:rPr lang="cs-CZ" sz="1400" i="1" dirty="0">
                <a:latin typeface="+mn-lt"/>
              </a:rPr>
              <a:t> úhrnu srážek metodou polygonů</a:t>
            </a:r>
            <a:r>
              <a:rPr lang="cs-CZ" dirty="0">
                <a:latin typeface="+mn-lt"/>
              </a:rPr>
              <a:t> </a:t>
            </a:r>
          </a:p>
        </p:txBody>
      </p:sp>
      <p:sp>
        <p:nvSpPr>
          <p:cNvPr id="2" name="Ovál 1"/>
          <p:cNvSpPr/>
          <p:nvPr/>
        </p:nvSpPr>
        <p:spPr>
          <a:xfrm>
            <a:off x="4787900" y="3933825"/>
            <a:ext cx="360363" cy="358775"/>
          </a:xfrm>
          <a:prstGeom prst="ellipse">
            <a:avLst/>
          </a:prstGeom>
          <a:solidFill>
            <a:schemeClr val="accent1">
              <a:alpha val="3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7164388" y="4086225"/>
            <a:ext cx="360362" cy="358775"/>
          </a:xfrm>
          <a:prstGeom prst="ellipse">
            <a:avLst/>
          </a:prstGeom>
          <a:solidFill>
            <a:schemeClr val="accent1">
              <a:alpha val="3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88913"/>
            <a:ext cx="8893175" cy="1223962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cs-CZ" sz="2000" b="1" i="1" noProof="1" smtClean="0"/>
              <a:t>Metoda izohyet</a:t>
            </a:r>
            <a:r>
              <a:rPr lang="cs-CZ" sz="2000" i="1" noProof="1" smtClean="0"/>
              <a:t> </a:t>
            </a:r>
            <a:r>
              <a:rPr lang="cs-CZ" sz="2000" b="1" i="1" smtClean="0">
                <a:solidFill>
                  <a:srgbClr val="FF0000"/>
                </a:solidFill>
              </a:rPr>
              <a:t>/možnost výpočtu v ArcGISu – popsat postup do textu!</a:t>
            </a:r>
            <a:endParaRPr lang="cs-CZ" sz="2000" b="1" i="1" noProof="1" smtClean="0">
              <a:solidFill>
                <a:srgbClr val="FF0000"/>
              </a:solidFill>
            </a:endParaRPr>
          </a:p>
          <a:p>
            <a:pPr marL="0" indent="0" algn="just" eaLnBrk="1" hangingPunct="1">
              <a:lnSpc>
                <a:spcPct val="85000"/>
              </a:lnSpc>
              <a:buFontTx/>
              <a:buNone/>
            </a:pPr>
            <a:r>
              <a:rPr lang="cs-CZ" sz="2000" noProof="1" smtClean="0"/>
              <a:t>-   při výpočtu se vychází z mapy izohyet (mapa geografického rozložení</a:t>
            </a:r>
          </a:p>
          <a:p>
            <a:pPr marL="0" indent="0" algn="just" eaLnBrk="1" hangingPunct="1">
              <a:lnSpc>
                <a:spcPct val="85000"/>
              </a:lnSpc>
              <a:buFontTx/>
              <a:buNone/>
            </a:pPr>
            <a:r>
              <a:rPr lang="cs-CZ" sz="2000" noProof="1" smtClean="0"/>
              <a:t>průměrného ročního úhrnu srážek)</a:t>
            </a:r>
            <a:r>
              <a:rPr lang="cs-CZ" sz="2000" smtClean="0"/>
              <a:t>,</a:t>
            </a:r>
            <a:r>
              <a:rPr lang="cs-CZ" sz="2000" noProof="1" smtClean="0"/>
              <a:t> </a:t>
            </a:r>
            <a:r>
              <a:rPr lang="cs-CZ" sz="2000" smtClean="0"/>
              <a:t>Atlas podnebí ČSSR</a:t>
            </a:r>
            <a:endParaRPr lang="cs-CZ" sz="2000" noProof="1" smtClean="0"/>
          </a:p>
        </p:txBody>
      </p:sp>
      <p:pic>
        <p:nvPicPr>
          <p:cNvPr id="16387" name="Picture 4" descr="Izohyety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341438"/>
            <a:ext cx="4038600" cy="4381500"/>
          </a:xfrm>
          <a:noFill/>
        </p:spPr>
      </p:pic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179388" y="1484313"/>
            <a:ext cx="460851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Char char="-"/>
              <a:defRPr/>
            </a:pPr>
            <a:r>
              <a:rPr lang="cs-CZ" sz="2000" dirty="0">
                <a:latin typeface="+mn-lt"/>
              </a:rPr>
              <a:t>  </a:t>
            </a:r>
            <a:r>
              <a:rPr lang="cs-CZ" sz="2000" noProof="1">
                <a:latin typeface="+mn-lt"/>
              </a:rPr>
              <a:t>změřit plochu mezi izohyetami (planimetrováním nebo čtver. metodou)  - </a:t>
            </a:r>
            <a:r>
              <a:rPr lang="cs-CZ" sz="2000" dirty="0">
                <a:latin typeface="+mn-lt"/>
              </a:rPr>
              <a:t> </a:t>
            </a:r>
            <a:r>
              <a:rPr lang="cs-CZ" sz="2000" noProof="1">
                <a:latin typeface="+mn-lt"/>
              </a:rPr>
              <a:t>výpočet váženým průměrem (váha - plochy mezi izohyetami), </a:t>
            </a:r>
            <a:r>
              <a:rPr lang="cs-CZ" sz="2000" noProof="1">
                <a:solidFill>
                  <a:srgbClr val="FF0000"/>
                </a:solidFill>
                <a:latin typeface="+mn-lt"/>
              </a:rPr>
              <a:t>1 tabulka</a:t>
            </a:r>
            <a:endParaRPr lang="cs-CZ" sz="2000" dirty="0">
              <a:latin typeface="+mn-lt"/>
            </a:endParaRPr>
          </a:p>
          <a:p>
            <a:pPr>
              <a:defRPr/>
            </a:pPr>
            <a:endParaRPr lang="cs-CZ" sz="2000" noProof="1">
              <a:latin typeface="Times New Roman" pitchFamily="18" charset="0"/>
            </a:endParaRPr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1600200" y="3154363"/>
            <a:ext cx="5943600" cy="0"/>
          </a:xfrm>
          <a:prstGeom prst="rect">
            <a:avLst/>
          </a:prstGeom>
          <a:solidFill>
            <a:srgbClr val="FFFF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7464" name="Group 56"/>
          <p:cNvGraphicFramePr>
            <a:graphicFrameLocks noGrp="1"/>
          </p:cNvGraphicFramePr>
          <p:nvPr/>
        </p:nvGraphicFramePr>
        <p:xfrm>
          <a:off x="179388" y="3644900"/>
          <a:ext cx="4608512" cy="549276"/>
        </p:xfrm>
        <a:graphic>
          <a:graphicData uri="http://schemas.openxmlformats.org/drawingml/2006/table">
            <a:tbl>
              <a:tblPr/>
              <a:tblGrid>
                <a:gridCol w="1728269"/>
                <a:gridCol w="1800152"/>
                <a:gridCol w="1080091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-3000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</a:t>
                      </a:r>
                      <a:r>
                        <a:rPr kumimoji="0" lang="cs-CZ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[mm]</a:t>
                      </a:r>
                      <a:endParaRPr kumimoji="0" lang="cs-CZ" sz="1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</a:t>
                      </a:r>
                      <a:r>
                        <a:rPr kumimoji="0" lang="cs-CZ" sz="1200" b="0" i="0" u="none" strike="noStrike" cap="none" normalizeH="0" baseline="-3000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</a:t>
                      </a:r>
                      <a:endParaRPr kumimoji="0" lang="cs-CZ" sz="1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r>
                        <a:rPr kumimoji="0" lang="cs-CZ" sz="1200" b="0" i="0" u="none" strike="noStrike" cap="none" normalizeH="0" baseline="-3000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</a:t>
                      </a:r>
                      <a:r>
                        <a:rPr kumimoji="0" lang="cs-CZ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. p</a:t>
                      </a:r>
                      <a:r>
                        <a:rPr kumimoji="0" lang="cs-CZ" sz="1200" b="0" i="0" u="none" strike="noStrike" cap="none" normalizeH="0" baseline="-3000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</a:t>
                      </a:r>
                      <a:endParaRPr kumimoji="0" lang="cs-CZ" sz="1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střed intervalů izohyet</a:t>
                      </a:r>
                      <a:endParaRPr kumimoji="0" lang="cs-CZ" sz="1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plocha mezi izohyetami</a:t>
                      </a:r>
                      <a:endParaRPr kumimoji="0" lang="cs-CZ" sz="1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součin x</a:t>
                      </a:r>
                      <a:r>
                        <a:rPr kumimoji="0" lang="cs-CZ" sz="1200" b="0" i="0" u="none" strike="noStrike" cap="none" normalizeH="0" baseline="-3000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</a:t>
                      </a:r>
                      <a:r>
                        <a:rPr kumimoji="0" lang="cs-CZ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a p</a:t>
                      </a:r>
                      <a:r>
                        <a:rPr kumimoji="0" lang="cs-CZ" sz="1200" b="0" i="0" u="none" strike="noStrike" cap="none" normalizeH="0" baseline="-3000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</a:t>
                      </a:r>
                      <a:endParaRPr kumimoji="0" lang="cs-CZ" sz="1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</a:tr>
            </a:tbl>
          </a:graphicData>
        </a:graphic>
      </p:graphicFrame>
      <p:sp>
        <p:nvSpPr>
          <p:cNvPr id="4117" name="Text Box 57"/>
          <p:cNvSpPr txBox="1">
            <a:spLocks noChangeArrowheads="1"/>
          </p:cNvSpPr>
          <p:nvPr/>
        </p:nvSpPr>
        <p:spPr bwMode="auto">
          <a:xfrm>
            <a:off x="179388" y="3068638"/>
            <a:ext cx="4649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400" b="1" i="1" dirty="0" err="1">
                <a:latin typeface="+mn-lt"/>
              </a:rPr>
              <a:t>Tab</a:t>
            </a:r>
            <a:r>
              <a:rPr lang="cs-CZ" sz="1400" b="1" i="1" noProof="1">
                <a:latin typeface="+mn-lt"/>
              </a:rPr>
              <a:t>. 5 Údaje pro výpočet průměrného ročního úhrnu</a:t>
            </a:r>
          </a:p>
          <a:p>
            <a:pPr>
              <a:defRPr/>
            </a:pPr>
            <a:r>
              <a:rPr lang="cs-CZ" sz="1400" b="1" i="1" noProof="1">
                <a:latin typeface="+mn-lt"/>
              </a:rPr>
              <a:t> srážek metodou izohyet</a:t>
            </a:r>
            <a:r>
              <a:rPr lang="cs-CZ" sz="1400" noProof="1">
                <a:latin typeface="+mn-lt"/>
              </a:rPr>
              <a:t> </a:t>
            </a:r>
          </a:p>
        </p:txBody>
      </p:sp>
      <p:sp>
        <p:nvSpPr>
          <p:cNvPr id="16405" name="Rectangle 59"/>
          <p:cNvSpPr>
            <a:spLocks noChangeArrowheads="1"/>
          </p:cNvSpPr>
          <p:nvPr/>
        </p:nvSpPr>
        <p:spPr bwMode="auto">
          <a:xfrm>
            <a:off x="0" y="3284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6406" name="Object 58"/>
          <p:cNvGraphicFramePr>
            <a:graphicFrameLocks noChangeAspect="1"/>
          </p:cNvGraphicFramePr>
          <p:nvPr/>
        </p:nvGraphicFramePr>
        <p:xfrm>
          <a:off x="1547813" y="4652963"/>
          <a:ext cx="136683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6" name="Rovnice" r:id="rId4" imgW="863225" imgH="482391" progId="Equation.3">
                  <p:embed/>
                </p:oleObj>
              </mc:Choice>
              <mc:Fallback>
                <p:oleObj name="Rovnice" r:id="rId4" imgW="863225" imgH="482391" progId="Equation.3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4652963"/>
                        <a:ext cx="1366837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9" name="Text Box 60"/>
          <p:cNvSpPr txBox="1">
            <a:spLocks noChangeArrowheads="1"/>
          </p:cNvSpPr>
          <p:nvPr/>
        </p:nvSpPr>
        <p:spPr bwMode="auto">
          <a:xfrm>
            <a:off x="323850" y="5589588"/>
            <a:ext cx="44688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zh-CN" sz="1600" i="1" dirty="0">
                <a:latin typeface="+mn-lt"/>
              </a:rPr>
              <a:t>x … </a:t>
            </a:r>
            <a:r>
              <a:rPr lang="cs-CZ" altLang="zh-CN" sz="1600" i="1" noProof="1">
                <a:latin typeface="+mn-lt"/>
              </a:rPr>
              <a:t>průměrný roční úhrn srážek v povodí [mm]</a:t>
            </a:r>
          </a:p>
          <a:p>
            <a:pPr>
              <a:defRPr/>
            </a:pPr>
            <a:r>
              <a:rPr lang="cs-CZ" altLang="zh-CN" sz="1600" i="1" noProof="1">
                <a:latin typeface="+mn-lt"/>
              </a:rPr>
              <a:t>xi … střed intervalu izohyet [mm]</a:t>
            </a:r>
          </a:p>
          <a:p>
            <a:pPr>
              <a:defRPr/>
            </a:pPr>
            <a:r>
              <a:rPr lang="cs-CZ" altLang="zh-CN" sz="1600" i="1" noProof="1">
                <a:latin typeface="+mn-lt"/>
              </a:rPr>
              <a:t>pi … plocha mezi izohyetami [km2]</a:t>
            </a:r>
            <a:endParaRPr lang="cs-CZ" sz="1600" i="1" noProof="1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404813"/>
            <a:ext cx="8642350" cy="5792787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cs-CZ" sz="2200" b="1" i="1" dirty="0" smtClean="0"/>
              <a:t>Porovnání průměrných ročních úhrnů srážek vypočtených jednotlivými metodami</a:t>
            </a:r>
            <a:r>
              <a:rPr lang="cs-CZ" sz="2200" dirty="0" smtClean="0"/>
              <a:t> </a:t>
            </a:r>
            <a:r>
              <a:rPr lang="cs-CZ" sz="2000" dirty="0" smtClean="0">
                <a:solidFill>
                  <a:srgbClr val="FF0000"/>
                </a:solidFill>
              </a:rPr>
              <a:t>(1 tabulka, slovní shrnutí výsledků)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cs-CZ" sz="2200" dirty="0" smtClean="0"/>
              <a:t>Pozn. metoda </a:t>
            </a:r>
            <a:r>
              <a:rPr lang="cs-CZ" sz="2200" noProof="1" smtClean="0"/>
              <a:t>izohyet je považována</a:t>
            </a:r>
            <a:r>
              <a:rPr lang="cs-CZ" sz="2200" dirty="0" smtClean="0"/>
              <a:t> za nejpřesnější, proto se výsledky ostatních metod vyjadřují vzhledem k výsledku této metody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sz="2200" dirty="0" smtClean="0">
              <a:latin typeface="Times New Roman" pitchFamily="18" charset="0"/>
            </a:endParaRP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0" y="2597150"/>
            <a:ext cx="5486400" cy="0"/>
          </a:xfrm>
          <a:prstGeom prst="rect">
            <a:avLst/>
          </a:prstGeom>
          <a:solidFill>
            <a:srgbClr val="FFFF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9581" name="Group 125"/>
          <p:cNvGraphicFramePr>
            <a:graphicFrameLocks noGrp="1"/>
          </p:cNvGraphicFramePr>
          <p:nvPr/>
        </p:nvGraphicFramePr>
        <p:xfrm>
          <a:off x="1476375" y="1916113"/>
          <a:ext cx="5867400" cy="1690686"/>
        </p:xfrm>
        <a:graphic>
          <a:graphicData uri="http://schemas.openxmlformats.org/drawingml/2006/table">
            <a:tbl>
              <a:tblPr/>
              <a:tblGrid>
                <a:gridCol w="2339975"/>
                <a:gridCol w="2736850"/>
                <a:gridCol w="790575"/>
              </a:tblGrid>
              <a:tr h="2746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Metoda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Průměrný roční úhrn srážek [mm]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[%]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</a:tr>
              <a:tr h="301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prostý aritmetický průměr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</a:tr>
              <a:tr h="274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vážený aritmetický průměr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</a:tr>
              <a:tr h="2746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metoda čtverců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</a:tr>
              <a:tr h="2746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metoda polygonů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</a:tr>
              <a:tr h="2905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metoda izohyet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100,0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</a:tr>
            </a:tbl>
          </a:graphicData>
        </a:graphic>
      </p:graphicFrame>
      <p:sp>
        <p:nvSpPr>
          <p:cNvPr id="17442" name="Text Box 122"/>
          <p:cNvSpPr txBox="1">
            <a:spLocks noChangeArrowheads="1"/>
          </p:cNvSpPr>
          <p:nvPr/>
        </p:nvSpPr>
        <p:spPr bwMode="auto">
          <a:xfrm>
            <a:off x="900113" y="1557338"/>
            <a:ext cx="72405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600" b="1" i="1">
                <a:latin typeface="Times New Roman" pitchFamily="18" charset="0"/>
              </a:rPr>
              <a:t>Tab. 6  Tabulka pro porovnání výsledků výpočtu průměrného ročního úhrnu srážek</a:t>
            </a:r>
            <a:r>
              <a:rPr lang="cs-CZ" sz="1600">
                <a:latin typeface="Times New Roman" pitchFamily="18" charset="0"/>
              </a:rPr>
              <a:t> </a:t>
            </a:r>
          </a:p>
        </p:txBody>
      </p:sp>
      <p:sp>
        <p:nvSpPr>
          <p:cNvPr id="19491" name="Text Box 126"/>
          <p:cNvSpPr txBox="1">
            <a:spLocks noChangeArrowheads="1"/>
          </p:cNvSpPr>
          <p:nvPr/>
        </p:nvSpPr>
        <p:spPr bwMode="auto">
          <a:xfrm>
            <a:off x="323850" y="4005263"/>
            <a:ext cx="83010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2200" b="1" i="1" dirty="0">
                <a:latin typeface="+mn-lt"/>
              </a:rPr>
              <a:t>e)</a:t>
            </a:r>
            <a:r>
              <a:rPr lang="cs-CZ" sz="2200" dirty="0">
                <a:latin typeface="+mn-lt"/>
              </a:rPr>
              <a:t> Geografické rozložení průměrného počtu dnů se sněhovou pokrývkou v povodí </a:t>
            </a:r>
            <a:r>
              <a:rPr lang="cs-CZ" sz="2000" dirty="0">
                <a:solidFill>
                  <a:srgbClr val="FF0000"/>
                </a:solidFill>
                <a:latin typeface="+mn-lt"/>
              </a:rPr>
              <a:t>(1 mapa, slovní popis)</a:t>
            </a:r>
            <a:r>
              <a:rPr lang="cs-CZ" sz="2200" dirty="0">
                <a:solidFill>
                  <a:srgbClr val="FF0000"/>
                </a:solidFill>
                <a:latin typeface="+mn-lt"/>
              </a:rPr>
              <a:t> </a:t>
            </a:r>
          </a:p>
        </p:txBody>
      </p:sp>
      <p:sp>
        <p:nvSpPr>
          <p:cNvPr id="17444" name="Text Box 127"/>
          <p:cNvSpPr txBox="1">
            <a:spLocks noChangeArrowheads="1"/>
          </p:cNvSpPr>
          <p:nvPr/>
        </p:nvSpPr>
        <p:spPr bwMode="auto">
          <a:xfrm>
            <a:off x="250825" y="3644900"/>
            <a:ext cx="850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solidFill>
                  <a:srgbClr val="FF0000"/>
                </a:solidFill>
              </a:rPr>
              <a:t>U všech vzorců v kapitole 3d: </a:t>
            </a:r>
            <a:r>
              <a:rPr lang="cs-CZ" b="1">
                <a:solidFill>
                  <a:srgbClr val="FF0000"/>
                </a:solidFill>
              </a:rPr>
              <a:t>vzorec + dosazení hodnot + vysvětlivky symbolů</a:t>
            </a:r>
          </a:p>
        </p:txBody>
      </p:sp>
      <p:sp>
        <p:nvSpPr>
          <p:cNvPr id="9" name="Šipka doprava 8"/>
          <p:cNvSpPr/>
          <p:nvPr/>
        </p:nvSpPr>
        <p:spPr>
          <a:xfrm>
            <a:off x="179388" y="5229225"/>
            <a:ext cx="977900" cy="48418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7446" name="TextovéPole 10"/>
          <p:cNvSpPr txBox="1">
            <a:spLocks noChangeArrowheads="1"/>
          </p:cNvSpPr>
          <p:nvPr/>
        </p:nvSpPr>
        <p:spPr bwMode="auto">
          <a:xfrm>
            <a:off x="1403350" y="5229225"/>
            <a:ext cx="72009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400" b="1"/>
              <a:t>6 mapek, 7 tabulek, 4 grafy, slovní komentáře každého z bodů</a:t>
            </a:r>
            <a:endParaRPr lang="cs-CZ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649287"/>
          </a:xfrm>
        </p:spPr>
        <p:txBody>
          <a:bodyPr/>
          <a:lstStyle/>
          <a:p>
            <a:pPr eaLnBrk="1" hangingPunct="1"/>
            <a:r>
              <a:rPr lang="cs-CZ" sz="3600" b="1" smtClean="0"/>
              <a:t>4) Větrné poměry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836613"/>
            <a:ext cx="8351838" cy="5289550"/>
          </a:xfrm>
        </p:spPr>
        <p:txBody>
          <a:bodyPr/>
          <a:lstStyle/>
          <a:p>
            <a:pPr marL="609600" indent="-609600" algn="just" eaLnBrk="1" hangingPunct="1">
              <a:lnSpc>
                <a:spcPct val="85000"/>
              </a:lnSpc>
              <a:buFontTx/>
              <a:buNone/>
            </a:pPr>
            <a:r>
              <a:rPr lang="cs-CZ" sz="2000" b="1" i="1" smtClean="0"/>
              <a:t>a)</a:t>
            </a:r>
            <a:r>
              <a:rPr lang="cs-CZ" sz="2000" smtClean="0"/>
              <a:t>   Frekvenční rozložení směrů větru v zimě, v létě a v roce pro nejvýše</a:t>
            </a:r>
          </a:p>
          <a:p>
            <a:pPr marL="609600" indent="-609600" algn="just" eaLnBrk="1" hangingPunct="1">
              <a:lnSpc>
                <a:spcPct val="85000"/>
              </a:lnSpc>
              <a:buFontTx/>
              <a:buNone/>
            </a:pPr>
            <a:r>
              <a:rPr lang="cs-CZ" sz="2000" smtClean="0"/>
              <a:t>a nejníže ležící stanici </a:t>
            </a:r>
            <a:r>
              <a:rPr lang="cs-CZ" sz="2000" smtClean="0">
                <a:solidFill>
                  <a:srgbClr val="FF0000"/>
                </a:solidFill>
              </a:rPr>
              <a:t>(3 větrné růžice, 3 tabulky, slovní popis)</a:t>
            </a:r>
          </a:p>
          <a:p>
            <a:pPr marL="609600" indent="-609600" algn="just" eaLnBrk="1" hangingPunct="1">
              <a:lnSpc>
                <a:spcPct val="85000"/>
              </a:lnSpc>
              <a:buFontTx/>
              <a:buNone/>
            </a:pPr>
            <a:r>
              <a:rPr lang="cs-CZ" sz="1600" b="1" i="1" smtClean="0">
                <a:solidFill>
                  <a:srgbClr val="FF0000"/>
                </a:solidFill>
              </a:rPr>
              <a:t>Pozn. Nejvýše a nejníže ležící stanice v povodí; nadmořská výška stanic</a:t>
            </a:r>
          </a:p>
          <a:p>
            <a:pPr marL="609600" indent="-609600" eaLnBrk="1" hangingPunct="1">
              <a:lnSpc>
                <a:spcPct val="85000"/>
              </a:lnSpc>
              <a:buFontTx/>
              <a:buNone/>
            </a:pPr>
            <a:endParaRPr lang="cs-CZ" sz="1600" b="1" i="1" smtClean="0">
              <a:solidFill>
                <a:srgbClr val="FF0000"/>
              </a:solidFill>
            </a:endParaRPr>
          </a:p>
          <a:p>
            <a:pPr marL="609600" indent="-609600" eaLnBrk="1" hangingPunct="1">
              <a:lnSpc>
                <a:spcPct val="85000"/>
              </a:lnSpc>
              <a:buFontTx/>
              <a:buNone/>
            </a:pPr>
            <a:r>
              <a:rPr lang="cs-CZ" sz="1600" b="1" i="1" smtClean="0"/>
              <a:t>Tab. 7  Tabulka pro frekvenční rozložení směrů větru</a:t>
            </a:r>
            <a:r>
              <a:rPr lang="cs-CZ" sz="1600" smtClean="0"/>
              <a:t> </a:t>
            </a:r>
            <a:r>
              <a:rPr lang="cs-CZ" sz="1600" i="1" smtClean="0"/>
              <a:t> (hodnoty jsou uvedené v %</a:t>
            </a:r>
            <a:r>
              <a:rPr lang="cs-CZ" sz="1600" smtClean="0"/>
              <a:t>)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175" y="3017838"/>
            <a:ext cx="6400800" cy="0"/>
          </a:xfrm>
          <a:prstGeom prst="rect">
            <a:avLst/>
          </a:prstGeom>
          <a:solidFill>
            <a:srgbClr val="FFFF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20711" name="Group 231"/>
          <p:cNvGraphicFramePr>
            <a:graphicFrameLocks noGrp="1"/>
          </p:cNvGraphicFramePr>
          <p:nvPr/>
        </p:nvGraphicFramePr>
        <p:xfrm>
          <a:off x="250825" y="2349500"/>
          <a:ext cx="8024813" cy="823914"/>
        </p:xfrm>
        <a:graphic>
          <a:graphicData uri="http://schemas.openxmlformats.org/drawingml/2006/table">
            <a:tbl>
              <a:tblPr/>
              <a:tblGrid>
                <a:gridCol w="896938"/>
                <a:gridCol w="647700"/>
                <a:gridCol w="720725"/>
                <a:gridCol w="719137"/>
                <a:gridCol w="792163"/>
                <a:gridCol w="792162"/>
                <a:gridCol w="792163"/>
                <a:gridCol w="863600"/>
                <a:gridCol w="865187"/>
                <a:gridCol w="935038"/>
              </a:tblGrid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NE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SE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SW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NW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Calm</a:t>
                      </a:r>
                      <a:endParaRPr kumimoji="0" lang="cs-CZ" sz="1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stanice I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2,5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3,2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14,7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8,9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5,2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3,8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7,1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1,8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30,7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stanice II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2,8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14,8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6,3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5,1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4,3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2,8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4,8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1,3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21,9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</a:tr>
            </a:tbl>
          </a:graphicData>
        </a:graphic>
      </p:graphicFrame>
      <p:sp>
        <p:nvSpPr>
          <p:cNvPr id="5172" name="Text Box 234"/>
          <p:cNvSpPr txBox="1">
            <a:spLocks noChangeArrowheads="1"/>
          </p:cNvSpPr>
          <p:nvPr/>
        </p:nvSpPr>
        <p:spPr bwMode="auto">
          <a:xfrm>
            <a:off x="900113" y="6237288"/>
            <a:ext cx="3959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1600" b="1" i="1" dirty="0">
                <a:latin typeface="+mn-lt"/>
              </a:rPr>
              <a:t>Obr. 7  Frekvenční rozložení směrů větru</a:t>
            </a:r>
            <a:endParaRPr lang="cs-CZ" dirty="0">
              <a:latin typeface="+mn-lt"/>
            </a:endParaRPr>
          </a:p>
        </p:txBody>
      </p:sp>
      <p:sp>
        <p:nvSpPr>
          <p:cNvPr id="5173" name="Text Box 235"/>
          <p:cNvSpPr txBox="1">
            <a:spLocks noChangeArrowheads="1"/>
          </p:cNvSpPr>
          <p:nvPr/>
        </p:nvSpPr>
        <p:spPr bwMode="auto">
          <a:xfrm>
            <a:off x="4787900" y="4221163"/>
            <a:ext cx="36718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noProof="1">
                <a:solidFill>
                  <a:srgbClr val="FF0000"/>
                </a:solidFill>
                <a:latin typeface="+mn-lt"/>
              </a:rPr>
              <a:t>Pozn. Do obrázku nezpomeňte uvést i calm (bezvětří).</a:t>
            </a:r>
          </a:p>
        </p:txBody>
      </p:sp>
      <p:graphicFrame>
        <p:nvGraphicFramePr>
          <p:cNvPr id="18485" name="Object 237"/>
          <p:cNvGraphicFramePr>
            <a:graphicFrameLocks noGrp="1" noChangeAspect="1"/>
          </p:cNvGraphicFramePr>
          <p:nvPr>
            <p:ph sz="half" idx="2"/>
          </p:nvPr>
        </p:nvGraphicFramePr>
        <p:xfrm>
          <a:off x="1042988" y="3357563"/>
          <a:ext cx="3389312" cy="287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4" name="Graf" r:id="rId3" imgW="4505325" imgH="3819525" progId="Excel.Chart.8">
                  <p:embed/>
                </p:oleObj>
              </mc:Choice>
              <mc:Fallback>
                <p:oleObj name="Graf" r:id="rId3" imgW="4505325" imgH="3819525" progId="Excel.Chart.8">
                  <p:embed/>
                  <p:pic>
                    <p:nvPicPr>
                      <p:cNvPr id="0" name="Object 23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357563"/>
                        <a:ext cx="3389312" cy="287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33375"/>
            <a:ext cx="8229600" cy="6524625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cs-CZ" sz="2200" b="1" i="1" smtClean="0"/>
              <a:t>b)</a:t>
            </a:r>
            <a:r>
              <a:rPr lang="cs-CZ" sz="2200" smtClean="0"/>
              <a:t> Výpočet převládajících směrů větru a jejich frekvence pro zimu, léto a rok pro nejvýše a nejníže ležící stanici </a:t>
            </a:r>
            <a:r>
              <a:rPr lang="cs-CZ" sz="2200" smtClean="0">
                <a:solidFill>
                  <a:srgbClr val="FF0000"/>
                </a:solidFill>
              </a:rPr>
              <a:t>(obecný postup výpočtu, 1 vzorový výpočet s dosazením, 1 tabulka s výsledky, shrnutí)</a:t>
            </a:r>
            <a:r>
              <a:rPr lang="cs-CZ" sz="2200" smtClean="0"/>
              <a:t> - </a:t>
            </a:r>
            <a:r>
              <a:rPr lang="cs-CZ" sz="2200" b="1" smtClean="0"/>
              <a:t>podle Nosek (1972) – </a:t>
            </a:r>
            <a:r>
              <a:rPr lang="cs-CZ" sz="1600" smtClean="0"/>
              <a:t>studijní materiály v ISu </a:t>
            </a:r>
            <a:endParaRPr lang="cs-CZ" sz="1600" b="1" smtClean="0"/>
          </a:p>
          <a:p>
            <a:pPr marL="0" indent="0" algn="just" eaLnBrk="1" hangingPunct="1">
              <a:buFontTx/>
              <a:buNone/>
            </a:pPr>
            <a:r>
              <a:rPr lang="cs-CZ" sz="2200" i="1" smtClean="0">
                <a:solidFill>
                  <a:srgbClr val="FF0000"/>
                </a:solidFill>
              </a:rPr>
              <a:t>Pozn. zvolte početní metodu (str. 376)</a:t>
            </a:r>
            <a:endParaRPr lang="cs-CZ" sz="2200" i="1" smtClean="0"/>
          </a:p>
          <a:p>
            <a:pPr marL="0" indent="0" algn="just" eaLnBrk="1" hangingPunct="1">
              <a:buFontTx/>
              <a:buNone/>
            </a:pPr>
            <a:endParaRPr lang="cs-CZ" sz="800" b="1" smtClean="0"/>
          </a:p>
          <a:p>
            <a:pPr marL="0" indent="0" algn="just" eaLnBrk="1" hangingPunct="1">
              <a:buFontTx/>
              <a:buNone/>
            </a:pPr>
            <a:r>
              <a:rPr lang="cs-CZ" sz="1600" b="1" i="1" smtClean="0"/>
              <a:t>Tab. 8  Tabulka pro výsledky výpočtu převládajících směrů větru a jejich frekvence</a:t>
            </a:r>
          </a:p>
          <a:p>
            <a:pPr marL="0" indent="0" algn="just" eaLnBrk="1" hangingPunct="1">
              <a:buFontTx/>
              <a:buNone/>
            </a:pPr>
            <a:endParaRPr lang="cs-CZ" sz="1600" b="1" i="1" smtClean="0"/>
          </a:p>
          <a:p>
            <a:pPr marL="0" indent="0" algn="just" eaLnBrk="1" hangingPunct="1">
              <a:buFontTx/>
              <a:buNone/>
            </a:pPr>
            <a:endParaRPr lang="cs-CZ" sz="1600" b="1" i="1" smtClean="0"/>
          </a:p>
          <a:p>
            <a:pPr marL="0" indent="0" algn="just" eaLnBrk="1" hangingPunct="1">
              <a:buFontTx/>
              <a:buNone/>
            </a:pPr>
            <a:endParaRPr lang="cs-CZ" sz="1600" b="1" i="1" smtClean="0"/>
          </a:p>
          <a:p>
            <a:pPr marL="0" indent="0" algn="just" eaLnBrk="1" hangingPunct="1">
              <a:buFontTx/>
              <a:buNone/>
            </a:pPr>
            <a:endParaRPr lang="cs-CZ" sz="1600" b="1" i="1" smtClean="0"/>
          </a:p>
          <a:p>
            <a:pPr marL="0" indent="0" algn="just" eaLnBrk="1" hangingPunct="1">
              <a:buFontTx/>
              <a:buNone/>
            </a:pPr>
            <a:endParaRPr lang="cs-CZ" sz="1600" b="1" i="1" smtClean="0"/>
          </a:p>
          <a:p>
            <a:pPr marL="0" indent="0" algn="just" eaLnBrk="1" hangingPunct="1">
              <a:buFontTx/>
              <a:buNone/>
            </a:pPr>
            <a:endParaRPr lang="cs-CZ" sz="1600" b="1" i="1" smtClean="0"/>
          </a:p>
          <a:p>
            <a:pPr marL="0" indent="0" algn="just" eaLnBrk="1" hangingPunct="1">
              <a:buFontTx/>
              <a:buNone/>
            </a:pPr>
            <a:endParaRPr lang="cs-CZ" sz="1600" b="1" i="1" smtClean="0"/>
          </a:p>
          <a:p>
            <a:pPr marL="0" indent="0" algn="just" eaLnBrk="1" hangingPunct="1">
              <a:buFontTx/>
              <a:buNone/>
            </a:pPr>
            <a:endParaRPr lang="cs-CZ" sz="1600" b="1" i="1" smtClean="0"/>
          </a:p>
          <a:p>
            <a:pPr marL="0" indent="0" algn="just" eaLnBrk="1" hangingPunct="1">
              <a:buFontTx/>
              <a:buNone/>
            </a:pPr>
            <a:endParaRPr lang="cs-CZ" sz="1600" b="1" i="1" smtClean="0"/>
          </a:p>
          <a:p>
            <a:pPr marL="0" indent="0" algn="just" eaLnBrk="1" hangingPunct="1">
              <a:buFontTx/>
              <a:buNone/>
            </a:pPr>
            <a:r>
              <a:rPr lang="cs-CZ" sz="2400" b="1" i="1" smtClean="0"/>
              <a:t>	</a:t>
            </a:r>
            <a:r>
              <a:rPr lang="cs-CZ" sz="2400" b="1" smtClean="0"/>
              <a:t>3 větrné růžice, 4 tabulky, obecný postup 	výpočtu,  1 vzorový výpočet s dosazením, 	komentář každého z bodů </a:t>
            </a:r>
            <a:endParaRPr lang="cs-CZ" sz="2400" b="1" i="1" smtClean="0"/>
          </a:p>
          <a:p>
            <a:pPr marL="0" indent="0" algn="just" eaLnBrk="1" hangingPunct="1">
              <a:buFontTx/>
              <a:buNone/>
            </a:pPr>
            <a:r>
              <a:rPr lang="cs-CZ" sz="1600" smtClean="0"/>
              <a:t> </a:t>
            </a: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0" y="2468563"/>
            <a:ext cx="5943600" cy="0"/>
          </a:xfrm>
          <a:prstGeom prst="rect">
            <a:avLst/>
          </a:prstGeom>
          <a:solidFill>
            <a:srgbClr val="FFFF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22717" name="Group 189"/>
          <p:cNvGraphicFramePr>
            <a:graphicFrameLocks noGrp="1"/>
          </p:cNvGraphicFramePr>
          <p:nvPr/>
        </p:nvGraphicFramePr>
        <p:xfrm>
          <a:off x="1258888" y="2781300"/>
          <a:ext cx="6516687" cy="1922466"/>
        </p:xfrm>
        <a:graphic>
          <a:graphicData uri="http://schemas.openxmlformats.org/drawingml/2006/table">
            <a:tbl>
              <a:tblPr/>
              <a:tblGrid>
                <a:gridCol w="914400"/>
                <a:gridCol w="849312"/>
                <a:gridCol w="2087563"/>
                <a:gridCol w="2665412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I. převládající směr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II. převládající směr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Rok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stanice I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směr + frekvence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směr + frekvence</a:t>
                      </a: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stanice II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Léto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stanice I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pokud ho lze určit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stanice II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Zima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stanice I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stanice II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</a:tr>
            </a:tbl>
          </a:graphicData>
        </a:graphic>
      </p:graphicFrame>
      <p:sp>
        <p:nvSpPr>
          <p:cNvPr id="5" name="Šipka doprava 4"/>
          <p:cNvSpPr/>
          <p:nvPr/>
        </p:nvSpPr>
        <p:spPr>
          <a:xfrm>
            <a:off x="179388" y="5229225"/>
            <a:ext cx="977900" cy="48418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cs-CZ" sz="3600" b="1" smtClean="0"/>
              <a:t>5) Klimatické oblasti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5000625"/>
          </a:xfrm>
        </p:spPr>
        <p:txBody>
          <a:bodyPr/>
          <a:lstStyle/>
          <a:p>
            <a:pPr marL="0" indent="0" algn="just" eaLnBrk="1" hangingPunct="1"/>
            <a:r>
              <a:rPr lang="cs-CZ" sz="2200" dirty="0" smtClean="0"/>
              <a:t> Srovnání klimatických oblastí ve Vašem studovaném povodí podle:</a:t>
            </a:r>
          </a:p>
          <a:p>
            <a:pPr marL="0" indent="0" algn="just" eaLnBrk="1" hangingPunct="1">
              <a:buFontTx/>
              <a:buNone/>
            </a:pPr>
            <a:r>
              <a:rPr lang="cs-CZ" sz="2200" dirty="0" smtClean="0"/>
              <a:t>    </a:t>
            </a:r>
            <a:r>
              <a:rPr lang="cs-CZ" sz="2200" b="1" dirty="0" smtClean="0"/>
              <a:t>- klasifikace Atlasu podnebí (1958)</a:t>
            </a:r>
          </a:p>
          <a:p>
            <a:pPr marL="0" indent="0" algn="just" eaLnBrk="1" hangingPunct="1">
              <a:buFontTx/>
              <a:buNone/>
            </a:pPr>
            <a:r>
              <a:rPr lang="cs-CZ" sz="2200" dirty="0" smtClean="0"/>
              <a:t>    </a:t>
            </a:r>
            <a:r>
              <a:rPr lang="cs-CZ" sz="2200" b="1" dirty="0" smtClean="0"/>
              <a:t>- klasifikace </a:t>
            </a:r>
            <a:r>
              <a:rPr lang="cs-CZ" sz="2200" b="1" noProof="1" smtClean="0"/>
              <a:t>Quitta (1971)</a:t>
            </a:r>
          </a:p>
          <a:p>
            <a:pPr marL="0" indent="0" algn="just" eaLnBrk="1" hangingPunct="1">
              <a:buFontTx/>
              <a:buNone/>
            </a:pPr>
            <a:endParaRPr lang="cs-CZ" sz="2200" b="1" noProof="1" smtClean="0"/>
          </a:p>
          <a:p>
            <a:pPr marL="0" indent="0" algn="just" eaLnBrk="1" hangingPunct="1">
              <a:buFontTx/>
              <a:buNone/>
            </a:pPr>
            <a:r>
              <a:rPr lang="cs-CZ" sz="2200" noProof="1" smtClean="0"/>
              <a:t>Pozn. </a:t>
            </a:r>
            <a:r>
              <a:rPr lang="cs-CZ" sz="2200" b="1" noProof="1" smtClean="0">
                <a:solidFill>
                  <a:srgbClr val="FF0000"/>
                </a:solidFill>
              </a:rPr>
              <a:t>2 mapky </a:t>
            </a:r>
            <a:r>
              <a:rPr lang="cs-CZ" sz="2200" noProof="1" smtClean="0"/>
              <a:t>– </a:t>
            </a:r>
            <a:r>
              <a:rPr lang="cs-CZ" sz="2200" i="1" noProof="1" smtClean="0">
                <a:solidFill>
                  <a:srgbClr val="FF0000"/>
                </a:solidFill>
              </a:rPr>
              <a:t>pozor stejné měřítk</a:t>
            </a:r>
            <a:r>
              <a:rPr lang="cs-CZ" sz="2200" i="1" dirty="0" smtClean="0">
                <a:solidFill>
                  <a:srgbClr val="FF0000"/>
                </a:solidFill>
              </a:rPr>
              <a:t>o</a:t>
            </a:r>
            <a:r>
              <a:rPr lang="cs-CZ" sz="2200" noProof="1" smtClean="0"/>
              <a:t>; </a:t>
            </a:r>
            <a:r>
              <a:rPr lang="cs-CZ" sz="2200" b="1" noProof="1" smtClean="0">
                <a:solidFill>
                  <a:srgbClr val="FF0000"/>
                </a:solidFill>
              </a:rPr>
              <a:t>slovní popis</a:t>
            </a:r>
            <a:r>
              <a:rPr lang="cs-CZ" sz="2200" noProof="1" smtClean="0">
                <a:solidFill>
                  <a:srgbClr val="FF0000"/>
                </a:solidFill>
              </a:rPr>
              <a:t> </a:t>
            </a:r>
            <a:r>
              <a:rPr lang="cs-CZ" sz="2200" noProof="1" smtClean="0"/>
              <a:t>– </a:t>
            </a:r>
            <a:r>
              <a:rPr lang="cs-CZ" sz="2200" i="1" noProof="1" smtClean="0"/>
              <a:t>rozepsat přístupy jednotlivých autorů, v čem se klasifikace liší, jaké klimatické oblasti jsou zastoupeny v povodí, atd.</a:t>
            </a:r>
            <a:endParaRPr lang="cs-CZ" sz="2200" i="1" dirty="0" smtClean="0"/>
          </a:p>
          <a:p>
            <a:pPr marL="0" indent="0" algn="just" eaLnBrk="1" hangingPunct="1">
              <a:buFontTx/>
              <a:buNone/>
            </a:pPr>
            <a:r>
              <a:rPr lang="cs-CZ" sz="2200" i="1" noProof="1" smtClean="0">
                <a:solidFill>
                  <a:srgbClr val="FF0000"/>
                </a:solidFill>
              </a:rPr>
              <a:t>Quitt – v mapovně příručka – popis klim</a:t>
            </a:r>
            <a:r>
              <a:rPr lang="cs-CZ" sz="2200" i="1" noProof="1" smtClean="0">
                <a:solidFill>
                  <a:srgbClr val="FF0000"/>
                </a:solidFill>
              </a:rPr>
              <a:t>. </a:t>
            </a:r>
            <a:r>
              <a:rPr lang="cs-CZ" sz="2200" i="1" noProof="1" smtClean="0">
                <a:solidFill>
                  <a:srgbClr val="FF0000"/>
                </a:solidFill>
              </a:rPr>
              <a:t>oblastí</a:t>
            </a:r>
            <a:endParaRPr lang="cs-CZ" sz="2200" i="1" noProof="1" smtClean="0">
              <a:solidFill>
                <a:srgbClr val="FF0000"/>
              </a:solidFill>
            </a:endParaRPr>
          </a:p>
          <a:p>
            <a:pPr marL="0" indent="0" algn="just" eaLnBrk="1" hangingPunct="1">
              <a:buFontTx/>
              <a:buNone/>
            </a:pPr>
            <a:endParaRPr lang="cs-CZ" sz="2200" i="1" noProof="1" smtClean="0">
              <a:solidFill>
                <a:srgbClr val="FF0000"/>
              </a:solidFill>
            </a:endParaRPr>
          </a:p>
          <a:p>
            <a:pPr marL="0" indent="0" algn="just" eaLnBrk="1" hangingPunct="1">
              <a:buFontTx/>
              <a:buNone/>
            </a:pPr>
            <a:endParaRPr lang="cs-CZ" sz="2200" i="1" noProof="1" smtClean="0">
              <a:solidFill>
                <a:srgbClr val="FF0000"/>
              </a:solidFill>
            </a:endParaRPr>
          </a:p>
          <a:p>
            <a:pPr marL="0" indent="0" algn="just" eaLnBrk="1" hangingPunct="1">
              <a:buFontTx/>
              <a:buNone/>
            </a:pPr>
            <a:r>
              <a:rPr lang="cs-CZ" sz="2200" i="1" noProof="1" smtClean="0">
                <a:solidFill>
                  <a:srgbClr val="FF0000"/>
                </a:solidFill>
              </a:rPr>
              <a:t>	</a:t>
            </a:r>
            <a:r>
              <a:rPr lang="cs-CZ" sz="2400" b="1" noProof="1" smtClean="0"/>
              <a:t>2 mapky, komentář</a:t>
            </a:r>
            <a:endParaRPr lang="cs-CZ" sz="2200" i="1" noProof="1" smtClean="0">
              <a:solidFill>
                <a:srgbClr val="FF0000"/>
              </a:solidFill>
            </a:endParaRPr>
          </a:p>
        </p:txBody>
      </p:sp>
      <p:sp>
        <p:nvSpPr>
          <p:cNvPr id="4" name="Šipka doprava 3"/>
          <p:cNvSpPr/>
          <p:nvPr/>
        </p:nvSpPr>
        <p:spPr>
          <a:xfrm>
            <a:off x="323850" y="5732463"/>
            <a:ext cx="977900" cy="4857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7975" y="115888"/>
            <a:ext cx="8229600" cy="620712"/>
          </a:xfrm>
        </p:spPr>
        <p:txBody>
          <a:bodyPr/>
          <a:lstStyle/>
          <a:p>
            <a:pPr algn="l" eaLnBrk="1" hangingPunct="1"/>
            <a:r>
              <a:rPr lang="cs-CZ" sz="3600" b="1" smtClean="0"/>
              <a:t>6) </a:t>
            </a:r>
            <a:r>
              <a:rPr lang="cs-CZ" sz="3600" b="1" noProof="1" smtClean="0"/>
              <a:t>Klimagram</a:t>
            </a:r>
          </a:p>
        </p:txBody>
      </p:sp>
      <p:pic>
        <p:nvPicPr>
          <p:cNvPr id="21507" name="Picture 4" descr="klimagramy-nove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989138"/>
            <a:ext cx="4067175" cy="3513137"/>
          </a:xfr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1588" y="592138"/>
            <a:ext cx="7315200" cy="0"/>
          </a:xfrm>
          <a:prstGeom prst="rect">
            <a:avLst/>
          </a:prstGeom>
          <a:solidFill>
            <a:srgbClr val="FFFF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33220" name="Group 452"/>
          <p:cNvGraphicFramePr>
            <a:graphicFrameLocks noGrp="1"/>
          </p:cNvGraphicFramePr>
          <p:nvPr/>
        </p:nvGraphicFramePr>
        <p:xfrm>
          <a:off x="4427538" y="476250"/>
          <a:ext cx="4321175" cy="5534025"/>
        </p:xfrm>
        <a:graphic>
          <a:graphicData uri="http://schemas.openxmlformats.org/drawingml/2006/table">
            <a:tbl>
              <a:tblPr/>
              <a:tblGrid>
                <a:gridCol w="493317"/>
                <a:gridCol w="3323501"/>
                <a:gridCol w="504357"/>
              </a:tblGrid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Ozn.</a:t>
                      </a:r>
                      <a:endParaRPr kumimoji="0" lang="cs-CZ" sz="11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Charakteristika</a:t>
                      </a:r>
                      <a:endParaRPr kumimoji="0" lang="cs-CZ" sz="11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Tab.</a:t>
                      </a:r>
                      <a:endParaRPr kumimoji="0" lang="cs-CZ" sz="11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</a:t>
                      </a:r>
                      <a:endParaRPr kumimoji="0" lang="cs-CZ" sz="9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název stanice</a:t>
                      </a:r>
                      <a:endParaRPr kumimoji="0" lang="cs-CZ" sz="9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cs-CZ" sz="1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</a:t>
                      </a:r>
                      <a:endParaRPr kumimoji="0" lang="cs-CZ" sz="9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nadmořská výška</a:t>
                      </a:r>
                      <a:endParaRPr kumimoji="0" lang="cs-CZ" sz="9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cs-CZ" sz="1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</a:t>
                      </a:r>
                      <a:endParaRPr kumimoji="0" lang="cs-CZ" sz="9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počet let pozorování</a:t>
                      </a:r>
                      <a:endParaRPr kumimoji="0" lang="cs-CZ" sz="9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cs-CZ" sz="1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</a:t>
                      </a:r>
                      <a:endParaRPr kumimoji="0" lang="cs-CZ" sz="9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průměrná roční teplota</a:t>
                      </a:r>
                      <a:endParaRPr kumimoji="0" lang="cs-CZ" sz="9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cs-CZ" sz="10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</a:t>
                      </a:r>
                      <a:endParaRPr kumimoji="0" lang="cs-CZ" sz="9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průměrný roční úhrn srážek</a:t>
                      </a:r>
                      <a:endParaRPr kumimoji="0" lang="cs-CZ" sz="9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52</a:t>
                      </a:r>
                      <a:endParaRPr kumimoji="0" lang="cs-CZ" sz="10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</a:t>
                      </a:r>
                      <a:endParaRPr kumimoji="0" lang="cs-CZ" sz="9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průměrná denní minimální teplota nejchladnějšího měsíce</a:t>
                      </a:r>
                      <a:endParaRPr kumimoji="0" lang="cs-CZ" sz="9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</a:t>
                      </a:r>
                      <a:endParaRPr kumimoji="0" lang="cs-CZ" sz="10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g</a:t>
                      </a:r>
                      <a:endParaRPr kumimoji="0" lang="cs-CZ" sz="9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absolutní teplotní minimum</a:t>
                      </a:r>
                      <a:endParaRPr kumimoji="0" lang="cs-CZ" sz="9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</a:t>
                      </a:r>
                      <a:endParaRPr kumimoji="0" lang="cs-CZ" sz="10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</a:t>
                      </a:r>
                      <a:endParaRPr kumimoji="0" lang="cs-CZ" sz="9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průměrná denní maximální teplota nejteplejšího měsíce</a:t>
                      </a:r>
                      <a:endParaRPr kumimoji="0" lang="cs-CZ" sz="9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</a:t>
                      </a:r>
                      <a:endParaRPr kumimoji="0" lang="cs-CZ" sz="10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</a:t>
                      </a:r>
                      <a:endParaRPr kumimoji="0" lang="cs-CZ" sz="9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absolutní teplotní maximum</a:t>
                      </a:r>
                      <a:endParaRPr kumimoji="0" lang="cs-CZ" sz="9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kumimoji="0" lang="cs-CZ" sz="10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j</a:t>
                      </a:r>
                      <a:endParaRPr kumimoji="0" lang="cs-CZ" sz="9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průměrná denní teplotní amplituda</a:t>
                      </a:r>
                      <a:endParaRPr kumimoji="0" lang="cs-CZ" sz="9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</a:t>
                      </a:r>
                      <a:endParaRPr kumimoji="0" lang="cs-CZ" sz="10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k</a:t>
                      </a:r>
                      <a:endParaRPr kumimoji="0" lang="cs-CZ" sz="9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průměrná křivka ročního chodu teploty</a:t>
                      </a:r>
                      <a:endParaRPr kumimoji="0" lang="cs-CZ" sz="9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cs-CZ" sz="10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l</a:t>
                      </a:r>
                      <a:endParaRPr kumimoji="0" lang="cs-CZ" sz="9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průměrná křivka ročního chodu srážek (měřítko na osách v poměru: </a:t>
                      </a:r>
                      <a:r>
                        <a:rPr kumimoji="0" lang="cs-CZ" sz="9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10°C odpovídá 20 mm</a:t>
                      </a:r>
                      <a:r>
                        <a:rPr kumimoji="0" lang="cs-CZ" sz="9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cs-CZ" sz="9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52</a:t>
                      </a:r>
                      <a:endParaRPr kumimoji="0" lang="cs-CZ" sz="10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</a:t>
                      </a:r>
                      <a:endParaRPr kumimoji="0" lang="cs-CZ" sz="9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vyprahlé období s absolutním deficitem srážek (vytečkovaná plocha)</a:t>
                      </a:r>
                      <a:endParaRPr kumimoji="0" lang="cs-CZ" sz="9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cs-CZ" sz="10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</a:t>
                      </a:r>
                      <a:endParaRPr kumimoji="0" lang="cs-CZ" sz="9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humidní část roku (svislá šrafura)</a:t>
                      </a:r>
                      <a:endParaRPr kumimoji="0" lang="cs-CZ" sz="9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cs-CZ" sz="10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</a:t>
                      </a:r>
                      <a:endParaRPr kumimoji="0" lang="cs-CZ" sz="9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průměrné měsíční úhrny srážek přesahující 100 mm (redukovat srážkové měřítko 1:10) (černá plocha)</a:t>
                      </a:r>
                      <a:endParaRPr kumimoji="0" lang="cs-CZ" sz="9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cs-CZ" sz="10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</a:t>
                      </a:r>
                      <a:endParaRPr kumimoji="0" lang="cs-CZ" sz="9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křivka ročního úhrnu srážek snížená v poměru 10°C odpovídá 30 mm (přerušovaná linie; vyšrafován</a:t>
                      </a:r>
                      <a:r>
                        <a:rPr kumimoji="0" 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í</a:t>
                      </a:r>
                      <a:r>
                        <a:rPr kumimoji="0" lang="cs-CZ" sz="9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vymezuje suché období)</a:t>
                      </a:r>
                      <a:endParaRPr kumimoji="0" lang="cs-CZ" sz="9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cs-CZ" sz="10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q</a:t>
                      </a:r>
                      <a:endParaRPr kumimoji="0" lang="cs-CZ" sz="9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měsíce s průměrnou minimální teplotou &lt; 0°C</a:t>
                      </a:r>
                      <a:endParaRPr kumimoji="0" lang="cs-CZ" sz="9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</a:t>
                      </a:r>
                      <a:endParaRPr kumimoji="0" lang="cs-CZ" sz="10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</a:t>
                      </a:r>
                      <a:endParaRPr kumimoji="0" lang="cs-CZ" sz="9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měsíce s absolutní minimální teplotou &lt; 0°C</a:t>
                      </a:r>
                      <a:endParaRPr kumimoji="0" lang="cs-CZ" sz="9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</a:t>
                      </a:r>
                      <a:endParaRPr kumimoji="0" lang="cs-CZ" sz="10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</a:t>
                      </a:r>
                      <a:endParaRPr kumimoji="0" lang="cs-CZ" sz="9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průměrné trvání denních teplotních průměrů &gt; 0°C</a:t>
                      </a:r>
                      <a:endParaRPr kumimoji="0" lang="cs-CZ" sz="9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</a:t>
                      </a:r>
                      <a:endParaRPr kumimoji="0" lang="cs-CZ" sz="10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</a:tr>
            </a:tbl>
          </a:graphicData>
        </a:graphic>
      </p:graphicFrame>
      <p:sp>
        <p:nvSpPr>
          <p:cNvPr id="23643" name="Text Box 445"/>
          <p:cNvSpPr txBox="1">
            <a:spLocks noChangeArrowheads="1"/>
          </p:cNvSpPr>
          <p:nvPr/>
        </p:nvSpPr>
        <p:spPr bwMode="auto">
          <a:xfrm>
            <a:off x="250825" y="836613"/>
            <a:ext cx="41052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cs-CZ" sz="2200" dirty="0">
                <a:latin typeface="+mn-lt"/>
              </a:rPr>
              <a:t>  </a:t>
            </a:r>
            <a:r>
              <a:rPr lang="cs-CZ" sz="2200" noProof="1">
                <a:latin typeface="+mn-lt"/>
              </a:rPr>
              <a:t>Sestrojte klimagram zadané  </a:t>
            </a:r>
          </a:p>
          <a:p>
            <a:pPr>
              <a:defRPr/>
            </a:pPr>
            <a:r>
              <a:rPr lang="cs-CZ" sz="2200" noProof="1">
                <a:latin typeface="+mn-lt"/>
              </a:rPr>
              <a:t>   stanice v povodí </a:t>
            </a:r>
            <a:r>
              <a:rPr lang="cs-CZ" sz="2200" noProof="1">
                <a:solidFill>
                  <a:srgbClr val="FF0000"/>
                </a:solidFill>
                <a:latin typeface="+mn-lt"/>
              </a:rPr>
              <a:t>(1 obrázek, </a:t>
            </a:r>
          </a:p>
          <a:p>
            <a:pPr>
              <a:defRPr/>
            </a:pPr>
            <a:r>
              <a:rPr lang="cs-CZ" sz="2200" noProof="1">
                <a:solidFill>
                  <a:srgbClr val="FF0000"/>
                </a:solidFill>
                <a:latin typeface="+mn-lt"/>
              </a:rPr>
              <a:t>   slovní popis)</a:t>
            </a:r>
          </a:p>
        </p:txBody>
      </p:sp>
      <p:sp>
        <p:nvSpPr>
          <p:cNvPr id="23644" name="Text Box 446"/>
          <p:cNvSpPr txBox="1">
            <a:spLocks noChangeArrowheads="1"/>
          </p:cNvSpPr>
          <p:nvPr/>
        </p:nvSpPr>
        <p:spPr bwMode="auto">
          <a:xfrm>
            <a:off x="0" y="5732463"/>
            <a:ext cx="36210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b="1" i="1" noProof="1">
                <a:latin typeface="+mn-lt"/>
              </a:rPr>
              <a:t>Klimagram</a:t>
            </a:r>
            <a:r>
              <a:rPr lang="cs-CZ" i="1" noProof="1">
                <a:latin typeface="+mn-lt"/>
              </a:rPr>
              <a:t> – grafické znázornění ročního chodu 2 klimatických prvků na 1 diagramu</a:t>
            </a:r>
          </a:p>
        </p:txBody>
      </p:sp>
      <p:sp>
        <p:nvSpPr>
          <p:cNvPr id="23645" name="Text Box 447"/>
          <p:cNvSpPr txBox="1">
            <a:spLocks noChangeArrowheads="1"/>
          </p:cNvSpPr>
          <p:nvPr/>
        </p:nvSpPr>
        <p:spPr bwMode="auto">
          <a:xfrm>
            <a:off x="4140200" y="188913"/>
            <a:ext cx="4854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400" b="1" i="1" dirty="0">
                <a:latin typeface="+mn-lt"/>
              </a:rPr>
              <a:t>Tab. 9 Vysvětlení symbolů        </a:t>
            </a:r>
            <a:r>
              <a:rPr lang="cs-CZ" sz="1400" b="1" i="1" dirty="0">
                <a:solidFill>
                  <a:srgbClr val="FF0000"/>
                </a:solidFill>
                <a:latin typeface="+mn-lt"/>
              </a:rPr>
              <a:t>(pozn. Tabulky podnebí)</a:t>
            </a:r>
          </a:p>
        </p:txBody>
      </p:sp>
      <p:sp>
        <p:nvSpPr>
          <p:cNvPr id="23646" name="Text Box 448"/>
          <p:cNvSpPr txBox="1">
            <a:spLocks noChangeArrowheads="1"/>
          </p:cNvSpPr>
          <p:nvPr/>
        </p:nvSpPr>
        <p:spPr bwMode="auto">
          <a:xfrm>
            <a:off x="3779838" y="6021388"/>
            <a:ext cx="53641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cs-CZ" sz="1500" i="1" dirty="0">
                <a:latin typeface="Times New Roman" pitchFamily="18" charset="0"/>
              </a:rPr>
              <a:t> </a:t>
            </a:r>
            <a:r>
              <a:rPr lang="cs-CZ" sz="1500" i="1" dirty="0">
                <a:latin typeface="+mn-lt"/>
              </a:rPr>
              <a:t>Charakteristiky m, n vycházejí z eventuálního křížení křivek k, l; křížení křivek k, p vymezuje suché období</a:t>
            </a:r>
          </a:p>
          <a:p>
            <a:pPr algn="just">
              <a:lnSpc>
                <a:spcPct val="80000"/>
              </a:lnSpc>
              <a:defRPr/>
            </a:pPr>
            <a:r>
              <a:rPr lang="cs-CZ" sz="1500" i="1" dirty="0">
                <a:latin typeface="+mn-lt"/>
              </a:rPr>
              <a:t> Pozn. </a:t>
            </a:r>
            <a:r>
              <a:rPr lang="cs-CZ" sz="1500" b="1" i="1" dirty="0">
                <a:latin typeface="+mn-lt"/>
              </a:rPr>
              <a:t>0°C odpovídá 0,0 mm, hodnoty vynášet do středu!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4149725"/>
            <a:ext cx="8713787" cy="2708275"/>
          </a:xfrm>
        </p:spPr>
        <p:txBody>
          <a:bodyPr/>
          <a:lstStyle/>
          <a:p>
            <a:pPr eaLnBrk="1" hangingPunct="1">
              <a:lnSpc>
                <a:spcPct val="95000"/>
              </a:lnSpc>
              <a:buFontTx/>
              <a:buChar char="-"/>
            </a:pPr>
            <a:r>
              <a:rPr lang="cs-CZ" sz="2000" noProof="1" smtClean="0"/>
              <a:t>Potřebná data – viz Tabulky podnebí (mapovna, skeny - IS)</a:t>
            </a:r>
          </a:p>
          <a:p>
            <a:pPr algn="just" eaLnBrk="1" hangingPunct="1">
              <a:lnSpc>
                <a:spcPct val="95000"/>
              </a:lnSpc>
              <a:buFontTx/>
              <a:buChar char="-"/>
            </a:pPr>
            <a:r>
              <a:rPr lang="cs-CZ" sz="2000" noProof="1" smtClean="0"/>
              <a:t>Mapky – Atlas ČSSR, Atlas podnebí</a:t>
            </a:r>
            <a:r>
              <a:rPr lang="cs-CZ" sz="2000" smtClean="0"/>
              <a:t> ČSR</a:t>
            </a:r>
            <a:r>
              <a:rPr lang="cs-CZ" sz="2000" noProof="1" smtClean="0"/>
              <a:t>, jiné zdroje </a:t>
            </a:r>
            <a:r>
              <a:rPr lang="cs-CZ" sz="2000" noProof="1" smtClean="0">
                <a:solidFill>
                  <a:srgbClr val="FF0000"/>
                </a:solidFill>
              </a:rPr>
              <a:t>(stejné měřítko – 1:1 000 000</a:t>
            </a:r>
            <a:r>
              <a:rPr lang="cs-CZ" sz="2000" smtClean="0">
                <a:solidFill>
                  <a:srgbClr val="FF0000"/>
                </a:solidFill>
              </a:rPr>
              <a:t>; v případě map v GISu nemusí být 1:1 000 000, ale musí být u všech map stejné měřítko</a:t>
            </a:r>
            <a:r>
              <a:rPr lang="cs-CZ" sz="2000" noProof="1" smtClean="0">
                <a:solidFill>
                  <a:srgbClr val="FF0000"/>
                </a:solidFill>
              </a:rPr>
              <a:t>)</a:t>
            </a:r>
          </a:p>
          <a:p>
            <a:pPr algn="just" eaLnBrk="1" hangingPunct="1">
              <a:lnSpc>
                <a:spcPct val="95000"/>
              </a:lnSpc>
              <a:buFontTx/>
              <a:buChar char="-"/>
            </a:pPr>
            <a:r>
              <a:rPr lang="cs-CZ" sz="2000" noProof="1" smtClean="0"/>
              <a:t>Každá kapitola (bod) bude obsahovat tabulku, resp. obrázek či graf a slovní zhodnocení</a:t>
            </a:r>
            <a:endParaRPr lang="cs-CZ" sz="2000" smtClean="0"/>
          </a:p>
          <a:p>
            <a:pPr eaLnBrk="1" hangingPunct="1">
              <a:lnSpc>
                <a:spcPct val="95000"/>
              </a:lnSpc>
              <a:buFontTx/>
              <a:buNone/>
            </a:pPr>
            <a:endParaRPr lang="cs-CZ" sz="1800" smtClean="0">
              <a:latin typeface="Times New Roman" pitchFamily="18" charset="0"/>
            </a:endParaRPr>
          </a:p>
        </p:txBody>
      </p:sp>
      <p:sp>
        <p:nvSpPr>
          <p:cNvPr id="22531" name="TextovéPole 2"/>
          <p:cNvSpPr txBox="1">
            <a:spLocks noChangeArrowheads="1"/>
          </p:cNvSpPr>
          <p:nvPr/>
        </p:nvSpPr>
        <p:spPr bwMode="auto">
          <a:xfrm>
            <a:off x="395288" y="3357563"/>
            <a:ext cx="84248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3600" b="1"/>
              <a:t>Shrnutí</a:t>
            </a:r>
          </a:p>
        </p:txBody>
      </p:sp>
      <p:sp>
        <p:nvSpPr>
          <p:cNvPr id="22532" name="TextovéPole 4"/>
          <p:cNvSpPr txBox="1">
            <a:spLocks noChangeArrowheads="1"/>
          </p:cNvSpPr>
          <p:nvPr/>
        </p:nvSpPr>
        <p:spPr bwMode="auto">
          <a:xfrm>
            <a:off x="611188" y="404813"/>
            <a:ext cx="7848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3600" b="1"/>
              <a:t>6) </a:t>
            </a:r>
            <a:r>
              <a:rPr lang="cs-CZ" sz="3600" b="1" noProof="1"/>
              <a:t>Klimagram</a:t>
            </a:r>
            <a:endParaRPr lang="cs-CZ" sz="3600"/>
          </a:p>
        </p:txBody>
      </p:sp>
      <p:sp>
        <p:nvSpPr>
          <p:cNvPr id="6" name="Šipka doprava 5"/>
          <p:cNvSpPr/>
          <p:nvPr/>
        </p:nvSpPr>
        <p:spPr>
          <a:xfrm>
            <a:off x="539750" y="1484313"/>
            <a:ext cx="977900" cy="48418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2534" name="TextovéPole 6"/>
          <p:cNvSpPr txBox="1">
            <a:spLocks noChangeArrowheads="1"/>
          </p:cNvSpPr>
          <p:nvPr/>
        </p:nvSpPr>
        <p:spPr bwMode="auto">
          <a:xfrm>
            <a:off x="827088" y="1484313"/>
            <a:ext cx="4249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/>
              <a:t>	</a:t>
            </a:r>
            <a:r>
              <a:rPr lang="cs-CZ" sz="2400" b="1"/>
              <a:t>1 obrázek, komentář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 noProof="1" smtClean="0"/>
              <a:t>Doporučená literatura</a:t>
            </a:r>
            <a:endParaRPr lang="cs-CZ" sz="3600" b="1" u="sng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50403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sz="900" b="1" u="sng" noProof="1" smtClean="0">
              <a:latin typeface="Times New Roman" pitchFamily="18" charset="0"/>
            </a:endParaRPr>
          </a:p>
          <a:p>
            <a:pPr algn="just" eaLnBrk="1" hangingPunct="1">
              <a:lnSpc>
                <a:spcPct val="85000"/>
              </a:lnSpc>
            </a:pPr>
            <a:r>
              <a:rPr lang="cs-CZ" sz="2400" noProof="1" smtClean="0"/>
              <a:t>Atlas ČSSR. Ústřední správa geodézie a kartografie, 1966</a:t>
            </a:r>
            <a:r>
              <a:rPr lang="cs-CZ" sz="2400" smtClean="0"/>
              <a:t> </a:t>
            </a:r>
            <a:r>
              <a:rPr lang="cs-CZ" sz="1800" smtClean="0"/>
              <a:t>(nebo</a:t>
            </a:r>
            <a:r>
              <a:rPr lang="cs-CZ" sz="2400" smtClean="0"/>
              <a:t> </a:t>
            </a:r>
            <a:r>
              <a:rPr lang="cs-CZ" sz="1800" smtClean="0"/>
              <a:t>shp z ArcCR - studijní materiály v ISu)</a:t>
            </a:r>
            <a:r>
              <a:rPr lang="cs-CZ" sz="2400" smtClean="0"/>
              <a:t> </a:t>
            </a:r>
          </a:p>
          <a:p>
            <a:pPr algn="just" eaLnBrk="1" hangingPunct="1">
              <a:lnSpc>
                <a:spcPct val="85000"/>
              </a:lnSpc>
            </a:pPr>
            <a:r>
              <a:rPr lang="cs-CZ" sz="2400" noProof="1" smtClean="0"/>
              <a:t>Atlas podnebí ČSR. Ústřední správa geodézie a kartografie, 1958</a:t>
            </a:r>
            <a:r>
              <a:rPr lang="cs-CZ" sz="2400" smtClean="0"/>
              <a:t> </a:t>
            </a:r>
            <a:r>
              <a:rPr lang="cs-CZ" sz="1800" smtClean="0"/>
              <a:t>(nebo images ve studijních materiálech v ISu)</a:t>
            </a:r>
            <a:r>
              <a:rPr lang="cs-CZ" sz="2400" noProof="1" smtClean="0"/>
              <a:t> </a:t>
            </a:r>
          </a:p>
          <a:p>
            <a:pPr algn="just" eaLnBrk="1" hangingPunct="1">
              <a:lnSpc>
                <a:spcPct val="85000"/>
              </a:lnSpc>
            </a:pPr>
            <a:r>
              <a:rPr lang="cs-CZ" sz="2400" noProof="1" smtClean="0"/>
              <a:t>kolektiv autorů (1961): Podnebí ČSSR - Tabulky. HMÚ, Praha, 379 s</a:t>
            </a:r>
            <a:r>
              <a:rPr lang="cs-CZ" sz="2400" smtClean="0"/>
              <a:t> </a:t>
            </a:r>
            <a:r>
              <a:rPr lang="cs-CZ" sz="1800" smtClean="0"/>
              <a:t>(studijní materiály v ISu)</a:t>
            </a:r>
          </a:p>
          <a:p>
            <a:pPr algn="just" eaLnBrk="1" hangingPunct="1">
              <a:lnSpc>
                <a:spcPct val="85000"/>
              </a:lnSpc>
            </a:pPr>
            <a:r>
              <a:rPr lang="cs-CZ" sz="2400" noProof="1" smtClean="0"/>
              <a:t>Nosek, M. (1972): Metody v klimatologii. Academia, Praha, 434 s. </a:t>
            </a:r>
            <a:r>
              <a:rPr lang="cs-CZ" sz="1800" smtClean="0"/>
              <a:t>(studijní materiály v ISu)</a:t>
            </a:r>
            <a:endParaRPr lang="cs-CZ" sz="1800" noProof="1" smtClean="0"/>
          </a:p>
          <a:p>
            <a:pPr algn="just" eaLnBrk="1" hangingPunct="1">
              <a:lnSpc>
                <a:spcPct val="85000"/>
              </a:lnSpc>
            </a:pPr>
            <a:r>
              <a:rPr lang="cs-CZ" sz="2400" noProof="1" smtClean="0"/>
              <a:t>Quitt, E. (1971): Klimatické oblasti ČSSR. Studia geografica, ČSAV, Brno, 73 s.</a:t>
            </a:r>
          </a:p>
          <a:p>
            <a:pPr algn="just" eaLnBrk="1" hangingPunct="1">
              <a:lnSpc>
                <a:spcPct val="85000"/>
              </a:lnSpc>
            </a:pPr>
            <a:r>
              <a:rPr lang="cs-CZ" sz="2400" noProof="1" smtClean="0"/>
              <a:t>Různé internetové zdroje a jiné …</a:t>
            </a:r>
          </a:p>
          <a:p>
            <a:pPr algn="just" eaLnBrk="1" hangingPunct="1">
              <a:lnSpc>
                <a:spcPct val="85000"/>
              </a:lnSpc>
            </a:pPr>
            <a:r>
              <a:rPr lang="cs-CZ" sz="2400" noProof="1" smtClean="0"/>
              <a:t>Tolasz, R. et al. (2007): Atlas Podnebí Česka. ČHMÚ, UP, Praha, Olomouc, 256 s.</a:t>
            </a:r>
          </a:p>
          <a:p>
            <a:pPr eaLnBrk="1" hangingPunct="1">
              <a:lnSpc>
                <a:spcPct val="90000"/>
              </a:lnSpc>
            </a:pPr>
            <a:endParaRPr 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cs-CZ" sz="3600" b="1" smtClean="0"/>
              <a:t>Pokyny ke zpracování</a:t>
            </a:r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>
          <a:xfrm>
            <a:off x="179388" y="692150"/>
            <a:ext cx="8785225" cy="6021388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ct val="5000"/>
              </a:spcBef>
              <a:buFontTx/>
              <a:buNone/>
            </a:pPr>
            <a:endParaRPr lang="cs-CZ" sz="1700" b="1" dirty="0" smtClean="0"/>
          </a:p>
          <a:p>
            <a:pPr algn="just" eaLnBrk="1" hangingPunct="1">
              <a:lnSpc>
                <a:spcPct val="90000"/>
              </a:lnSpc>
              <a:spcBef>
                <a:spcPct val="5000"/>
              </a:spcBef>
              <a:buFontTx/>
              <a:buChar char="-"/>
            </a:pPr>
            <a:r>
              <a:rPr lang="cs-CZ" sz="1700" dirty="0" smtClean="0"/>
              <a:t>cvičení se vypracovává na listy o formátu A4 a odevzdává se </a:t>
            </a:r>
            <a:r>
              <a:rPr lang="cs-CZ" sz="1700" b="1" dirty="0" smtClean="0"/>
              <a:t>elektronicky do studijních materiálů, </a:t>
            </a:r>
            <a:r>
              <a:rPr lang="cs-CZ" sz="1700" dirty="0" smtClean="0"/>
              <a:t>ale </a:t>
            </a:r>
            <a:r>
              <a:rPr lang="cs-CZ" sz="1700" b="1" dirty="0" smtClean="0"/>
              <a:t>i ve vytištěné formě </a:t>
            </a:r>
            <a:r>
              <a:rPr lang="cs-CZ" sz="1700" dirty="0" smtClean="0"/>
              <a:t>(kroužková vazba, nasouvací lišta, </a:t>
            </a:r>
            <a:r>
              <a:rPr lang="cs-CZ" sz="1700" dirty="0" err="1" smtClean="0"/>
              <a:t>termovazba</a:t>
            </a:r>
            <a:r>
              <a:rPr lang="cs-CZ" sz="1700" dirty="0" smtClean="0"/>
              <a:t>) do mých rukou do </a:t>
            </a:r>
            <a:r>
              <a:rPr lang="cs-CZ" sz="1700" dirty="0" smtClean="0">
                <a:solidFill>
                  <a:srgbClr val="FF0000"/>
                </a:solidFill>
              </a:rPr>
              <a:t>18. </a:t>
            </a:r>
            <a:r>
              <a:rPr lang="cs-CZ" sz="1700" dirty="0" smtClean="0">
                <a:solidFill>
                  <a:srgbClr val="FF0000"/>
                </a:solidFill>
              </a:rPr>
              <a:t>11. </a:t>
            </a:r>
            <a:r>
              <a:rPr lang="cs-CZ" sz="1700" dirty="0" smtClean="0">
                <a:solidFill>
                  <a:srgbClr val="FF0000"/>
                </a:solidFill>
              </a:rPr>
              <a:t>2012</a:t>
            </a:r>
            <a:endParaRPr lang="cs-CZ" sz="1700" dirty="0" smtClean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90000"/>
              </a:lnSpc>
              <a:spcBef>
                <a:spcPct val="5000"/>
              </a:spcBef>
              <a:buFontTx/>
              <a:buChar char="-"/>
            </a:pPr>
            <a:r>
              <a:rPr lang="cs-CZ" sz="1700" dirty="0" smtClean="0"/>
              <a:t>prvním listem je titulní stránka se jménem studenta a názvem celé práce; dále následuje </a:t>
            </a:r>
            <a:r>
              <a:rPr lang="cs-CZ" sz="1700" b="1" dirty="0" smtClean="0"/>
              <a:t>obsah</a:t>
            </a:r>
            <a:r>
              <a:rPr lang="cs-CZ" sz="1700" dirty="0" smtClean="0"/>
              <a:t>, poslední strana – </a:t>
            </a:r>
            <a:r>
              <a:rPr lang="cs-CZ" sz="1700" b="1" dirty="0" smtClean="0"/>
              <a:t>použitá literatura</a:t>
            </a:r>
            <a:r>
              <a:rPr lang="cs-CZ" sz="1700" dirty="0" smtClean="0"/>
              <a:t>, pozn. strany číslovat</a:t>
            </a:r>
          </a:p>
          <a:p>
            <a:pPr algn="just" eaLnBrk="1" hangingPunct="1">
              <a:lnSpc>
                <a:spcPct val="90000"/>
              </a:lnSpc>
              <a:spcBef>
                <a:spcPct val="5000"/>
              </a:spcBef>
              <a:buFontTx/>
              <a:buChar char="-"/>
            </a:pPr>
            <a:r>
              <a:rPr lang="cs-CZ" sz="1700" dirty="0" smtClean="0"/>
              <a:t>text (česky/anglicky), tabulky a grafy zpracovat </a:t>
            </a:r>
            <a:r>
              <a:rPr lang="cs-CZ" sz="1700" b="1" dirty="0" smtClean="0"/>
              <a:t>na počítači </a:t>
            </a:r>
            <a:r>
              <a:rPr lang="cs-CZ" sz="1700" i="1" dirty="0" smtClean="0"/>
              <a:t>(pouze </a:t>
            </a:r>
            <a:r>
              <a:rPr lang="cs-CZ" sz="1700" i="1" noProof="1" smtClean="0"/>
              <a:t>klimagram lze vypracovat na milimetrový papír</a:t>
            </a:r>
            <a:r>
              <a:rPr lang="cs-CZ" sz="1700" i="1" noProof="1" smtClean="0"/>
              <a:t>)</a:t>
            </a:r>
            <a:r>
              <a:rPr lang="cs-CZ" sz="1700" dirty="0" smtClean="0"/>
              <a:t>, </a:t>
            </a:r>
            <a:r>
              <a:rPr lang="cs-CZ" sz="1700" dirty="0" smtClean="0"/>
              <a:t>některé mapky </a:t>
            </a:r>
            <a:r>
              <a:rPr lang="cs-CZ" sz="1700" dirty="0" smtClean="0"/>
              <a:t>a obrázky </a:t>
            </a:r>
            <a:r>
              <a:rPr lang="cs-CZ" sz="1700" dirty="0" smtClean="0"/>
              <a:t>lze naskenovat, dbát </a:t>
            </a:r>
            <a:r>
              <a:rPr lang="cs-CZ" sz="1700" dirty="0" smtClean="0"/>
              <a:t>na úpravu práce!</a:t>
            </a:r>
            <a:endParaRPr lang="cs-CZ" sz="1700" noProof="1" smtClean="0"/>
          </a:p>
          <a:p>
            <a:pPr algn="just" eaLnBrk="1" hangingPunct="1">
              <a:lnSpc>
                <a:spcPct val="90000"/>
              </a:lnSpc>
              <a:spcBef>
                <a:spcPct val="5000"/>
              </a:spcBef>
              <a:buFontTx/>
              <a:buChar char="-"/>
            </a:pPr>
            <a:r>
              <a:rPr lang="cs-CZ" sz="1700" dirty="0" smtClean="0"/>
              <a:t>psát </a:t>
            </a:r>
            <a:r>
              <a:rPr lang="cs-CZ" sz="1700" b="1" dirty="0" smtClean="0"/>
              <a:t>ve</a:t>
            </a:r>
            <a:r>
              <a:rPr lang="cs-CZ" sz="1700" dirty="0" smtClean="0"/>
              <a:t> </a:t>
            </a:r>
            <a:r>
              <a:rPr lang="cs-CZ" sz="1700" b="1" dirty="0" smtClean="0"/>
              <a:t>třetí osobě </a:t>
            </a:r>
            <a:r>
              <a:rPr lang="cs-CZ" sz="1700" dirty="0" smtClean="0"/>
              <a:t>nebo </a:t>
            </a:r>
            <a:r>
              <a:rPr lang="cs-CZ" sz="1700" b="1" dirty="0" smtClean="0"/>
              <a:t>v pasivu </a:t>
            </a:r>
            <a:r>
              <a:rPr lang="cs-CZ" sz="1700" dirty="0" smtClean="0"/>
              <a:t>(věcný odborný vědecký text)</a:t>
            </a:r>
          </a:p>
          <a:p>
            <a:pPr algn="just" eaLnBrk="1" hangingPunct="1">
              <a:lnSpc>
                <a:spcPct val="90000"/>
              </a:lnSpc>
              <a:spcBef>
                <a:spcPct val="5000"/>
              </a:spcBef>
              <a:buFontTx/>
              <a:buChar char="-"/>
            </a:pPr>
            <a:r>
              <a:rPr lang="cs-CZ" sz="1700" dirty="0" smtClean="0"/>
              <a:t>tabulky, grafy, mapky a nákresy </a:t>
            </a:r>
            <a:r>
              <a:rPr lang="cs-CZ" sz="1700" b="1" dirty="0" smtClean="0"/>
              <a:t>řadit do textu </a:t>
            </a:r>
            <a:r>
              <a:rPr lang="cs-CZ" sz="1700" dirty="0" smtClean="0"/>
              <a:t>(číslovat – zvlášť tabulky a zvlášť grafy a mapy), formální stránka (Tab. 1 Roční chod…, Obr. 1 Klimatické oblasti…)</a:t>
            </a:r>
          </a:p>
          <a:p>
            <a:pPr algn="just" eaLnBrk="1" hangingPunct="1">
              <a:lnSpc>
                <a:spcPct val="90000"/>
              </a:lnSpc>
              <a:spcBef>
                <a:spcPct val="5000"/>
              </a:spcBef>
              <a:buFontTx/>
              <a:buChar char="-"/>
            </a:pPr>
            <a:r>
              <a:rPr lang="cs-CZ" sz="1700" dirty="0" smtClean="0"/>
              <a:t>každá tabulka, graf a obrázek musí mít </a:t>
            </a:r>
            <a:r>
              <a:rPr lang="cs-CZ" sz="1700" b="1" dirty="0" smtClean="0"/>
              <a:t>přesný název </a:t>
            </a:r>
            <a:r>
              <a:rPr lang="cs-CZ" sz="1700" dirty="0" smtClean="0"/>
              <a:t>(3 základní informace: co (vč. jednotek), kde a kdy); v názvu a textu </a:t>
            </a:r>
            <a:r>
              <a:rPr lang="cs-CZ" sz="1700" b="1" dirty="0" smtClean="0"/>
              <a:t>nepoužívat</a:t>
            </a:r>
            <a:r>
              <a:rPr lang="cs-CZ" sz="1700" dirty="0" smtClean="0"/>
              <a:t> slova tabulka, obrázek, graf, mapa</a:t>
            </a:r>
          </a:p>
          <a:p>
            <a:pPr algn="just" eaLnBrk="1" hangingPunct="1">
              <a:lnSpc>
                <a:spcPct val="90000"/>
              </a:lnSpc>
              <a:spcBef>
                <a:spcPct val="5000"/>
              </a:spcBef>
              <a:buFontTx/>
              <a:buChar char="-"/>
            </a:pPr>
            <a:r>
              <a:rPr lang="cs-CZ" sz="1700" dirty="0" smtClean="0"/>
              <a:t>u všech obrázků musí být </a:t>
            </a:r>
            <a:r>
              <a:rPr lang="cs-CZ" sz="1700" b="1" dirty="0" smtClean="0"/>
              <a:t>grafické měřítko a legenda</a:t>
            </a:r>
            <a:r>
              <a:rPr lang="cs-CZ" sz="1700" dirty="0" smtClean="0"/>
              <a:t> (netýká se nákresů k výpočtům úhrnu srážek)</a:t>
            </a:r>
          </a:p>
          <a:p>
            <a:pPr algn="just" eaLnBrk="1" hangingPunct="1">
              <a:lnSpc>
                <a:spcPct val="90000"/>
              </a:lnSpc>
              <a:spcBef>
                <a:spcPct val="5000"/>
              </a:spcBef>
              <a:buFontTx/>
              <a:buChar char="-"/>
            </a:pPr>
            <a:r>
              <a:rPr lang="cs-CZ" sz="1700" dirty="0" smtClean="0"/>
              <a:t>čísla v tabulkách a popisy os grafů musí mít </a:t>
            </a:r>
            <a:r>
              <a:rPr lang="cs-CZ" sz="1700" b="1" dirty="0" smtClean="0"/>
              <a:t>stejný počet desetinných míst </a:t>
            </a:r>
          </a:p>
          <a:p>
            <a:pPr algn="just" eaLnBrk="1" hangingPunct="1">
              <a:lnSpc>
                <a:spcPct val="90000"/>
              </a:lnSpc>
              <a:spcBef>
                <a:spcPct val="5000"/>
              </a:spcBef>
              <a:buFontTx/>
              <a:buChar char="-"/>
            </a:pPr>
            <a:r>
              <a:rPr lang="cs-CZ" sz="1700" dirty="0" smtClean="0"/>
              <a:t>do jednoho grafu vynášet vždy jen jednu charakteristiku pro obě stanice, používat </a:t>
            </a:r>
            <a:r>
              <a:rPr lang="cs-CZ" sz="1700" b="1" dirty="0" smtClean="0"/>
              <a:t>liniové grafy </a:t>
            </a:r>
            <a:r>
              <a:rPr lang="cs-CZ" sz="1700" dirty="0" smtClean="0"/>
              <a:t>(lomená čára) </a:t>
            </a:r>
            <a:r>
              <a:rPr lang="cs-CZ" sz="1700" b="1" dirty="0" smtClean="0"/>
              <a:t>pro spojité veličiny </a:t>
            </a:r>
            <a:r>
              <a:rPr lang="cs-CZ" sz="1700" dirty="0" smtClean="0"/>
              <a:t>a </a:t>
            </a:r>
            <a:r>
              <a:rPr lang="cs-CZ" sz="1700" b="1" dirty="0" smtClean="0"/>
              <a:t>sloupcové grafy pro veličiny nespojité </a:t>
            </a:r>
          </a:p>
          <a:p>
            <a:pPr algn="just" eaLnBrk="1" hangingPunct="1">
              <a:lnSpc>
                <a:spcPct val="90000"/>
              </a:lnSpc>
              <a:spcBef>
                <a:spcPct val="5000"/>
              </a:spcBef>
              <a:buFontTx/>
              <a:buChar char="-"/>
            </a:pPr>
            <a:r>
              <a:rPr lang="cs-CZ" sz="1700" dirty="0" smtClean="0"/>
              <a:t>symboly ve vzorcích výpočtů musí být </a:t>
            </a:r>
            <a:r>
              <a:rPr lang="cs-CZ" sz="1700" b="1" dirty="0" smtClean="0"/>
              <a:t>vysvětleny </a:t>
            </a:r>
          </a:p>
          <a:p>
            <a:pPr algn="just" eaLnBrk="1" hangingPunct="1">
              <a:lnSpc>
                <a:spcPct val="90000"/>
              </a:lnSpc>
              <a:spcBef>
                <a:spcPct val="5000"/>
              </a:spcBef>
              <a:buFontTx/>
              <a:buChar char="-"/>
            </a:pPr>
            <a:r>
              <a:rPr lang="cs-CZ" sz="1700" dirty="0" smtClean="0"/>
              <a:t>výpočty zaokrouhlovat na </a:t>
            </a:r>
            <a:r>
              <a:rPr lang="cs-CZ" sz="1700" b="1" dirty="0" smtClean="0"/>
              <a:t>1 desetinné místo </a:t>
            </a:r>
          </a:p>
          <a:p>
            <a:pPr algn="just" eaLnBrk="1" hangingPunct="1">
              <a:lnSpc>
                <a:spcPct val="90000"/>
              </a:lnSpc>
              <a:spcBef>
                <a:spcPct val="5000"/>
              </a:spcBef>
              <a:buFontTx/>
              <a:buChar char="-"/>
            </a:pPr>
            <a:r>
              <a:rPr lang="cs-CZ" sz="1700" noProof="1" smtClean="0"/>
              <a:t>text práce – </a:t>
            </a:r>
            <a:r>
              <a:rPr lang="cs-CZ" sz="1700" b="1" noProof="1" smtClean="0"/>
              <a:t>patkové písmo </a:t>
            </a:r>
            <a:r>
              <a:rPr lang="cs-CZ" sz="1700" noProof="1" smtClean="0"/>
              <a:t>(Times New Roman, apod.) velikosti 11 nebo 12; tabulky, grafy, mapky – </a:t>
            </a:r>
            <a:r>
              <a:rPr lang="cs-CZ" sz="1700" b="1" noProof="1" smtClean="0"/>
              <a:t>bezpatkové písmo </a:t>
            </a:r>
            <a:r>
              <a:rPr lang="cs-CZ" sz="1700" noProof="1" smtClean="0"/>
              <a:t>(Arial, apod.) velikosti 10 nebo 11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81075"/>
          </a:xfrm>
        </p:spPr>
        <p:txBody>
          <a:bodyPr/>
          <a:lstStyle/>
          <a:p>
            <a:pPr eaLnBrk="1" hangingPunct="1"/>
            <a:r>
              <a:rPr lang="cs-CZ" sz="3600" b="1" smtClean="0"/>
              <a:t>Zpracování tabulek a grafů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052513"/>
            <a:ext cx="8229600" cy="936625"/>
          </a:xfrm>
        </p:spPr>
        <p:txBody>
          <a:bodyPr/>
          <a:lstStyle/>
          <a:p>
            <a:pPr eaLnBrk="1" hangingPunct="1"/>
            <a:r>
              <a:rPr lang="cs-CZ" sz="2400" smtClean="0"/>
              <a:t>MS Excel nebo Statistica  x  milimetrový papír </a:t>
            </a:r>
            <a:r>
              <a:rPr lang="cs-CZ" sz="1800" smtClean="0"/>
              <a:t>(pouze pro klimagram)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395288" y="17002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cs-CZ" sz="3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Zpracování map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250825" y="2708275"/>
            <a:ext cx="864235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cs-CZ" sz="2400" kern="0" dirty="0" err="1">
                <a:latin typeface="+mn-lt"/>
              </a:rPr>
              <a:t>ArcGIS</a:t>
            </a:r>
            <a:r>
              <a:rPr lang="cs-CZ" sz="2400" kern="0" dirty="0">
                <a:latin typeface="+mn-lt"/>
              </a:rPr>
              <a:t>  x  pastelky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cs-CZ" sz="2400" kern="0" dirty="0">
                <a:latin typeface="+mn-lt"/>
              </a:rPr>
              <a:t>	</a:t>
            </a:r>
            <a:r>
              <a:rPr lang="cs-CZ" sz="2400" u="sng" kern="0" dirty="0">
                <a:latin typeface="+mn-lt"/>
              </a:rPr>
              <a:t>výhody </a:t>
            </a:r>
            <a:r>
              <a:rPr lang="cs-CZ" sz="2400" u="sng" kern="0" dirty="0" err="1">
                <a:latin typeface="+mn-lt"/>
              </a:rPr>
              <a:t>ArcGIS</a:t>
            </a:r>
            <a:r>
              <a:rPr lang="cs-CZ" sz="2400" u="sng" kern="0" dirty="0">
                <a:latin typeface="+mn-lt"/>
              </a:rPr>
              <a:t>:</a:t>
            </a:r>
            <a:r>
              <a:rPr lang="cs-CZ" sz="2400" kern="0" dirty="0">
                <a:latin typeface="+mn-lt"/>
              </a:rPr>
              <a:t> rychlost, modernost, pěknější výsledky 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cs-CZ" sz="2400" kern="0" dirty="0">
                <a:latin typeface="+mn-lt"/>
              </a:rPr>
              <a:t>		(+ stejně vás to jednou nemine </a:t>
            </a:r>
            <a:r>
              <a:rPr lang="cs-CZ" sz="2400" kern="0" dirty="0">
                <a:latin typeface="+mn-lt"/>
                <a:sym typeface="Wingdings" pitchFamily="2" charset="2"/>
              </a:rPr>
              <a:t>)</a:t>
            </a:r>
            <a:endParaRPr lang="cs-CZ" sz="2400" kern="0" dirty="0"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cs-CZ" sz="2000" b="1" kern="0" dirty="0">
                <a:latin typeface="+mn-lt"/>
              </a:rPr>
              <a:t>Přístup přes vzdálenou plochu na </a:t>
            </a:r>
            <a:r>
              <a:rPr lang="cs-CZ" sz="2000" b="1" kern="0" dirty="0" err="1">
                <a:latin typeface="+mn-lt"/>
              </a:rPr>
              <a:t>ArcGIS</a:t>
            </a:r>
            <a:r>
              <a:rPr lang="cs-CZ" sz="2000" b="1" kern="0" dirty="0">
                <a:latin typeface="+mn-lt"/>
              </a:rPr>
              <a:t> </a:t>
            </a:r>
            <a:r>
              <a:rPr lang="cs-CZ" sz="2000" b="1" kern="0" dirty="0">
                <a:latin typeface="+mn-lt"/>
              </a:rPr>
              <a:t>9.2/10 </a:t>
            </a:r>
            <a:r>
              <a:rPr lang="cs-CZ" sz="2000" kern="0" dirty="0">
                <a:latin typeface="+mn-lt"/>
              </a:rPr>
              <a:t>(</a:t>
            </a:r>
            <a:r>
              <a:rPr lang="cs-CZ" sz="2000" kern="0" dirty="0" smtClean="0">
                <a:latin typeface="+mn-lt"/>
              </a:rPr>
              <a:t>návod někde </a:t>
            </a:r>
            <a:r>
              <a:rPr lang="cs-CZ" sz="2000" kern="0" dirty="0">
                <a:latin typeface="+mn-lt"/>
              </a:rPr>
              <a:t>na </a:t>
            </a:r>
            <a:r>
              <a:rPr lang="cs-CZ" sz="2000" kern="0" dirty="0">
                <a:latin typeface="+mn-lt"/>
                <a:hlinkClick r:id="rId2"/>
              </a:rPr>
              <a:t>www.geogr.muni.cz</a:t>
            </a:r>
            <a:r>
              <a:rPr lang="cs-CZ" sz="2000" kern="0" dirty="0">
                <a:latin typeface="+mn-lt"/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cs-CZ" sz="2000" u="sng" kern="0" dirty="0">
                <a:latin typeface="+mn-lt"/>
              </a:rPr>
              <a:t>z počítače v rámci univerzity:</a:t>
            </a:r>
            <a:r>
              <a:rPr lang="cs-CZ" sz="2000" kern="0" dirty="0">
                <a:latin typeface="+mn-lt"/>
              </a:rPr>
              <a:t> programy – příslušenství – připojení ke vzdálené ploše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cs-CZ" sz="2000" u="sng" kern="0" dirty="0">
                <a:latin typeface="+mn-lt"/>
              </a:rPr>
              <a:t>z počítače „z domu“:</a:t>
            </a:r>
            <a:r>
              <a:rPr lang="cs-CZ" sz="2000" kern="0" dirty="0">
                <a:latin typeface="+mn-lt"/>
              </a:rPr>
              <a:t> pomocí VPN (více informací na https://vpn.muni.cz/).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cs-CZ" sz="32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936625"/>
          </a:xfrm>
        </p:spPr>
        <p:txBody>
          <a:bodyPr/>
          <a:lstStyle/>
          <a:p>
            <a:r>
              <a:rPr lang="cs-CZ" sz="3600" b="1" smtClean="0"/>
              <a:t>Zpracování map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964612" cy="5616575"/>
          </a:xfrm>
        </p:spPr>
        <p:txBody>
          <a:bodyPr/>
          <a:lstStyle/>
          <a:p>
            <a:pPr marL="609600" indent="-609600"/>
            <a:r>
              <a:rPr lang="cs-CZ" sz="2400" b="1" smtClean="0"/>
              <a:t>GIS (způsob 1)</a:t>
            </a:r>
            <a:r>
              <a:rPr lang="cs-CZ" sz="2400" smtClean="0"/>
              <a:t> – základní práce se softwarem, výstupem kombinace naskenovaných materiálů a GIS-vrstev </a:t>
            </a:r>
          </a:p>
          <a:p>
            <a:pPr marL="609600" indent="-609600">
              <a:buFontTx/>
              <a:buNone/>
            </a:pPr>
            <a:r>
              <a:rPr lang="cs-CZ" sz="2400" smtClean="0"/>
              <a:t>	</a:t>
            </a:r>
            <a:r>
              <a:rPr lang="cs-CZ" sz="2000" smtClean="0">
                <a:solidFill>
                  <a:srgbClr val="FF0000"/>
                </a:solidFill>
              </a:rPr>
              <a:t>Pro koho?</a:t>
            </a:r>
            <a:r>
              <a:rPr lang="cs-CZ" sz="2000" smtClean="0"/>
              <a:t> Pro studenty geografie (FG, HG, KART, GITU), dobrovolně pro ostatní. </a:t>
            </a:r>
            <a:r>
              <a:rPr lang="cs-CZ" sz="2400" smtClean="0"/>
              <a:t>  </a:t>
            </a:r>
          </a:p>
          <a:p>
            <a:pPr marL="609600" indent="-609600"/>
            <a:r>
              <a:rPr lang="cs-CZ" sz="2400" b="1" smtClean="0"/>
              <a:t>GIS (způsob 2)</a:t>
            </a:r>
            <a:r>
              <a:rPr lang="cs-CZ" sz="2400" smtClean="0"/>
              <a:t> – sofistikovanější práce se softwarem, výstup téměř na profesionální úrovni, interpolace bodových hodnot – plošné vyjádření</a:t>
            </a:r>
          </a:p>
          <a:p>
            <a:pPr marL="609600" indent="-609600">
              <a:buFontTx/>
              <a:buNone/>
            </a:pPr>
            <a:r>
              <a:rPr lang="cs-CZ" sz="2400" smtClean="0"/>
              <a:t>	</a:t>
            </a:r>
            <a:r>
              <a:rPr lang="cs-CZ" sz="2000" smtClean="0">
                <a:solidFill>
                  <a:srgbClr val="FF0000"/>
                </a:solidFill>
              </a:rPr>
              <a:t>Pro koho?</a:t>
            </a:r>
            <a:r>
              <a:rPr lang="cs-CZ" sz="2400" smtClean="0"/>
              <a:t> </a:t>
            </a:r>
            <a:r>
              <a:rPr lang="cs-CZ" sz="2000" smtClean="0"/>
              <a:t>Pro studenty geografie (FG, HG, KART, GITU), dobrovolně pro ostatní. </a:t>
            </a:r>
            <a:r>
              <a:rPr lang="cs-CZ" sz="2400" smtClean="0"/>
              <a:t>  </a:t>
            </a:r>
          </a:p>
          <a:p>
            <a:pPr marL="609600" indent="-609600"/>
            <a:r>
              <a:rPr lang="cs-CZ" sz="2400" b="1" smtClean="0"/>
              <a:t>Ručně</a:t>
            </a:r>
            <a:r>
              <a:rPr lang="cs-CZ" sz="2400" smtClean="0"/>
              <a:t> – nutnost práce v mapovně GÚ, překreslování na průsvitný papír z tištěných zdrojů </a:t>
            </a:r>
            <a:r>
              <a:rPr lang="cs-CZ" sz="1200" smtClean="0"/>
              <a:t>(</a:t>
            </a:r>
            <a:r>
              <a:rPr lang="cs-CZ" sz="1400" noProof="1" smtClean="0"/>
              <a:t>Atlas ČSSR. Ústřední správa geodézie a kartografie, 1966</a:t>
            </a:r>
            <a:r>
              <a:rPr lang="cs-CZ" sz="1400" smtClean="0"/>
              <a:t>), (</a:t>
            </a:r>
            <a:r>
              <a:rPr lang="cs-CZ" sz="1400" noProof="1" smtClean="0"/>
              <a:t>Atlas podnebí ČSR. Ústřední správa geodézie a kartografie, 1958</a:t>
            </a:r>
            <a:r>
              <a:rPr lang="cs-CZ" sz="1400" smtClean="0"/>
              <a:t>)</a:t>
            </a:r>
          </a:p>
          <a:p>
            <a:pPr marL="609600" indent="-609600">
              <a:buFontTx/>
              <a:buNone/>
            </a:pPr>
            <a:r>
              <a:rPr lang="cs-CZ" sz="1400" smtClean="0"/>
              <a:t>	</a:t>
            </a:r>
            <a:r>
              <a:rPr lang="cs-CZ" sz="2000" smtClean="0">
                <a:solidFill>
                  <a:srgbClr val="FF0000"/>
                </a:solidFill>
              </a:rPr>
              <a:t>Pro koho?</a:t>
            </a:r>
            <a:r>
              <a:rPr lang="cs-CZ" sz="2000" smtClean="0"/>
              <a:t> Pro studenty biologických, chemických, geologických oborů, ne pro geografy!!</a:t>
            </a:r>
          </a:p>
          <a:p>
            <a:pPr marL="609600" indent="-609600">
              <a:buFontTx/>
              <a:buNone/>
            </a:pPr>
            <a:endParaRPr lang="cs-CZ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5738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29699" name="Zástupný symbol pro obsah 3" descr="00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085263" cy="5084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865187"/>
          </a:xfrm>
        </p:spPr>
        <p:txBody>
          <a:bodyPr/>
          <a:lstStyle/>
          <a:p>
            <a:r>
              <a:rPr lang="cs-CZ" sz="3600" b="1" smtClean="0"/>
              <a:t>Práce v GIS – způsob 1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8856662" cy="5905500"/>
          </a:xfrm>
        </p:spPr>
        <p:txBody>
          <a:bodyPr/>
          <a:lstStyle/>
          <a:p>
            <a:pPr marL="609600" indent="-609600"/>
            <a:r>
              <a:rPr lang="cs-CZ" sz="1600" smtClean="0"/>
              <a:t>načíst potřebné soubory shp (vybrané povodí, naskenované mapa meteorologického prvku - img) – IS – studijní materiály</a:t>
            </a:r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6732588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850900"/>
          </a:xfrm>
        </p:spPr>
        <p:txBody>
          <a:bodyPr/>
          <a:lstStyle/>
          <a:p>
            <a:r>
              <a:rPr lang="cs-CZ" sz="3600" b="1" smtClean="0"/>
              <a:t>Práce v GIS – způsob 1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9925" y="1052513"/>
            <a:ext cx="2124075" cy="5545137"/>
          </a:xfrm>
        </p:spPr>
        <p:txBody>
          <a:bodyPr/>
          <a:lstStyle/>
          <a:p>
            <a:pPr eaLnBrk="1" hangingPunct="1"/>
            <a:r>
              <a:rPr lang="cs-CZ" sz="1600" smtClean="0"/>
              <a:t>pro svou skupinu povodí si každý vytvoří nový shp – </a:t>
            </a:r>
            <a:r>
              <a:rPr lang="cs-CZ" sz="1600" u="sng" smtClean="0"/>
              <a:t>hranice zadaného povodí</a:t>
            </a:r>
            <a:r>
              <a:rPr lang="cs-CZ" sz="1600" smtClean="0"/>
              <a:t> (toolbox „</a:t>
            </a:r>
            <a:r>
              <a:rPr lang="cs-CZ" sz="1600" b="1" smtClean="0"/>
              <a:t>dissolve</a:t>
            </a:r>
            <a:r>
              <a:rPr lang="cs-CZ" sz="1600" smtClean="0"/>
              <a:t>“ – spojit povodí podle nově definovaného sloupce v atributové tabulce, kam zadáte pro každé subpovodí stejnou hodnotu, např. číslo 1)</a:t>
            </a:r>
          </a:p>
          <a:p>
            <a:endParaRPr lang="cs-CZ" sz="1600" smtClean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9650"/>
            <a:ext cx="730885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81075"/>
          </a:xfrm>
        </p:spPr>
        <p:txBody>
          <a:bodyPr/>
          <a:lstStyle/>
          <a:p>
            <a:r>
              <a:rPr lang="cs-CZ" sz="3600" b="1" smtClean="0"/>
              <a:t>Práce v GIS – způsob 1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48488" y="1052513"/>
            <a:ext cx="2195512" cy="5472112"/>
          </a:xfrm>
        </p:spPr>
        <p:txBody>
          <a:bodyPr/>
          <a:lstStyle/>
          <a:p>
            <a:r>
              <a:rPr lang="cs-CZ" sz="1600" smtClean="0"/>
              <a:t>přidání sloupce se provede v atributové tabulce daného shp, v needitačním režimu přidat sloupec, vyplnit název a formát dat, které se do něj vepíší (vhodný formát – např. double s parametry precision 5 a scale 2), údaje do sloupce lze doplnit pouze v aktivním editačním režimu!!!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1238"/>
            <a:ext cx="7308850" cy="584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Oval 5"/>
          <p:cNvSpPr>
            <a:spLocks noChangeArrowheads="1"/>
          </p:cNvSpPr>
          <p:nvPr/>
        </p:nvSpPr>
        <p:spPr bwMode="auto">
          <a:xfrm>
            <a:off x="5724525" y="1844675"/>
            <a:ext cx="287338" cy="720725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3276600" y="1412875"/>
            <a:ext cx="574675" cy="2159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92162"/>
          </a:xfrm>
        </p:spPr>
        <p:txBody>
          <a:bodyPr/>
          <a:lstStyle/>
          <a:p>
            <a:r>
              <a:rPr lang="cs-CZ" sz="3600" b="1" smtClean="0"/>
              <a:t>Práce v GIS – způsob 1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2588" y="1196975"/>
            <a:ext cx="2303462" cy="5661025"/>
          </a:xfrm>
        </p:spPr>
        <p:txBody>
          <a:bodyPr/>
          <a:lstStyle/>
          <a:p>
            <a:r>
              <a:rPr lang="cs-CZ" sz="1600" smtClean="0"/>
              <a:t>spuštění nástroje dissolve z nabídky toolboxu – zadat vstupní vrtsvu a zvolit sloupec, dle kterého se provede spojení do jedné „homogenní“ vrstvy povodí bez hranic subpovodí</a:t>
            </a:r>
          </a:p>
          <a:p>
            <a:endParaRPr lang="cs-CZ" sz="1600" smtClean="0"/>
          </a:p>
          <a:p>
            <a:pPr eaLnBrk="1" hangingPunct="1"/>
            <a:r>
              <a:rPr lang="cs-CZ" sz="1600" smtClean="0"/>
              <a:t>hraniční povodí ČR – nutno oříznout jen plochu povodí na území ČR (toolbox „</a:t>
            </a:r>
            <a:r>
              <a:rPr lang="cs-CZ" sz="1600" b="1" smtClean="0"/>
              <a:t>clip</a:t>
            </a:r>
            <a:r>
              <a:rPr lang="cs-CZ" sz="1600" smtClean="0"/>
              <a:t>“), toolbox „clip“ použít i pro ořezání např. vrstvy toků nebo vrstvy stanic na své povodí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2688"/>
            <a:ext cx="7092950" cy="567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Oval 5"/>
          <p:cNvSpPr>
            <a:spLocks noChangeArrowheads="1"/>
          </p:cNvSpPr>
          <p:nvPr/>
        </p:nvSpPr>
        <p:spPr bwMode="auto">
          <a:xfrm>
            <a:off x="1042988" y="2205038"/>
            <a:ext cx="360362" cy="2159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2771775" y="1628775"/>
            <a:ext cx="215900" cy="144463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799" name="Oval 8"/>
          <p:cNvSpPr>
            <a:spLocks noChangeArrowheads="1"/>
          </p:cNvSpPr>
          <p:nvPr/>
        </p:nvSpPr>
        <p:spPr bwMode="auto">
          <a:xfrm>
            <a:off x="2627313" y="3933825"/>
            <a:ext cx="360362" cy="2159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cs-CZ" sz="3600" b="1" smtClean="0"/>
              <a:t>1) Obecná charakteristika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5184775"/>
          </a:xfrm>
        </p:spPr>
        <p:txBody>
          <a:bodyPr/>
          <a:lstStyle/>
          <a:p>
            <a:pPr marL="0" indent="0" algn="just" eaLnBrk="1" hangingPunct="1">
              <a:buFontTx/>
              <a:buNone/>
              <a:defRPr/>
            </a:pPr>
            <a:r>
              <a:rPr lang="cs-CZ" sz="2200" b="1" i="1" dirty="0" smtClean="0"/>
              <a:t>a)</a:t>
            </a:r>
            <a:r>
              <a:rPr lang="cs-CZ" sz="2200" dirty="0" smtClean="0"/>
              <a:t> Vymezení polohy studovaného území, říční síť, reliéf </a:t>
            </a:r>
            <a:r>
              <a:rPr lang="cs-CZ" sz="2000" dirty="0" smtClean="0">
                <a:solidFill>
                  <a:srgbClr val="FF0000"/>
                </a:solidFill>
              </a:rPr>
              <a:t>(</a:t>
            </a:r>
            <a:r>
              <a:rPr lang="en-US" sz="2000" dirty="0" err="1" smtClean="0">
                <a:solidFill>
                  <a:srgbClr val="FF0000"/>
                </a:solidFill>
              </a:rPr>
              <a:t>mapa</a:t>
            </a:r>
            <a:r>
              <a:rPr lang="cs-CZ" sz="2000" dirty="0" smtClean="0">
                <a:solidFill>
                  <a:srgbClr val="FF0000"/>
                </a:solidFill>
              </a:rPr>
              <a:t>    a stručný popis)</a:t>
            </a:r>
            <a:r>
              <a:rPr lang="en-US" sz="2000" baseline="30000" dirty="0" smtClean="0"/>
              <a:t>1</a:t>
            </a:r>
            <a:endParaRPr lang="cs-CZ" sz="2000" dirty="0" smtClean="0">
              <a:solidFill>
                <a:srgbClr val="FF0000"/>
              </a:solidFill>
            </a:endParaRPr>
          </a:p>
          <a:p>
            <a:pPr marL="0" indent="0" algn="just" eaLnBrk="1" hangingPunct="1">
              <a:buFontTx/>
              <a:buNone/>
              <a:defRPr/>
            </a:pPr>
            <a:r>
              <a:rPr lang="cs-CZ" sz="2200" b="1" i="1" dirty="0" smtClean="0"/>
              <a:t>b)</a:t>
            </a:r>
            <a:r>
              <a:rPr lang="cs-CZ" sz="2200" dirty="0" smtClean="0"/>
              <a:t> </a:t>
            </a:r>
            <a:r>
              <a:rPr lang="cs-CZ" sz="2200" noProof="1" smtClean="0"/>
              <a:t>Charakteristika vybraného povodí – orografické, geomorfologické a hydrologické poměry </a:t>
            </a:r>
            <a:r>
              <a:rPr lang="cs-CZ" sz="2000" noProof="1" smtClean="0">
                <a:solidFill>
                  <a:srgbClr val="FF0000"/>
                </a:solidFill>
              </a:rPr>
              <a:t>(slovně)</a:t>
            </a:r>
          </a:p>
          <a:p>
            <a:pPr marL="0" indent="0" algn="just" eaLnBrk="1" hangingPunct="1">
              <a:buFontTx/>
              <a:buNone/>
              <a:defRPr/>
            </a:pPr>
            <a:r>
              <a:rPr lang="cs-CZ" sz="2200" b="1" i="1" noProof="1" smtClean="0"/>
              <a:t>c)</a:t>
            </a:r>
            <a:r>
              <a:rPr lang="cs-CZ" sz="2200" noProof="1" smtClean="0"/>
              <a:t> Mapa sítě klimat</a:t>
            </a:r>
            <a:r>
              <a:rPr lang="cs-CZ" sz="2200" dirty="0" err="1" smtClean="0"/>
              <a:t>ologických</a:t>
            </a:r>
            <a:r>
              <a:rPr lang="cs-CZ" sz="2200" noProof="1" smtClean="0"/>
              <a:t> a srážkoměrných stanic vybraného povodí </a:t>
            </a:r>
            <a:r>
              <a:rPr lang="cs-CZ" sz="2000" noProof="1" smtClean="0">
                <a:solidFill>
                  <a:srgbClr val="FF0000"/>
                </a:solidFill>
              </a:rPr>
              <a:t>(</a:t>
            </a:r>
            <a:r>
              <a:rPr lang="cs-CZ" sz="2000" dirty="0" smtClean="0">
                <a:solidFill>
                  <a:srgbClr val="FF0000"/>
                </a:solidFill>
              </a:rPr>
              <a:t>2 mapy </a:t>
            </a:r>
            <a:r>
              <a:rPr lang="cs-CZ" sz="2000" noProof="1" smtClean="0">
                <a:solidFill>
                  <a:srgbClr val="FF0000"/>
                </a:solidFill>
              </a:rPr>
              <a:t>+ slovní komentář rozložení)</a:t>
            </a:r>
            <a:r>
              <a:rPr lang="en-US" sz="2000" baseline="30000" noProof="1" smtClean="0"/>
              <a:t>2</a:t>
            </a:r>
          </a:p>
          <a:p>
            <a:pPr marL="609600" indent="-609600" eaLnBrk="1" hangingPunct="1">
              <a:buFontTx/>
              <a:buNone/>
              <a:defRPr/>
            </a:pPr>
            <a:endParaRPr lang="cs-CZ" sz="2000" i="1" dirty="0" smtClean="0">
              <a:solidFill>
                <a:srgbClr val="FF0000"/>
              </a:solidFill>
            </a:endParaRPr>
          </a:p>
          <a:p>
            <a:pPr marL="609600" indent="-609600" eaLnBrk="1" hangingPunct="1">
              <a:buFontTx/>
              <a:buNone/>
              <a:defRPr/>
            </a:pPr>
            <a:r>
              <a:rPr lang="en-US" sz="2800" i="1" dirty="0" smtClean="0"/>
              <a:t>		</a:t>
            </a:r>
            <a:r>
              <a:rPr lang="en-US" sz="2400" b="1" dirty="0" smtClean="0"/>
              <a:t>3 </a:t>
            </a:r>
            <a:r>
              <a:rPr lang="en-US" sz="2400" b="1" dirty="0" err="1" smtClean="0"/>
              <a:t>mapy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slovn</a:t>
            </a:r>
            <a:r>
              <a:rPr lang="cs-CZ" sz="2400" b="1" dirty="0" smtClean="0"/>
              <a:t>í komentář každého z bodů</a:t>
            </a:r>
            <a:endParaRPr lang="en-US" sz="2400" b="1" dirty="0" smtClean="0"/>
          </a:p>
          <a:p>
            <a:pPr marL="609600" indent="-609600" eaLnBrk="1" hangingPunct="1">
              <a:buFontTx/>
              <a:buNone/>
              <a:defRPr/>
            </a:pPr>
            <a:endParaRPr lang="en-US" sz="1600" i="1" dirty="0" smtClean="0"/>
          </a:p>
          <a:p>
            <a:pPr marL="609600" indent="-609600" eaLnBrk="1" hangingPunct="1">
              <a:buFontTx/>
              <a:buNone/>
              <a:defRPr/>
            </a:pPr>
            <a:r>
              <a:rPr lang="en-US" sz="1600" i="1" dirty="0" smtClean="0"/>
              <a:t>	</a:t>
            </a:r>
          </a:p>
          <a:p>
            <a:pPr marL="609600" indent="-609600" algn="just" eaLnBrk="1" hangingPunct="1">
              <a:buFontTx/>
              <a:buNone/>
              <a:defRPr/>
            </a:pPr>
            <a:r>
              <a:rPr lang="en-US" sz="1600" i="1" dirty="0" smtClean="0"/>
              <a:t>1, </a:t>
            </a:r>
            <a:r>
              <a:rPr lang="cs-CZ" sz="1600" i="1" dirty="0" smtClean="0"/>
              <a:t>Atlas ČSSR nebo </a:t>
            </a:r>
            <a:r>
              <a:rPr lang="cs-CZ" sz="1600" i="1" dirty="0" err="1" smtClean="0"/>
              <a:t>shp</a:t>
            </a:r>
            <a:r>
              <a:rPr lang="cs-CZ" sz="1600" i="1" dirty="0" smtClean="0"/>
              <a:t> vodní toky a </a:t>
            </a:r>
            <a:r>
              <a:rPr lang="cs-CZ" sz="1600" i="1" dirty="0" err="1" smtClean="0"/>
              <a:t>grid</a:t>
            </a:r>
            <a:r>
              <a:rPr lang="cs-CZ" sz="1600" i="1" dirty="0" smtClean="0"/>
              <a:t> reliéfu z </a:t>
            </a:r>
            <a:r>
              <a:rPr lang="cs-CZ" sz="1600" i="1" dirty="0" err="1" smtClean="0"/>
              <a:t>ArcCR</a:t>
            </a:r>
            <a:r>
              <a:rPr lang="cs-CZ" sz="1600" i="1" dirty="0" smtClean="0"/>
              <a:t> ve studijních materiálech</a:t>
            </a:r>
          </a:p>
          <a:p>
            <a:pPr marL="324000" indent="-609600" algn="just" eaLnBrk="1" hangingPunct="1">
              <a:buFontTx/>
              <a:buNone/>
              <a:defRPr/>
            </a:pPr>
            <a:r>
              <a:rPr lang="en-US" sz="1600" i="1" dirty="0" smtClean="0"/>
              <a:t>2,</a:t>
            </a:r>
            <a:r>
              <a:rPr lang="cs-CZ" sz="1600" i="1" dirty="0" smtClean="0"/>
              <a:t> mapa </a:t>
            </a:r>
            <a:r>
              <a:rPr lang="cs-CZ" sz="1600" i="1" dirty="0" smtClean="0"/>
              <a:t>stanic v </a:t>
            </a:r>
            <a:r>
              <a:rPr lang="cs-CZ" sz="1600" i="1" dirty="0" err="1" smtClean="0"/>
              <a:t>mapovně</a:t>
            </a:r>
            <a:r>
              <a:rPr lang="cs-CZ" sz="1600" i="1" dirty="0" smtClean="0"/>
              <a:t> u Radka Neužila nebo </a:t>
            </a:r>
            <a:r>
              <a:rPr lang="cs-CZ" sz="1600" i="1" dirty="0" err="1" smtClean="0"/>
              <a:t>shp</a:t>
            </a:r>
            <a:r>
              <a:rPr lang="cs-CZ" sz="1600" i="1" dirty="0" smtClean="0"/>
              <a:t> </a:t>
            </a:r>
            <a:r>
              <a:rPr lang="cs-CZ" sz="1600" i="1" dirty="0" err="1" smtClean="0"/>
              <a:t>srážkoměrných</a:t>
            </a:r>
            <a:r>
              <a:rPr lang="cs-CZ" sz="1600" i="1" dirty="0" smtClean="0"/>
              <a:t> a </a:t>
            </a:r>
            <a:r>
              <a:rPr lang="cs-CZ" sz="1600" i="1" dirty="0" err="1" smtClean="0"/>
              <a:t>sh</a:t>
            </a:r>
            <a:r>
              <a:rPr lang="en-US" sz="1600" i="1" dirty="0" smtClean="0"/>
              <a:t>p</a:t>
            </a:r>
            <a:r>
              <a:rPr lang="cs-CZ" sz="1600" i="1" dirty="0" smtClean="0"/>
              <a:t> klimatologických </a:t>
            </a:r>
            <a:r>
              <a:rPr lang="cs-CZ" sz="1600" i="1" dirty="0" smtClean="0"/>
              <a:t>stanic ve studijních materiálech</a:t>
            </a:r>
            <a:endParaRPr lang="cs-CZ" sz="1600" i="1" noProof="1" smtClean="0"/>
          </a:p>
          <a:p>
            <a:pPr marL="609600" indent="-609600" eaLnBrk="1" hangingPunct="1">
              <a:buFontTx/>
              <a:buNone/>
              <a:defRPr/>
            </a:pPr>
            <a:endParaRPr lang="cs-CZ" sz="1800" noProof="1" smtClean="0"/>
          </a:p>
          <a:p>
            <a:pPr marL="609600" indent="-609600" eaLnBrk="1" hangingPunct="1">
              <a:buFontTx/>
              <a:buNone/>
              <a:defRPr/>
            </a:pPr>
            <a:endParaRPr lang="cs-CZ" sz="1800" dirty="0" smtClean="0"/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0" y="5013176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Šipka doprava 5"/>
          <p:cNvSpPr/>
          <p:nvPr/>
        </p:nvSpPr>
        <p:spPr>
          <a:xfrm>
            <a:off x="323850" y="4125067"/>
            <a:ext cx="977900" cy="48418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19137"/>
          </a:xfrm>
        </p:spPr>
        <p:txBody>
          <a:bodyPr/>
          <a:lstStyle/>
          <a:p>
            <a:r>
              <a:rPr lang="cs-CZ" sz="3600" b="1" smtClean="0"/>
              <a:t>Práce v GIS – způsob 1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4025" y="1196975"/>
            <a:ext cx="2160588" cy="5327650"/>
          </a:xfrm>
        </p:spPr>
        <p:txBody>
          <a:bodyPr/>
          <a:lstStyle/>
          <a:p>
            <a:pPr eaLnBrk="1" hangingPunct="1"/>
            <a:r>
              <a:rPr lang="cs-CZ" sz="1600" smtClean="0"/>
              <a:t>soubory „.img“  a grid reliéfu ořezávat na své povodí pomocí toolboxu „</a:t>
            </a:r>
            <a:r>
              <a:rPr lang="cs-CZ" sz="1600" b="1" smtClean="0"/>
              <a:t>extract by mask</a:t>
            </a:r>
            <a:r>
              <a:rPr lang="cs-CZ" sz="1600" smtClean="0"/>
              <a:t>“ (rastry se ořezávají jinak než vektorové shapefily – shp) – je nutné mít v Tools – Extensions zaškrtnutou </a:t>
            </a:r>
            <a:r>
              <a:rPr lang="cs-CZ" sz="1600" b="1" smtClean="0"/>
              <a:t>extenzi Spatial Analyst</a:t>
            </a:r>
          </a:p>
          <a:p>
            <a:endParaRPr lang="cs-CZ" sz="1600" smtClean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2688"/>
            <a:ext cx="7092950" cy="567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Oval 5"/>
          <p:cNvSpPr>
            <a:spLocks noChangeArrowheads="1"/>
          </p:cNvSpPr>
          <p:nvPr/>
        </p:nvSpPr>
        <p:spPr bwMode="auto">
          <a:xfrm>
            <a:off x="2555875" y="2492375"/>
            <a:ext cx="1152525" cy="64928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4822" name="Oval 6"/>
          <p:cNvSpPr>
            <a:spLocks noChangeArrowheads="1"/>
          </p:cNvSpPr>
          <p:nvPr/>
        </p:nvSpPr>
        <p:spPr bwMode="auto">
          <a:xfrm>
            <a:off x="1042988" y="2205038"/>
            <a:ext cx="720725" cy="2159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06437"/>
          </a:xfrm>
        </p:spPr>
        <p:txBody>
          <a:bodyPr/>
          <a:lstStyle/>
          <a:p>
            <a:r>
              <a:rPr lang="cs-CZ" sz="3600" b="1" smtClean="0"/>
              <a:t>Práce v GIS – způsob 1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125"/>
            <a:ext cx="7164388" cy="573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77875"/>
          </a:xfrm>
        </p:spPr>
        <p:txBody>
          <a:bodyPr/>
          <a:lstStyle/>
          <a:p>
            <a:r>
              <a:rPr lang="cs-CZ" sz="3600" b="1" smtClean="0"/>
              <a:t>Práce v GIS – způsob 1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7050" y="1268413"/>
            <a:ext cx="2266950" cy="5256212"/>
          </a:xfrm>
        </p:spPr>
        <p:txBody>
          <a:bodyPr/>
          <a:lstStyle/>
          <a:p>
            <a:pPr eaLnBrk="1" hangingPunct="1"/>
            <a:r>
              <a:rPr lang="cs-CZ" sz="1600" smtClean="0"/>
              <a:t>mapy v gisu: pokud možno 1:1 000 000, stejné měřítko pro všechny mapy (srovnatelnost), s grafickým měřítkem (před jeho tvorbou je nutné nastavit v Layers souřadný systém S-JTSK_Krovak_East_North), legendou a směrovkou</a:t>
            </a:r>
          </a:p>
          <a:p>
            <a:endParaRPr lang="cs-CZ" sz="1600" smtClean="0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8388"/>
            <a:ext cx="7235825" cy="578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777875"/>
          </a:xfrm>
        </p:spPr>
        <p:txBody>
          <a:bodyPr/>
          <a:lstStyle/>
          <a:p>
            <a:r>
              <a:rPr lang="cs-CZ" sz="3600" b="1" smtClean="0"/>
              <a:t>Práce v GIS – způsob 1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48488" y="1052513"/>
            <a:ext cx="2016125" cy="55451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1600" smtClean="0"/>
              <a:t>nastavení měřítka pro generování grafického měřítka</a:t>
            </a:r>
          </a:p>
          <a:p>
            <a:pPr eaLnBrk="1" hangingPunct="1">
              <a:lnSpc>
                <a:spcPct val="80000"/>
              </a:lnSpc>
            </a:pPr>
            <a:r>
              <a:rPr lang="cs-CZ" sz="1600" u="sng" smtClean="0"/>
              <a:t>legenda:</a:t>
            </a:r>
            <a:r>
              <a:rPr lang="cs-CZ" sz="1600" smtClean="0"/>
              <a:t> pokud nejde vytvořit legenda v layoutu (images, ne shapefiles) – </a:t>
            </a:r>
            <a:r>
              <a:rPr lang="cs-CZ" sz="1600" i="1" smtClean="0"/>
              <a:t>vložit příslušnou část legendy z jpg jako obrázek (co je v mapě, musí být v legendě a naopak – nevkládat celou stupnici!!!)</a:t>
            </a:r>
            <a:r>
              <a:rPr lang="cs-CZ" sz="1600" smtClean="0"/>
              <a:t> nebo </a:t>
            </a:r>
            <a:r>
              <a:rPr lang="cs-CZ" sz="1600" b="1" smtClean="0"/>
              <a:t>vytvořit legendu v layoutu pomocí panelu kreslení – pozor na barvy!</a:t>
            </a:r>
          </a:p>
          <a:p>
            <a:pPr>
              <a:lnSpc>
                <a:spcPct val="80000"/>
              </a:lnSpc>
            </a:pPr>
            <a:endParaRPr lang="cs-CZ" sz="800" smtClean="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9650"/>
            <a:ext cx="7308850" cy="584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Oval 5"/>
          <p:cNvSpPr>
            <a:spLocks noChangeArrowheads="1"/>
          </p:cNvSpPr>
          <p:nvPr/>
        </p:nvSpPr>
        <p:spPr bwMode="auto">
          <a:xfrm>
            <a:off x="1476375" y="2205038"/>
            <a:ext cx="1150938" cy="2159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7894" name="Oval 6"/>
          <p:cNvSpPr>
            <a:spLocks noChangeArrowheads="1"/>
          </p:cNvSpPr>
          <p:nvPr/>
        </p:nvSpPr>
        <p:spPr bwMode="auto">
          <a:xfrm>
            <a:off x="827088" y="6237288"/>
            <a:ext cx="215900" cy="2159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863600"/>
          </a:xfrm>
        </p:spPr>
        <p:txBody>
          <a:bodyPr/>
          <a:lstStyle/>
          <a:p>
            <a:r>
              <a:rPr lang="cs-CZ" sz="3600" b="1" smtClean="0"/>
              <a:t>Práce v GIS – způsob 1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642350" cy="5073650"/>
          </a:xfrm>
        </p:spPr>
        <p:txBody>
          <a:bodyPr/>
          <a:lstStyle/>
          <a:p>
            <a:pPr eaLnBrk="1" hangingPunct="1"/>
            <a:r>
              <a:rPr lang="cs-CZ" sz="1600" smtClean="0"/>
              <a:t>u mapy reliéfu je nutné změnit škálu z černobílé na škálu odpovídající barvám ve fyzickogeografických mapách</a:t>
            </a:r>
          </a:p>
          <a:p>
            <a:pPr eaLnBrk="1" hangingPunct="1"/>
            <a:r>
              <a:rPr lang="cs-CZ" sz="1600" smtClean="0"/>
              <a:t>pro některé mapy je</a:t>
            </a:r>
            <a:r>
              <a:rPr lang="cs-CZ" sz="1600" smtClean="0">
                <a:solidFill>
                  <a:srgbClr val="FF0000"/>
                </a:solidFill>
              </a:rPr>
              <a:t> </a:t>
            </a:r>
            <a:r>
              <a:rPr lang="cs-CZ" sz="1600" smtClean="0"/>
              <a:t>ve studijních materiálech nahraná i legenda (barevné členění legendy) – soubory xxx.lyr – nutno nahrát vrstvu i soubor lyr, který k ní náleží (stejným způsobem jako vrstvu)</a:t>
            </a:r>
          </a:p>
          <a:p>
            <a:endParaRPr lang="cs-CZ" smtClean="0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0638"/>
            <a:ext cx="8604250" cy="429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Oval 5"/>
          <p:cNvSpPr>
            <a:spLocks noChangeArrowheads="1"/>
          </p:cNvSpPr>
          <p:nvPr/>
        </p:nvSpPr>
        <p:spPr bwMode="auto">
          <a:xfrm>
            <a:off x="1908175" y="2997200"/>
            <a:ext cx="358775" cy="64928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8918" name="Oval 6"/>
          <p:cNvSpPr>
            <a:spLocks noChangeArrowheads="1"/>
          </p:cNvSpPr>
          <p:nvPr/>
        </p:nvSpPr>
        <p:spPr bwMode="auto">
          <a:xfrm>
            <a:off x="5003800" y="5661025"/>
            <a:ext cx="2736850" cy="71913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8919" name="Oval 7"/>
          <p:cNvSpPr>
            <a:spLocks noChangeArrowheads="1"/>
          </p:cNvSpPr>
          <p:nvPr/>
        </p:nvSpPr>
        <p:spPr bwMode="auto">
          <a:xfrm>
            <a:off x="4787900" y="2708275"/>
            <a:ext cx="3384550" cy="9366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48488" y="1052513"/>
            <a:ext cx="2087562" cy="5616575"/>
          </a:xfrm>
        </p:spPr>
        <p:txBody>
          <a:bodyPr/>
          <a:lstStyle/>
          <a:p>
            <a:pPr eaLnBrk="1" hangingPunct="1"/>
            <a:r>
              <a:rPr lang="cs-CZ" sz="1600" smtClean="0"/>
              <a:t>nahrát potřebné shp, své povodí, srážkoměrné stanice, pomocí nástroje dissolve odstranit vnitřní hranice jednotlivých subpovodí</a:t>
            </a: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684213" y="260350"/>
            <a:ext cx="806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3600" b="1">
                <a:solidFill>
                  <a:schemeClr val="tx2"/>
                </a:solidFill>
              </a:rPr>
              <a:t>Práce v GIS – způsob 2</a:t>
            </a:r>
          </a:p>
        </p:txBody>
      </p:sp>
      <p:pic>
        <p:nvPicPr>
          <p:cNvPr id="3994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1238"/>
            <a:ext cx="7308850" cy="584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Oval 7"/>
          <p:cNvSpPr>
            <a:spLocks noChangeArrowheads="1"/>
          </p:cNvSpPr>
          <p:nvPr/>
        </p:nvSpPr>
        <p:spPr bwMode="auto">
          <a:xfrm>
            <a:off x="0" y="1700213"/>
            <a:ext cx="1042988" cy="122396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936625"/>
          </a:xfrm>
        </p:spPr>
        <p:txBody>
          <a:bodyPr/>
          <a:lstStyle/>
          <a:p>
            <a:r>
              <a:rPr lang="cs-CZ" b="1" smtClean="0"/>
              <a:t>Práce v GIS – způsob 2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2950" y="981075"/>
            <a:ext cx="1943100" cy="5688013"/>
          </a:xfrm>
        </p:spPr>
        <p:txBody>
          <a:bodyPr/>
          <a:lstStyle/>
          <a:p>
            <a:r>
              <a:rPr lang="cs-CZ" sz="1600" smtClean="0"/>
              <a:t>provést výběr srážkoměrných stanic, které se nachází uvnitř povodí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6938"/>
            <a:ext cx="7451725" cy="596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Oval 5"/>
          <p:cNvSpPr>
            <a:spLocks noChangeArrowheads="1"/>
          </p:cNvSpPr>
          <p:nvPr/>
        </p:nvSpPr>
        <p:spPr bwMode="auto">
          <a:xfrm>
            <a:off x="0" y="2852738"/>
            <a:ext cx="900113" cy="6477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81075"/>
          </a:xfrm>
        </p:spPr>
        <p:txBody>
          <a:bodyPr/>
          <a:lstStyle/>
          <a:p>
            <a:r>
              <a:rPr lang="cs-CZ" b="1" smtClean="0"/>
              <a:t>Práce v GIS – způsob 2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5825" y="981075"/>
            <a:ext cx="1800225" cy="5688013"/>
          </a:xfrm>
        </p:spPr>
        <p:txBody>
          <a:bodyPr/>
          <a:lstStyle/>
          <a:p>
            <a:r>
              <a:rPr lang="cs-CZ" sz="1600" smtClean="0"/>
              <a:t>ručně vybrat stanice (čím více, tím přesněji proběhne interpolace), které leží vně povodí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752475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Oval 5"/>
          <p:cNvSpPr>
            <a:spLocks noChangeArrowheads="1"/>
          </p:cNvSpPr>
          <p:nvPr/>
        </p:nvSpPr>
        <p:spPr bwMode="auto">
          <a:xfrm>
            <a:off x="3348038" y="1412875"/>
            <a:ext cx="431800" cy="360363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863600"/>
          </a:xfrm>
        </p:spPr>
        <p:txBody>
          <a:bodyPr/>
          <a:lstStyle/>
          <a:p>
            <a:r>
              <a:rPr lang="cs-CZ" b="1" smtClean="0"/>
              <a:t>Práce v GIS – způsob 2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48488" y="1125538"/>
            <a:ext cx="2087562" cy="5399087"/>
          </a:xfrm>
        </p:spPr>
        <p:txBody>
          <a:bodyPr/>
          <a:lstStyle/>
          <a:p>
            <a:r>
              <a:rPr lang="cs-CZ" sz="1600" smtClean="0"/>
              <a:t>oba dva předchozí výběry zakončit exportem daného výběru do nového shapefile a následně tyto dvě vrstvy spojit do jedné pomocí nástroje merge</a:t>
            </a:r>
          </a:p>
          <a:p>
            <a:r>
              <a:rPr lang="cs-CZ" sz="1600" smtClean="0"/>
              <a:t>nezapomenout vše průběžně ukládat do zvoleného adresáře!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9975"/>
            <a:ext cx="7235825" cy="57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Oval 5"/>
          <p:cNvSpPr>
            <a:spLocks noChangeArrowheads="1"/>
          </p:cNvSpPr>
          <p:nvPr/>
        </p:nvSpPr>
        <p:spPr bwMode="auto">
          <a:xfrm>
            <a:off x="1042988" y="2133600"/>
            <a:ext cx="433387" cy="2159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3014" name="Oval 6"/>
          <p:cNvSpPr>
            <a:spLocks noChangeArrowheads="1"/>
          </p:cNvSpPr>
          <p:nvPr/>
        </p:nvSpPr>
        <p:spPr bwMode="auto">
          <a:xfrm>
            <a:off x="5148263" y="2636838"/>
            <a:ext cx="936625" cy="28733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936625"/>
          </a:xfrm>
        </p:spPr>
        <p:txBody>
          <a:bodyPr/>
          <a:lstStyle/>
          <a:p>
            <a:r>
              <a:rPr lang="cs-CZ" b="1" smtClean="0"/>
              <a:t>Práce v GIS – způsob 2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2950" y="1125538"/>
            <a:ext cx="2051050" cy="5399087"/>
          </a:xfrm>
        </p:spPr>
        <p:txBody>
          <a:bodyPr/>
          <a:lstStyle/>
          <a:p>
            <a:r>
              <a:rPr lang="cs-CZ" sz="1600" smtClean="0"/>
              <a:t>výsledkem spojení je vrstva stanic, ze kterých se bude interpolovat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3925"/>
            <a:ext cx="7416800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cs-CZ" sz="3600" b="1" smtClean="0"/>
              <a:t>2) Teplotní poměry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412875"/>
            <a:ext cx="7848600" cy="676275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cs-CZ" sz="2200" b="1" i="1" smtClean="0"/>
              <a:t>a)</a:t>
            </a:r>
            <a:r>
              <a:rPr lang="cs-CZ" sz="2200" smtClean="0"/>
              <a:t> Geografické rozložení průměrné roční teploty vzduchu v povodí </a:t>
            </a:r>
            <a:r>
              <a:rPr lang="cs-CZ" sz="2000" smtClean="0">
                <a:solidFill>
                  <a:srgbClr val="FF0000"/>
                </a:solidFill>
              </a:rPr>
              <a:t>(1 mapa + popis včetně odůvodnění rozložení) </a:t>
            </a:r>
          </a:p>
        </p:txBody>
      </p:sp>
      <p:pic>
        <p:nvPicPr>
          <p:cNvPr id="7172" name="Picture 13" descr="obr_1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2276475"/>
            <a:ext cx="5118100" cy="39131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936625"/>
          </a:xfrm>
        </p:spPr>
        <p:txBody>
          <a:bodyPr/>
          <a:lstStyle/>
          <a:p>
            <a:r>
              <a:rPr lang="cs-CZ" b="1" smtClean="0"/>
              <a:t>Práce v GIS – způsob 2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7050" y="1052513"/>
            <a:ext cx="2266950" cy="5616575"/>
          </a:xfrm>
        </p:spPr>
        <p:txBody>
          <a:bodyPr/>
          <a:lstStyle/>
          <a:p>
            <a:r>
              <a:rPr lang="cs-CZ" sz="1600" smtClean="0"/>
              <a:t>v atributové tabulce srážkoměrných stanic přidat nový sloupec (needitační režim!) ve formátu např. count (precision 5, scale 2) – v editačním režimu do něj vepsat srážkové úhrny pro každou stanici podle ID (v naskenovaných tabulkách nejdříve zjistit, o jakou se jedná stanici, a pak v další tabulce nalézt příslušný údaj o ročním průměrném úhrnu)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9975"/>
            <a:ext cx="7235825" cy="57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Oval 5"/>
          <p:cNvSpPr>
            <a:spLocks noChangeArrowheads="1"/>
          </p:cNvSpPr>
          <p:nvPr/>
        </p:nvSpPr>
        <p:spPr bwMode="auto">
          <a:xfrm>
            <a:off x="0" y="1989138"/>
            <a:ext cx="827088" cy="2159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5062" name="Oval 6"/>
          <p:cNvSpPr>
            <a:spLocks noChangeArrowheads="1"/>
          </p:cNvSpPr>
          <p:nvPr/>
        </p:nvSpPr>
        <p:spPr bwMode="auto">
          <a:xfrm>
            <a:off x="1042988" y="1844675"/>
            <a:ext cx="1081087" cy="2159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5063" name="Oval 7"/>
          <p:cNvSpPr>
            <a:spLocks noChangeArrowheads="1"/>
          </p:cNvSpPr>
          <p:nvPr/>
        </p:nvSpPr>
        <p:spPr bwMode="auto">
          <a:xfrm>
            <a:off x="3132138" y="1628775"/>
            <a:ext cx="576262" cy="30956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863600"/>
          </a:xfrm>
        </p:spPr>
        <p:txBody>
          <a:bodyPr/>
          <a:lstStyle/>
          <a:p>
            <a:r>
              <a:rPr lang="cs-CZ" b="1" smtClean="0"/>
              <a:t>Práce v GIS – způsob 2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48488" y="1600200"/>
            <a:ext cx="2016125" cy="5068888"/>
          </a:xfrm>
        </p:spPr>
        <p:txBody>
          <a:bodyPr/>
          <a:lstStyle/>
          <a:p>
            <a:r>
              <a:rPr lang="cs-CZ" sz="1600" smtClean="0"/>
              <a:t>pro začátek interpolace je nutné mít v tools aktivní extenzi Spatial Analyst, poté využijeme nástroj kriging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9975"/>
            <a:ext cx="7235825" cy="57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936625"/>
          </a:xfrm>
        </p:spPr>
        <p:txBody>
          <a:bodyPr/>
          <a:lstStyle/>
          <a:p>
            <a:r>
              <a:rPr lang="cs-CZ" b="1" smtClean="0"/>
              <a:t>Práce v GIS – způsob 2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4025" y="1268413"/>
            <a:ext cx="2232025" cy="5400675"/>
          </a:xfrm>
        </p:spPr>
        <p:txBody>
          <a:bodyPr/>
          <a:lstStyle/>
          <a:p>
            <a:r>
              <a:rPr lang="cs-CZ" sz="1600" smtClean="0"/>
              <a:t>nastavení vrstvy a hodnot (průměrný roční úhrn srážek), ze kterých se bude interpolovat</a:t>
            </a:r>
          </a:p>
          <a:p>
            <a:r>
              <a:rPr lang="cs-CZ" sz="1600" smtClean="0"/>
              <a:t>uložit rastr do adresáře!</a:t>
            </a:r>
          </a:p>
        </p:txBody>
      </p:sp>
      <p:pic>
        <p:nvPicPr>
          <p:cNvPr id="4710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2688"/>
            <a:ext cx="7092950" cy="567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Oval 6"/>
          <p:cNvSpPr>
            <a:spLocks noChangeArrowheads="1"/>
          </p:cNvSpPr>
          <p:nvPr/>
        </p:nvSpPr>
        <p:spPr bwMode="auto">
          <a:xfrm>
            <a:off x="3276600" y="2708275"/>
            <a:ext cx="863600" cy="5048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7110" name="Oval 7"/>
          <p:cNvSpPr>
            <a:spLocks noChangeArrowheads="1"/>
          </p:cNvSpPr>
          <p:nvPr/>
        </p:nvSpPr>
        <p:spPr bwMode="auto">
          <a:xfrm>
            <a:off x="3419475" y="4652963"/>
            <a:ext cx="1152525" cy="2889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/>
          <a:lstStyle/>
          <a:p>
            <a:r>
              <a:rPr lang="cs-CZ" b="1" smtClean="0"/>
              <a:t>Práce v GIS – způsob 2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1238"/>
            <a:ext cx="7308850" cy="584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865187"/>
          </a:xfrm>
        </p:spPr>
        <p:txBody>
          <a:bodyPr/>
          <a:lstStyle/>
          <a:p>
            <a:r>
              <a:rPr lang="cs-CZ" b="1" smtClean="0"/>
              <a:t>Práce v GIS – způsob 2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9925" y="981075"/>
            <a:ext cx="1944688" cy="5761038"/>
          </a:xfrm>
        </p:spPr>
        <p:txBody>
          <a:bodyPr/>
          <a:lstStyle/>
          <a:p>
            <a:r>
              <a:rPr lang="cs-CZ" sz="1600" smtClean="0"/>
              <a:t>ořez rastru na vlastní povodí nástrojem extract by mask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4088"/>
            <a:ext cx="7380288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Oval 5"/>
          <p:cNvSpPr>
            <a:spLocks noChangeArrowheads="1"/>
          </p:cNvSpPr>
          <p:nvPr/>
        </p:nvSpPr>
        <p:spPr bwMode="auto">
          <a:xfrm>
            <a:off x="1042988" y="1989138"/>
            <a:ext cx="865187" cy="28733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9158" name="Oval 6"/>
          <p:cNvSpPr>
            <a:spLocks noChangeArrowheads="1"/>
          </p:cNvSpPr>
          <p:nvPr/>
        </p:nvSpPr>
        <p:spPr bwMode="auto">
          <a:xfrm>
            <a:off x="5580063" y="2060575"/>
            <a:ext cx="1368425" cy="13684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36625"/>
          </a:xfrm>
        </p:spPr>
        <p:txBody>
          <a:bodyPr/>
          <a:lstStyle/>
          <a:p>
            <a:r>
              <a:rPr lang="cs-CZ" b="1" smtClean="0"/>
              <a:t>Práce v GIS – způsob 2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7524750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792162"/>
          </a:xfrm>
        </p:spPr>
        <p:txBody>
          <a:bodyPr/>
          <a:lstStyle/>
          <a:p>
            <a:r>
              <a:rPr lang="cs-CZ" b="1" smtClean="0"/>
              <a:t>Práce v GIS – způsob 2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9925" y="908050"/>
            <a:ext cx="2124075" cy="58340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1600" smtClean="0"/>
              <a:t>ve vlastnostech vygenerovaného rastru v záložce symbology změnit přednastavený styl ze stretched na classified a poté manuálně klasifikovat do takového počtu tříd, který odpovídá legendě naskenované mapy (studijní materiály), klasifikovat pouze třídy, které jsou zastoupeny v ploše povodí</a:t>
            </a:r>
          </a:p>
          <a:p>
            <a:pPr>
              <a:lnSpc>
                <a:spcPct val="90000"/>
              </a:lnSpc>
            </a:pPr>
            <a:r>
              <a:rPr lang="cs-CZ" sz="1600" smtClean="0"/>
              <a:t>nezapomenout vybrat adekvátní barevnou škálu!</a:t>
            </a: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4088"/>
            <a:ext cx="7380288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Oval 5"/>
          <p:cNvSpPr>
            <a:spLocks noChangeArrowheads="1"/>
          </p:cNvSpPr>
          <p:nvPr/>
        </p:nvSpPr>
        <p:spPr bwMode="auto">
          <a:xfrm>
            <a:off x="1116013" y="2060575"/>
            <a:ext cx="503237" cy="2889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206" name="Oval 6"/>
          <p:cNvSpPr>
            <a:spLocks noChangeArrowheads="1"/>
          </p:cNvSpPr>
          <p:nvPr/>
        </p:nvSpPr>
        <p:spPr bwMode="auto">
          <a:xfrm>
            <a:off x="2124075" y="1916113"/>
            <a:ext cx="576263" cy="21748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207" name="Oval 7"/>
          <p:cNvSpPr>
            <a:spLocks noChangeArrowheads="1"/>
          </p:cNvSpPr>
          <p:nvPr/>
        </p:nvSpPr>
        <p:spPr bwMode="auto">
          <a:xfrm>
            <a:off x="3995738" y="2492375"/>
            <a:ext cx="647700" cy="2889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865187"/>
          </a:xfrm>
        </p:spPr>
        <p:txBody>
          <a:bodyPr/>
          <a:lstStyle/>
          <a:p>
            <a:r>
              <a:rPr lang="cs-CZ" b="1" smtClean="0"/>
              <a:t>Práce v GIS – způsob 2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5825" y="981075"/>
            <a:ext cx="1908175" cy="5688013"/>
          </a:xfrm>
        </p:spPr>
        <p:txBody>
          <a:bodyPr/>
          <a:lstStyle/>
          <a:p>
            <a:r>
              <a:rPr lang="cs-CZ" sz="1600" smtClean="0"/>
              <a:t>nastavení počtu tříd a definování zlomových hodnot</a:t>
            </a: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5350"/>
            <a:ext cx="7451725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1403350" y="2060575"/>
            <a:ext cx="504825" cy="2159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3995738" y="2708275"/>
            <a:ext cx="431800" cy="86518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081087"/>
          </a:xfrm>
        </p:spPr>
        <p:txBody>
          <a:bodyPr/>
          <a:lstStyle/>
          <a:p>
            <a:r>
              <a:rPr lang="cs-CZ" b="1" smtClean="0"/>
              <a:t>Práce v GIS – způsob 2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716438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922337"/>
          </a:xfrm>
        </p:spPr>
        <p:txBody>
          <a:bodyPr/>
          <a:lstStyle/>
          <a:p>
            <a:r>
              <a:rPr lang="cs-CZ" b="1" smtClean="0"/>
              <a:t>Práce v GIS – způsob 2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48488" y="1268413"/>
            <a:ext cx="2016125" cy="5184775"/>
          </a:xfrm>
        </p:spPr>
        <p:txBody>
          <a:bodyPr/>
          <a:lstStyle/>
          <a:p>
            <a:r>
              <a:rPr lang="cs-CZ" sz="1600" smtClean="0"/>
              <a:t>v layoutu vložit vše potřebné k standardnímu mapovému výstupu – směrovku, grafické měřítko, legendu </a:t>
            </a:r>
          </a:p>
          <a:p>
            <a:r>
              <a:rPr lang="cs-CZ" sz="1600" smtClean="0"/>
              <a:t>pozor na měřítko mapy v layoutu (nastavit 1:1 000 000)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8388"/>
            <a:ext cx="7235825" cy="578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Oval 5"/>
          <p:cNvSpPr>
            <a:spLocks noChangeArrowheads="1"/>
          </p:cNvSpPr>
          <p:nvPr/>
        </p:nvSpPr>
        <p:spPr bwMode="auto">
          <a:xfrm>
            <a:off x="1042988" y="6092825"/>
            <a:ext cx="215900" cy="2159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88913"/>
            <a:ext cx="8893175" cy="59372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sz="2200" b="1" i="1" dirty="0" smtClean="0"/>
              <a:t>b)</a:t>
            </a:r>
            <a:r>
              <a:rPr lang="cs-CZ" sz="2200" dirty="0" smtClean="0"/>
              <a:t> Roční chod teploty vzduchu pro nejvýše a nejníže ležící stanici v povodí </a:t>
            </a:r>
            <a:r>
              <a:rPr lang="cs-CZ" sz="2200" dirty="0" smtClean="0">
                <a:solidFill>
                  <a:srgbClr val="FF0000"/>
                </a:solidFill>
              </a:rPr>
              <a:t>(1 tabulka, 1 graf, slovní popis) </a:t>
            </a:r>
          </a:p>
          <a:p>
            <a:pPr marL="0" algn="just" eaLnBrk="1" hangingPunct="1">
              <a:buFontTx/>
              <a:buNone/>
              <a:defRPr/>
            </a:pPr>
            <a:r>
              <a:rPr lang="cs-CZ" sz="1800" b="1" i="1" dirty="0" smtClean="0"/>
              <a:t>Nejvýše a nejníže položená stanice v povodí</a:t>
            </a:r>
            <a:r>
              <a:rPr lang="cs-CZ" sz="1800" i="1" dirty="0" smtClean="0"/>
              <a:t> - dvě stanice, na kterých byl měřen nebo pozorován určený meteorologický prvek (</a:t>
            </a:r>
            <a:r>
              <a:rPr lang="cs-CZ" sz="1800" b="1" i="1" dirty="0" smtClean="0"/>
              <a:t>teplota, srážky, vítr</a:t>
            </a:r>
            <a:r>
              <a:rPr lang="cs-CZ" sz="1800" i="1" dirty="0" smtClean="0"/>
              <a:t>) a rozdíl jejich nadmořské výšky je alespoň </a:t>
            </a:r>
            <a:r>
              <a:rPr lang="cs-CZ" sz="1800" b="1" i="1" dirty="0" smtClean="0"/>
              <a:t>200 m</a:t>
            </a:r>
            <a:r>
              <a:rPr lang="cs-CZ" sz="1800" i="1" dirty="0" smtClean="0"/>
              <a:t>. Pokud není možné v území nalézt stanici odpovídající uvedeným podmínkám, použije se stanice z nejbližšího okolí povodí.</a:t>
            </a:r>
            <a:r>
              <a:rPr lang="cs-CZ" sz="1800" dirty="0" smtClean="0"/>
              <a:t> </a:t>
            </a:r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buFontTx/>
              <a:buNone/>
              <a:defRPr/>
            </a:pPr>
            <a:r>
              <a:rPr lang="cs-CZ" sz="1800" b="1" i="1" dirty="0" smtClean="0"/>
              <a:t>pozn.: nadmořskou výšku stanic uvádět v názvu tabulky nebo přímo do tabulky</a:t>
            </a:r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buFontTx/>
              <a:buNone/>
              <a:defRPr/>
            </a:pPr>
            <a:endParaRPr lang="cs-CZ" sz="1200" i="1" dirty="0" smtClean="0"/>
          </a:p>
          <a:p>
            <a:pPr eaLnBrk="1" hangingPunct="1">
              <a:lnSpc>
                <a:spcPct val="95000"/>
              </a:lnSpc>
              <a:buFontTx/>
              <a:buNone/>
              <a:defRPr/>
            </a:pPr>
            <a:r>
              <a:rPr lang="cs-CZ" sz="1400" b="1" i="1" dirty="0" smtClean="0"/>
              <a:t>Tab. 1 Roční chod průměrné </a:t>
            </a:r>
            <a:r>
              <a:rPr lang="cs-CZ" sz="1400" b="1" i="1" u="sng" dirty="0" smtClean="0"/>
              <a:t>teploty vzduchu</a:t>
            </a:r>
            <a:r>
              <a:rPr lang="cs-CZ" sz="1400" b="1" i="1" dirty="0" smtClean="0"/>
              <a:t> </a:t>
            </a:r>
            <a:r>
              <a:rPr lang="cs-CZ" sz="1400" b="1" i="1" dirty="0" smtClean="0">
                <a:solidFill>
                  <a:srgbClr val="FF0000"/>
                </a:solidFill>
              </a:rPr>
              <a:t>(°C)</a:t>
            </a:r>
            <a:r>
              <a:rPr lang="cs-CZ" sz="1400" b="1" i="1" dirty="0" smtClean="0"/>
              <a:t> </a:t>
            </a:r>
            <a:r>
              <a:rPr lang="cs-CZ" sz="1400" b="1" i="1" u="sng" dirty="0" smtClean="0"/>
              <a:t>na stanicích I a II</a:t>
            </a:r>
            <a:r>
              <a:rPr lang="cs-CZ" sz="1400" b="1" i="1" dirty="0" smtClean="0"/>
              <a:t> za období </a:t>
            </a:r>
            <a:r>
              <a:rPr lang="cs-CZ" sz="1400" b="1" i="1" u="sng" dirty="0" smtClean="0"/>
              <a:t>1901-1950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454025" y="3017838"/>
            <a:ext cx="8229600" cy="0"/>
          </a:xfrm>
          <a:prstGeom prst="rect">
            <a:avLst/>
          </a:prstGeom>
          <a:solidFill>
            <a:srgbClr val="FFFF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7438" name="Group 270"/>
          <p:cNvGraphicFramePr>
            <a:graphicFrameLocks noGrp="1"/>
          </p:cNvGraphicFramePr>
          <p:nvPr/>
        </p:nvGraphicFramePr>
        <p:xfrm>
          <a:off x="468313" y="3068638"/>
          <a:ext cx="8237537" cy="823911"/>
        </p:xfrm>
        <a:graphic>
          <a:graphicData uri="http://schemas.openxmlformats.org/drawingml/2006/table">
            <a:tbl>
              <a:tblPr/>
              <a:tblGrid>
                <a:gridCol w="1096962"/>
                <a:gridCol w="549275"/>
                <a:gridCol w="549275"/>
                <a:gridCol w="549275"/>
                <a:gridCol w="549275"/>
                <a:gridCol w="549275"/>
                <a:gridCol w="549275"/>
                <a:gridCol w="549275"/>
                <a:gridCol w="549275"/>
                <a:gridCol w="549275"/>
                <a:gridCol w="549275"/>
                <a:gridCol w="549275"/>
                <a:gridCol w="549275"/>
                <a:gridCol w="549275"/>
              </a:tblGrid>
              <a:tr h="2746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EFFD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VII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VIII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IX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XI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XII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Rok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</a:tr>
              <a:tr h="2746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stanice I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-1,7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</a:tr>
              <a:tr h="2746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stanice II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-4,2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-3,2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13,7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-2,9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</a:tr>
            </a:tbl>
          </a:graphicData>
        </a:graphic>
      </p:graphicFrame>
      <p:pic>
        <p:nvPicPr>
          <p:cNvPr id="8258" name="Picture 288" descr="ob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56" b="38858"/>
          <a:stretch>
            <a:fillRect/>
          </a:stretch>
        </p:blipFill>
        <p:spPr bwMode="auto">
          <a:xfrm>
            <a:off x="395288" y="4076700"/>
            <a:ext cx="3671887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59" name="Picture 289" descr="obr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55" b="39648"/>
          <a:stretch>
            <a:fillRect/>
          </a:stretch>
        </p:blipFill>
        <p:spPr bwMode="auto">
          <a:xfrm>
            <a:off x="4716463" y="4076700"/>
            <a:ext cx="3743325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60" name="Text Box 290"/>
          <p:cNvSpPr txBox="1">
            <a:spLocks noChangeArrowheads="1"/>
          </p:cNvSpPr>
          <p:nvPr/>
        </p:nvSpPr>
        <p:spPr bwMode="auto">
          <a:xfrm>
            <a:off x="700087" y="6223000"/>
            <a:ext cx="3062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dirty="0"/>
              <a:t>teplota vzduchu, vlhkost vzduchu, …</a:t>
            </a:r>
          </a:p>
        </p:txBody>
      </p:sp>
      <p:sp>
        <p:nvSpPr>
          <p:cNvPr id="8261" name="Text Box 291"/>
          <p:cNvSpPr txBox="1">
            <a:spLocks noChangeArrowheads="1"/>
          </p:cNvSpPr>
          <p:nvPr/>
        </p:nvSpPr>
        <p:spPr bwMode="auto">
          <a:xfrm>
            <a:off x="5532075" y="6223000"/>
            <a:ext cx="2914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dirty="0"/>
              <a:t>srážky, počty dnů, sluneční svit,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009650"/>
          </a:xfrm>
        </p:spPr>
        <p:txBody>
          <a:bodyPr/>
          <a:lstStyle/>
          <a:p>
            <a:r>
              <a:rPr lang="cs-CZ" b="1" smtClean="0"/>
              <a:t>Práce v GIS – způsob 2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2950" y="1196975"/>
            <a:ext cx="1871663" cy="5256213"/>
          </a:xfrm>
        </p:spPr>
        <p:txBody>
          <a:bodyPr/>
          <a:lstStyle/>
          <a:p>
            <a:r>
              <a:rPr lang="cs-CZ" sz="1600" smtClean="0"/>
              <a:t>do legendy začlenit pouze tematický obsah mapy, tedy srážkové úhrny</a:t>
            </a: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5675"/>
            <a:ext cx="7380288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850900"/>
          </a:xfrm>
        </p:spPr>
        <p:txBody>
          <a:bodyPr/>
          <a:lstStyle/>
          <a:p>
            <a:r>
              <a:rPr lang="cs-CZ" b="1" smtClean="0"/>
              <a:t>Práce v GIS – způsob 2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9925" y="1052513"/>
            <a:ext cx="1944688" cy="5616575"/>
          </a:xfrm>
        </p:spPr>
        <p:txBody>
          <a:bodyPr/>
          <a:lstStyle/>
          <a:p>
            <a:r>
              <a:rPr lang="cs-CZ" sz="1600" smtClean="0"/>
              <a:t>přednastavený styl legendy je nutné pomocí nástrojů convert to graphics a ungroup rozbít a poté znovu poskládat do kartograficky správné podoby</a:t>
            </a: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1238"/>
            <a:ext cx="7308850" cy="584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936625"/>
          </a:xfrm>
        </p:spPr>
        <p:txBody>
          <a:bodyPr/>
          <a:lstStyle/>
          <a:p>
            <a:r>
              <a:rPr lang="cs-CZ" b="1" smtClean="0"/>
              <a:t>Práce v GIS – způsob 2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125"/>
            <a:ext cx="7164388" cy="573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865187"/>
          </a:xfrm>
        </p:spPr>
        <p:txBody>
          <a:bodyPr/>
          <a:lstStyle/>
          <a:p>
            <a:r>
              <a:rPr lang="cs-CZ" b="1" smtClean="0"/>
              <a:t>Práce v GIS – způsob 2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48488" y="1052513"/>
            <a:ext cx="2016125" cy="5545137"/>
          </a:xfrm>
        </p:spPr>
        <p:txBody>
          <a:bodyPr/>
          <a:lstStyle/>
          <a:p>
            <a:r>
              <a:rPr lang="cs-CZ" sz="1600" smtClean="0"/>
              <a:t>pro finální prostorové umístění legendy je třeba všechny rozbité prvky spojit do jednoho celku pomocí nástroje group</a:t>
            </a: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1238"/>
            <a:ext cx="7308850" cy="584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009650"/>
          </a:xfrm>
        </p:spPr>
        <p:txBody>
          <a:bodyPr/>
          <a:lstStyle/>
          <a:p>
            <a:r>
              <a:rPr lang="cs-CZ" b="1" smtClean="0"/>
              <a:t>Práce v GIS – způsob 2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9925" y="1125538"/>
            <a:ext cx="2016125" cy="5399087"/>
          </a:xfrm>
        </p:spPr>
        <p:txBody>
          <a:bodyPr/>
          <a:lstStyle/>
          <a:p>
            <a:r>
              <a:rPr lang="cs-CZ" sz="1600" smtClean="0"/>
              <a:t>export z ArcGISu se provádí cestou File/export map, s výhodou lze použít např. export do pdf</a:t>
            </a:r>
          </a:p>
        </p:txBody>
      </p:sp>
      <p:pic>
        <p:nvPicPr>
          <p:cNvPr id="593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4088"/>
            <a:ext cx="7380288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Oval 6"/>
          <p:cNvSpPr>
            <a:spLocks noChangeArrowheads="1"/>
          </p:cNvSpPr>
          <p:nvPr/>
        </p:nvSpPr>
        <p:spPr bwMode="auto">
          <a:xfrm>
            <a:off x="0" y="1052513"/>
            <a:ext cx="179388" cy="2159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922337"/>
          </a:xfrm>
        </p:spPr>
        <p:txBody>
          <a:bodyPr/>
          <a:lstStyle/>
          <a:p>
            <a:r>
              <a:rPr lang="cs-CZ" b="1" smtClean="0"/>
              <a:t>Práce v GIS – způsob 2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7650"/>
            <a:ext cx="7939088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Oval 5"/>
          <p:cNvSpPr>
            <a:spLocks noChangeArrowheads="1"/>
          </p:cNvSpPr>
          <p:nvPr/>
        </p:nvSpPr>
        <p:spPr bwMode="auto">
          <a:xfrm>
            <a:off x="1692275" y="3213100"/>
            <a:ext cx="576263" cy="57467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0422" name="Oval 6"/>
          <p:cNvSpPr>
            <a:spLocks noChangeArrowheads="1"/>
          </p:cNvSpPr>
          <p:nvPr/>
        </p:nvSpPr>
        <p:spPr bwMode="auto">
          <a:xfrm>
            <a:off x="4572000" y="5084763"/>
            <a:ext cx="3313113" cy="79216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0423" name="Oval 7"/>
          <p:cNvSpPr>
            <a:spLocks noChangeArrowheads="1"/>
          </p:cNvSpPr>
          <p:nvPr/>
        </p:nvSpPr>
        <p:spPr bwMode="auto">
          <a:xfrm>
            <a:off x="4500563" y="5949950"/>
            <a:ext cx="2663825" cy="50323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GIS – metoda polygonů, izohyet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85298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sz="2400" smtClean="0"/>
              <a:t>1, výběr stanic uvnitř i vně povodí pro konstrukci polygonů (rovnoměrnost!!)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smtClean="0"/>
              <a:t>2, analytická funkce Thiessenovy polygony v ArcMapu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smtClean="0"/>
              <a:t>3, uložení plochy polygonů – atributová tabulka nově vytvořených polygonů, přidání atributu – příkaz Calculate Geometry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24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smtClean="0"/>
              <a:t>1, síť srážkoměrných stanic – interpolace (viz interpolace srážek) – IDW, kriging, spline (Spatial Analyst/ Interpolation)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smtClean="0"/>
              <a:t>2, plochy mezi izohyetami – sloučení vrstvy hranice povodí a vrstvy izohyet – převod na polygony (Feature to Polygon)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smtClean="0"/>
              <a:t>3, Calculate Geometry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2400" smtClean="0"/>
          </a:p>
        </p:txBody>
      </p:sp>
      <p:sp>
        <p:nvSpPr>
          <p:cNvPr id="61444" name="Line 4"/>
          <p:cNvSpPr>
            <a:spLocks noChangeShapeType="1"/>
          </p:cNvSpPr>
          <p:nvPr/>
        </p:nvSpPr>
        <p:spPr bwMode="auto">
          <a:xfrm>
            <a:off x="0" y="40767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620713"/>
            <a:ext cx="8893175" cy="54006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200" b="1" i="1" dirty="0" smtClean="0"/>
              <a:t>c)</a:t>
            </a:r>
            <a:r>
              <a:rPr lang="cs-CZ" sz="2200" dirty="0" smtClean="0"/>
              <a:t> Roční chod: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200" dirty="0" smtClean="0"/>
              <a:t>·  průměrných měsíčních maxim a minim teploty vzduchu (tab. 6 a 7)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cs-CZ" sz="2200" dirty="0" smtClean="0"/>
              <a:t>·  absolutních maxim a minim teploty vzduchu (tab. 4 a 5)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cs-CZ" sz="2200" dirty="0" smtClean="0"/>
              <a:t>pro nejvýše a nejníže ležící stanici </a:t>
            </a:r>
            <a:r>
              <a:rPr lang="cs-CZ" sz="2200" dirty="0" smtClean="0">
                <a:solidFill>
                  <a:srgbClr val="FF0000"/>
                </a:solidFill>
              </a:rPr>
              <a:t>(4 tabulky, 4 grafy, slovní popis) </a:t>
            </a:r>
            <a:endParaRPr lang="cs-CZ" sz="2200" b="1" i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200" b="1" i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200" b="1" i="1" dirty="0" smtClean="0"/>
              <a:t>d)</a:t>
            </a:r>
            <a:r>
              <a:rPr lang="cs-CZ" sz="2200" dirty="0" smtClean="0"/>
              <a:t> Roční chod průměrného počtu dnů: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200" dirty="0" smtClean="0"/>
              <a:t>·  tropických (max. T ≥ 30,0 °C)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200" dirty="0" smtClean="0"/>
              <a:t>·  letních (max. T ≥ 25,0 °C)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200" dirty="0" smtClean="0"/>
              <a:t>·  mrazových (min. T ≤ -0,1 °C)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200" dirty="0" smtClean="0"/>
              <a:t>·  ledových (max. T ≤ -0,1 °C)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200" dirty="0" smtClean="0"/>
              <a:t>·  arktických (max. T ≤ -10,0 °C)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200" dirty="0" smtClean="0"/>
              <a:t>pro nejvýše a nejníže ležící stanici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200" dirty="0" smtClean="0">
                <a:solidFill>
                  <a:srgbClr val="FF0000"/>
                </a:solidFill>
              </a:rPr>
              <a:t>(1 tabulka, 5 grafů, popis)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200" i="1" dirty="0" smtClean="0"/>
              <a:t>pozn.: </a:t>
            </a:r>
            <a:r>
              <a:rPr lang="cs-CZ" sz="2200" b="1" i="1" dirty="0" smtClean="0"/>
              <a:t>u všech grafů stejné měřítko na ose </a:t>
            </a:r>
            <a:r>
              <a:rPr lang="cs-CZ" sz="2200" b="1" i="1" dirty="0" smtClean="0"/>
              <a:t>y, zobrazit všechny měsíce (I-XII), i když v nich daná charakteristika nenastává </a:t>
            </a:r>
            <a:r>
              <a:rPr lang="cs-CZ" sz="2200" b="1" i="1" dirty="0" smtClean="0"/>
              <a:t>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333375"/>
            <a:ext cx="8820150" cy="65246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cs-CZ" sz="2200" b="1" i="1" dirty="0" smtClean="0"/>
              <a:t>e)</a:t>
            </a:r>
            <a:r>
              <a:rPr lang="cs-CZ" sz="2200" dirty="0" smtClean="0"/>
              <a:t> Stanovte začátek, konec a trvání průměrných denních teplot vzduchu ≥ 10,0°C (malé vegetační období, tab. 12) a ≤ 0,0°C (mrazové období) pro nejvýše a nejníže ležící stanici. Vypočtěte odpovídající teplotní sumy (suma součinů dnů v měsíci a průměrné měsíční teploty vzduchu).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600" dirty="0" smtClean="0"/>
              <a:t> </a:t>
            </a:r>
            <a:r>
              <a:rPr lang="cs-CZ" sz="2000" b="1" i="1" dirty="0" smtClean="0"/>
              <a:t>Výpočet teplotních sum - potřebné údaje:</a:t>
            </a:r>
            <a:r>
              <a:rPr lang="cs-CZ" sz="2000" dirty="0" smtClean="0"/>
              <a:t> </a:t>
            </a:r>
            <a:br>
              <a:rPr lang="cs-CZ" sz="2000" dirty="0" smtClean="0"/>
            </a:br>
            <a:r>
              <a:rPr lang="cs-CZ" sz="2000" dirty="0" smtClean="0"/>
              <a:t>    - začátek a konec charakteristické teploty vzduchu </a:t>
            </a:r>
            <a:br>
              <a:rPr lang="cs-CZ" sz="2000" dirty="0" smtClean="0"/>
            </a:br>
            <a:r>
              <a:rPr lang="cs-CZ" sz="2000" dirty="0" smtClean="0"/>
              <a:t>    - měsíční průměrná teplota vzduchu odpovídajících měsíců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sz="2000" i="1" dirty="0" smtClean="0"/>
              <a:t>                      </a:t>
            </a:r>
            <a:r>
              <a:rPr lang="cs-CZ" sz="1600" i="1" dirty="0" smtClean="0">
                <a:solidFill>
                  <a:srgbClr val="FF0000"/>
                </a:solidFill>
              </a:rPr>
              <a:t>Pozn. mrazové období je v Tabulkách podnebí jen 1926-1950 !!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sz="2000" i="1" u="sng" dirty="0" smtClean="0"/>
              <a:t>Příklad:</a:t>
            </a:r>
            <a:r>
              <a:rPr lang="cs-CZ" sz="2000" dirty="0" smtClean="0"/>
              <a:t> </a:t>
            </a:r>
            <a:br>
              <a:rPr lang="cs-CZ" sz="2000" dirty="0" smtClean="0"/>
            </a:br>
            <a:r>
              <a:rPr lang="cs-CZ" sz="2000" dirty="0" smtClean="0"/>
              <a:t>    začátek - 12.V.   konec - 8.IX.   trvání - 120 dní </a:t>
            </a:r>
            <a:endParaRPr lang="cs-CZ" sz="800" b="1" i="1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sz="1800" b="1" i="1" dirty="0" smtClean="0"/>
              <a:t>Tab. 2  Měsíční průměrná teplota vzduchu…</a:t>
            </a:r>
            <a:r>
              <a:rPr lang="cs-CZ" sz="1800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sz="18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sz="18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sz="20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sz="2000" dirty="0" smtClean="0"/>
              <a:t>   </a:t>
            </a:r>
            <a:r>
              <a:rPr lang="cs-CZ" sz="1600" dirty="0" smtClean="0"/>
              <a:t>- pro VI, VII, VIII počítáme se všemi dny v měsíci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cs-CZ" sz="1600" dirty="0" smtClean="0"/>
              <a:t>   - pro V a IX jen s dny od data nástupu do data konce období (</a:t>
            </a:r>
            <a:r>
              <a:rPr lang="cs-CZ" sz="1600" b="1" dirty="0" smtClean="0"/>
              <a:t>včetně</a:t>
            </a:r>
            <a:r>
              <a:rPr lang="cs-CZ" sz="1600" dirty="0" smtClean="0"/>
              <a:t> dne nástupu a konce období)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sz="2000" dirty="0" smtClean="0"/>
              <a:t> </a:t>
            </a:r>
            <a:r>
              <a:rPr lang="el-GR" sz="2000" b="1" dirty="0" smtClean="0">
                <a:cs typeface="Times New Roman" pitchFamily="18" charset="0"/>
              </a:rPr>
              <a:t>Σ</a:t>
            </a:r>
            <a:r>
              <a:rPr lang="cs-CZ" sz="2000" b="1" dirty="0" smtClean="0"/>
              <a:t>T = 20 . 9,3 + 30 . 11,7 + 31 . 13,1 + 31 . 13,9 + 8 . 11,4 = </a:t>
            </a:r>
            <a:r>
              <a:rPr lang="cs-CZ" sz="2000" b="1" u="sng" dirty="0" smtClean="0"/>
              <a:t> 1465,2°C</a:t>
            </a:r>
            <a:r>
              <a:rPr lang="cs-CZ" sz="2000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sz="2000" dirty="0" smtClean="0">
                <a:solidFill>
                  <a:srgbClr val="FF0000"/>
                </a:solidFill>
              </a:rPr>
              <a:t>-  2 tabulky, výpočty, slovní shrnutí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227013" y="3017838"/>
            <a:ext cx="5486400" cy="0"/>
          </a:xfrm>
          <a:prstGeom prst="rect">
            <a:avLst/>
          </a:prstGeom>
          <a:solidFill>
            <a:srgbClr val="FFFF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0415" name="Group 175"/>
          <p:cNvGraphicFramePr>
            <a:graphicFrameLocks noGrp="1"/>
          </p:cNvGraphicFramePr>
          <p:nvPr/>
        </p:nvGraphicFramePr>
        <p:xfrm>
          <a:off x="468313" y="4149725"/>
          <a:ext cx="7704137" cy="823914"/>
        </p:xfrm>
        <a:graphic>
          <a:graphicData uri="http://schemas.openxmlformats.org/drawingml/2006/table">
            <a:tbl>
              <a:tblPr/>
              <a:tblGrid>
                <a:gridCol w="936625"/>
                <a:gridCol w="790575"/>
                <a:gridCol w="936625"/>
                <a:gridCol w="1008062"/>
                <a:gridCol w="1008063"/>
                <a:gridCol w="1079500"/>
                <a:gridCol w="1008062"/>
                <a:gridCol w="9366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VII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VIII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IX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stanice I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14,5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17,3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19,2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18,1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14,2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stanice II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11,7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smtClean="0"/>
              <a:t>2) Teplotní poměry - souhrn</a:t>
            </a:r>
            <a:endParaRPr lang="cs-CZ" sz="3600" smtClean="0"/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1600" smtClean="0"/>
          </a:p>
          <a:p>
            <a:endParaRPr lang="cs-CZ" sz="1600" smtClean="0"/>
          </a:p>
          <a:p>
            <a:pPr lvl="2">
              <a:buFontTx/>
              <a:buNone/>
            </a:pPr>
            <a:r>
              <a:rPr lang="cs-CZ" smtClean="0"/>
              <a:t>	</a:t>
            </a:r>
            <a:r>
              <a:rPr lang="cs-CZ" b="1" smtClean="0"/>
              <a:t>1 mapa, 8 tabulek, 10 grafů, slovní komentáře každého z bodů  </a:t>
            </a:r>
          </a:p>
        </p:txBody>
      </p:sp>
      <p:sp>
        <p:nvSpPr>
          <p:cNvPr id="5" name="Šipka doprava 4"/>
          <p:cNvSpPr/>
          <p:nvPr/>
        </p:nvSpPr>
        <p:spPr>
          <a:xfrm>
            <a:off x="468313" y="2276475"/>
            <a:ext cx="977900" cy="4857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561975"/>
          </a:xfrm>
        </p:spPr>
        <p:txBody>
          <a:bodyPr/>
          <a:lstStyle/>
          <a:p>
            <a:pPr eaLnBrk="1" hangingPunct="1"/>
            <a:r>
              <a:rPr lang="cs-CZ" sz="3600" b="1" smtClean="0"/>
              <a:t>3) Srážkové poměry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893175" cy="4608513"/>
          </a:xfrm>
        </p:spPr>
        <p:txBody>
          <a:bodyPr/>
          <a:lstStyle/>
          <a:p>
            <a:pPr marL="609600" indent="-609600" algn="just" eaLnBrk="1" hangingPunct="1">
              <a:buFontTx/>
              <a:buNone/>
              <a:defRPr/>
            </a:pPr>
            <a:r>
              <a:rPr lang="cs-CZ" sz="2200" b="1" i="1" dirty="0" smtClean="0"/>
              <a:t>a)</a:t>
            </a:r>
            <a:r>
              <a:rPr lang="cs-CZ" sz="2200" dirty="0" smtClean="0"/>
              <a:t>  Geografické rozložení průměrných úhrnů srážek roku a letního</a:t>
            </a:r>
          </a:p>
          <a:p>
            <a:pPr marL="609600" indent="-609600" algn="just" eaLnBrk="1" hangingPunct="1">
              <a:buFontTx/>
              <a:buNone/>
              <a:defRPr/>
            </a:pPr>
            <a:r>
              <a:rPr lang="cs-CZ" sz="2200" dirty="0" smtClean="0"/>
              <a:t>půlroku (IV - IX) v povodí </a:t>
            </a:r>
            <a:r>
              <a:rPr lang="cs-CZ" sz="2200" dirty="0" smtClean="0">
                <a:solidFill>
                  <a:srgbClr val="FF0000"/>
                </a:solidFill>
              </a:rPr>
              <a:t>(2 mapy, popis)</a:t>
            </a:r>
            <a:endParaRPr lang="cs-CZ" sz="1800" dirty="0" smtClean="0">
              <a:solidFill>
                <a:srgbClr val="FF0000"/>
              </a:solidFill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cs-CZ" sz="2200" b="1" i="1" dirty="0" smtClean="0"/>
              <a:t>b)</a:t>
            </a:r>
            <a:r>
              <a:rPr lang="cs-CZ" sz="2200" dirty="0" smtClean="0"/>
              <a:t> Roční chod srážek pro nejvýše a nejníže ležící stanici </a:t>
            </a:r>
            <a:r>
              <a:rPr lang="cs-CZ" sz="2200" dirty="0" smtClean="0">
                <a:solidFill>
                  <a:srgbClr val="FF0000"/>
                </a:solidFill>
              </a:rPr>
              <a:t>(1 tabulka, 1 graf, popis)</a:t>
            </a:r>
            <a:r>
              <a:rPr lang="cs-CZ" sz="2200" dirty="0" smtClean="0"/>
              <a:t>. Výpočet percentuálních podílů jednotlivých ročních období na srážkovém úhrnu celého roku </a:t>
            </a:r>
            <a:r>
              <a:rPr lang="cs-CZ" sz="2200" dirty="0" smtClean="0">
                <a:solidFill>
                  <a:srgbClr val="FF0000"/>
                </a:solidFill>
              </a:rPr>
              <a:t>(1 tabulka, popis). </a:t>
            </a:r>
          </a:p>
          <a:p>
            <a:pPr marL="609600" indent="-609600" eaLnBrk="1" hangingPunct="1">
              <a:buFontTx/>
              <a:buNone/>
              <a:defRPr/>
            </a:pPr>
            <a:endParaRPr lang="cs-CZ" sz="800" dirty="0" smtClean="0"/>
          </a:p>
          <a:p>
            <a:pPr marL="609600" indent="-609600" eaLnBrk="1" hangingPunct="1">
              <a:buFontTx/>
              <a:buNone/>
              <a:defRPr/>
            </a:pPr>
            <a:r>
              <a:rPr lang="cs-CZ" sz="1800" b="1" i="1" dirty="0" smtClean="0"/>
              <a:t> Tab. 3  Úhrn srážek za jednotlivá roční období</a:t>
            </a:r>
            <a:r>
              <a:rPr lang="cs-CZ" sz="2000" b="1" i="1" dirty="0" smtClean="0"/>
              <a:t>…</a:t>
            </a:r>
            <a:r>
              <a:rPr lang="cs-CZ" sz="2000" dirty="0" smtClean="0"/>
              <a:t> 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57200" y="2651125"/>
            <a:ext cx="5486400" cy="0"/>
          </a:xfrm>
          <a:prstGeom prst="rect">
            <a:avLst/>
          </a:prstGeom>
          <a:solidFill>
            <a:srgbClr val="FFFF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1371" name="Group 107"/>
          <p:cNvGraphicFramePr>
            <a:graphicFrameLocks noGrp="1"/>
          </p:cNvGraphicFramePr>
          <p:nvPr/>
        </p:nvGraphicFramePr>
        <p:xfrm>
          <a:off x="539750" y="3357563"/>
          <a:ext cx="5400675" cy="1555752"/>
        </p:xfrm>
        <a:graphic>
          <a:graphicData uri="http://schemas.openxmlformats.org/drawingml/2006/table">
            <a:tbl>
              <a:tblPr/>
              <a:tblGrid>
                <a:gridCol w="1800225"/>
                <a:gridCol w="1800225"/>
                <a:gridCol w="1800225"/>
              </a:tblGrid>
              <a:tr h="4571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Úhrn srážek</a:t>
                      </a:r>
                      <a:b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[mm]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Podíl na ročním úhrnu  </a:t>
                      </a:r>
                      <a:b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[%]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Jaro (III - V)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Léto (VI - VIII)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Podzim (IX - XI)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Zima (XII - II)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</a:tr>
            </a:tbl>
          </a:graphicData>
        </a:graphic>
      </p:graphicFrame>
      <p:sp>
        <p:nvSpPr>
          <p:cNvPr id="18463" name="Text Box 109"/>
          <p:cNvSpPr txBox="1">
            <a:spLocks noChangeArrowheads="1"/>
          </p:cNvSpPr>
          <p:nvPr/>
        </p:nvSpPr>
        <p:spPr bwMode="auto">
          <a:xfrm>
            <a:off x="430213" y="5084763"/>
            <a:ext cx="871378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2200" b="1" i="1" dirty="0">
                <a:latin typeface="+mn-lt"/>
              </a:rPr>
              <a:t>c)</a:t>
            </a:r>
            <a:r>
              <a:rPr lang="cs-CZ" sz="2200" dirty="0">
                <a:latin typeface="+mn-lt"/>
              </a:rPr>
              <a:t> Roční chod průměrného počtu srážkových dnů s úhrny ≥ 0,1 mm,  ≥ 1,0 mm a ≥ 10,0 mm pro nejvýše a nejníže ležící stanici </a:t>
            </a:r>
            <a:r>
              <a:rPr lang="cs-CZ" sz="2200" dirty="0">
                <a:solidFill>
                  <a:srgbClr val="FF0000"/>
                </a:solidFill>
                <a:latin typeface="+mn-lt"/>
              </a:rPr>
              <a:t>(1 tabulka, 3 grafy, popis)</a:t>
            </a:r>
          </a:p>
          <a:p>
            <a:pPr>
              <a:defRPr/>
            </a:pPr>
            <a:r>
              <a:rPr lang="cs-CZ" b="1" i="1" dirty="0">
                <a:solidFill>
                  <a:srgbClr val="FF0000"/>
                </a:solidFill>
                <a:latin typeface="+mn-lt"/>
              </a:rPr>
              <a:t>                                 pozn.:</a:t>
            </a:r>
            <a:r>
              <a:rPr lang="cs-CZ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cs-CZ" b="1" i="1" dirty="0">
                <a:solidFill>
                  <a:srgbClr val="FF0000"/>
                </a:solidFill>
                <a:latin typeface="+mn-lt"/>
              </a:rPr>
              <a:t>u všech grafů stejné měřítko na ose y !!!</a:t>
            </a:r>
          </a:p>
        </p:txBody>
      </p:sp>
      <p:sp>
        <p:nvSpPr>
          <p:cNvPr id="12320" name="Text Box 111"/>
          <p:cNvSpPr txBox="1">
            <a:spLocks noChangeArrowheads="1"/>
          </p:cNvSpPr>
          <p:nvPr/>
        </p:nvSpPr>
        <p:spPr bwMode="auto">
          <a:xfrm>
            <a:off x="6227763" y="3357563"/>
            <a:ext cx="26638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cs-CZ" b="1" i="1">
                <a:solidFill>
                  <a:srgbClr val="FF0000"/>
                </a:solidFill>
                <a:latin typeface="Times New Roman" pitchFamily="18" charset="0"/>
              </a:rPr>
              <a:t>Pozn.</a:t>
            </a:r>
          </a:p>
          <a:p>
            <a:pPr eaLnBrk="1" hangingPunct="1">
              <a:spcBef>
                <a:spcPct val="20000"/>
              </a:spcBef>
            </a:pPr>
            <a:r>
              <a:rPr lang="cs-CZ" b="1" i="1">
                <a:solidFill>
                  <a:srgbClr val="FF0000"/>
                </a:solidFill>
                <a:latin typeface="Times New Roman" pitchFamily="18" charset="0"/>
              </a:rPr>
              <a:t>-  Nejvýše a nejníže  </a:t>
            </a:r>
          </a:p>
          <a:p>
            <a:pPr eaLnBrk="1" hangingPunct="1">
              <a:spcBef>
                <a:spcPct val="20000"/>
              </a:spcBef>
            </a:pPr>
            <a:r>
              <a:rPr lang="cs-CZ" b="1" i="1">
                <a:solidFill>
                  <a:srgbClr val="FF0000"/>
                </a:solidFill>
                <a:latin typeface="Times New Roman" pitchFamily="18" charset="0"/>
              </a:rPr>
              <a:t>   ležící stanice v povodí</a:t>
            </a:r>
          </a:p>
          <a:p>
            <a:pPr eaLnBrk="1" hangingPunct="1">
              <a:spcBef>
                <a:spcPct val="20000"/>
              </a:spcBef>
            </a:pPr>
            <a:r>
              <a:rPr lang="cs-CZ" b="1" i="1">
                <a:solidFill>
                  <a:srgbClr val="FF0000"/>
                </a:solidFill>
                <a:latin typeface="Times New Roman" pitchFamily="18" charset="0"/>
              </a:rPr>
              <a:t>- Nadmořská výška stanic</a:t>
            </a:r>
          </a:p>
          <a:p>
            <a:pPr eaLnBrk="1" hangingPunct="1"/>
            <a:endParaRPr lang="cs-CZ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2811</TotalTime>
  <Words>2654</Words>
  <Application>Microsoft Office PowerPoint</Application>
  <PresentationFormat>Předvádění na obrazovce (4:3)</PresentationFormat>
  <Paragraphs>528</Paragraphs>
  <Slides>56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56</vt:i4>
      </vt:variant>
    </vt:vector>
  </HeadingPairs>
  <TitlesOfParts>
    <vt:vector size="64" baseType="lpstr">
      <vt:lpstr>Arial</vt:lpstr>
      <vt:lpstr>Calibri</vt:lpstr>
      <vt:lpstr>Times New Roman</vt:lpstr>
      <vt:lpstr>Wingdings</vt:lpstr>
      <vt:lpstr>Symbol</vt:lpstr>
      <vt:lpstr>Výchozí návrh</vt:lpstr>
      <vt:lpstr>Editor rovnic 3.0</vt:lpstr>
      <vt:lpstr>Graf aplikace Microsoft Office Excel</vt:lpstr>
      <vt:lpstr> SEMINÁRNÍ PRÁCE  Klimatografie povodí řeky XY </vt:lpstr>
      <vt:lpstr>Doporučená literatura</vt:lpstr>
      <vt:lpstr>1) Obecná charakteristika</vt:lpstr>
      <vt:lpstr>2) Teplotní poměry</vt:lpstr>
      <vt:lpstr>Prezentace aplikace PowerPoint</vt:lpstr>
      <vt:lpstr>Prezentace aplikace PowerPoint</vt:lpstr>
      <vt:lpstr>Prezentace aplikace PowerPoint</vt:lpstr>
      <vt:lpstr>2) Teplotní poměry - souhrn</vt:lpstr>
      <vt:lpstr>3) Srážkové poměry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4) Větrné poměry</vt:lpstr>
      <vt:lpstr>Prezentace aplikace PowerPoint</vt:lpstr>
      <vt:lpstr>5) Klimatické oblasti</vt:lpstr>
      <vt:lpstr>6) Klimagram</vt:lpstr>
      <vt:lpstr>Prezentace aplikace PowerPoint</vt:lpstr>
      <vt:lpstr>Pokyny ke zpracování</vt:lpstr>
      <vt:lpstr>Zpracování tabulek a grafů</vt:lpstr>
      <vt:lpstr>Zpracování map</vt:lpstr>
      <vt:lpstr>Prezentace aplikace PowerPoint</vt:lpstr>
      <vt:lpstr>Prezentace aplikace PowerPoint</vt:lpstr>
      <vt:lpstr>Prezentace aplikace PowerPoint</vt:lpstr>
      <vt:lpstr>Práce v GIS – způsob 1</vt:lpstr>
      <vt:lpstr>Práce v GIS – způsob 1</vt:lpstr>
      <vt:lpstr>Práce v GIS – způsob 1</vt:lpstr>
      <vt:lpstr>Práce v GIS – způsob 1</vt:lpstr>
      <vt:lpstr>Práce v GIS – způsob 1</vt:lpstr>
      <vt:lpstr>Práce v GIS – způsob 1</vt:lpstr>
      <vt:lpstr>Práce v GIS – způsob 1</vt:lpstr>
      <vt:lpstr>Práce v GIS – způsob 1</vt:lpstr>
      <vt:lpstr>Práce v GIS – způsob 1</vt:lpstr>
      <vt:lpstr>Prezentace aplikace PowerPoint</vt:lpstr>
      <vt:lpstr>Práce v GIS – způsob 2</vt:lpstr>
      <vt:lpstr>Práce v GIS – způsob 2</vt:lpstr>
      <vt:lpstr>Práce v GIS – způsob 2</vt:lpstr>
      <vt:lpstr>Práce v GIS – způsob 2</vt:lpstr>
      <vt:lpstr>Práce v GIS – způsob 2</vt:lpstr>
      <vt:lpstr>Práce v GIS – způsob 2</vt:lpstr>
      <vt:lpstr>Práce v GIS – způsob 2</vt:lpstr>
      <vt:lpstr>Práce v GIS – způsob 2</vt:lpstr>
      <vt:lpstr>Práce v GIS – způsob 2</vt:lpstr>
      <vt:lpstr>Práce v GIS – způsob 2</vt:lpstr>
      <vt:lpstr>Práce v GIS – způsob 2</vt:lpstr>
      <vt:lpstr>Práce v GIS – způsob 2</vt:lpstr>
      <vt:lpstr>Práce v GIS – způsob 2</vt:lpstr>
      <vt:lpstr>Práce v GIS – způsob 2</vt:lpstr>
      <vt:lpstr>Práce v GIS – způsob 2</vt:lpstr>
      <vt:lpstr>Práce v GIS – způsob 2</vt:lpstr>
      <vt:lpstr>Práce v GIS – způsob 2</vt:lpstr>
      <vt:lpstr>Práce v GIS – způsob 2</vt:lpstr>
      <vt:lpstr>Práce v GIS – způsob 2</vt:lpstr>
      <vt:lpstr>Práce v GIS – způsob 2</vt:lpstr>
      <vt:lpstr>GIS – metoda polygonů, izohyet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Cvičení z meteorologie a klimatologie</dc:title>
  <dc:creator>NTB</dc:creator>
  <cp:lastModifiedBy>kolar_petr</cp:lastModifiedBy>
  <cp:revision>115</cp:revision>
  <dcterms:created xsi:type="dcterms:W3CDTF">2008-09-10T13:51:53Z</dcterms:created>
  <dcterms:modified xsi:type="dcterms:W3CDTF">2012-10-02T16:15:18Z</dcterms:modified>
</cp:coreProperties>
</file>