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3F4993-D3F6-42F9-8260-9796DED3F8C5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3F4993-D3F6-42F9-8260-9796DED3F8C5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3F4993-D3F6-42F9-8260-9796DED3F8C5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916832"/>
            <a:ext cx="9144000" cy="945450"/>
          </a:xfrm>
        </p:spPr>
        <p:txBody>
          <a:bodyPr/>
          <a:lstStyle/>
          <a:p>
            <a:pPr algn="ctr"/>
            <a:r>
              <a:rPr lang="cs-CZ" dirty="0" smtClean="0"/>
              <a:t>Regionální politika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5976" y="6309320"/>
            <a:ext cx="4788024" cy="54868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Mgr. Kamila </a:t>
            </a:r>
            <a:r>
              <a:rPr lang="cs-CZ" dirty="0" err="1" smtClean="0">
                <a:solidFill>
                  <a:schemeClr val="tx1"/>
                </a:solidFill>
              </a:rPr>
              <a:t>Klemešová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6488668"/>
            <a:ext cx="40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25. 9. 2012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386104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Cvičení č. 6</a:t>
            </a:r>
            <a:endParaRPr lang="cs-CZ" dirty="0"/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0"/>
            <a:ext cx="4648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stanovení pravidel pro provádění RP</a:t>
            </a:r>
          </a:p>
          <a:p>
            <a:r>
              <a:rPr lang="cs-CZ" dirty="0" smtClean="0"/>
              <a:t>koncepční výkonná činnost státu + </a:t>
            </a:r>
            <a:r>
              <a:rPr lang="cs-CZ" dirty="0" err="1" smtClean="0"/>
              <a:t>reg</a:t>
            </a:r>
            <a:r>
              <a:rPr lang="cs-CZ" dirty="0" smtClean="0"/>
              <a:t>. orgánů</a:t>
            </a:r>
          </a:p>
          <a:p>
            <a:pPr marL="514350" indent="-514350"/>
            <a:r>
              <a:rPr lang="cs-CZ" dirty="0" smtClean="0"/>
              <a:t>2 úrovně: státní, regionální</a:t>
            </a:r>
          </a:p>
          <a:p>
            <a:pPr marL="514350" indent="-514350"/>
            <a:r>
              <a:rPr lang="cs-CZ" dirty="0" smtClean="0"/>
              <a:t>2 typy regionů se soustředěnou podporou státu:</a:t>
            </a:r>
          </a:p>
          <a:p>
            <a:pPr marL="914400" lvl="1" indent="-514350"/>
            <a:r>
              <a:rPr lang="cs-CZ" dirty="0" smtClean="0"/>
              <a:t>zaostalé regiony</a:t>
            </a:r>
          </a:p>
          <a:p>
            <a:pPr marL="914400" lvl="1" indent="-514350"/>
            <a:r>
              <a:rPr lang="cs-CZ" dirty="0" smtClean="0"/>
              <a:t>strukturálně postižené regiony</a:t>
            </a:r>
          </a:p>
          <a:p>
            <a:pPr marL="514350" indent="-514350"/>
            <a:r>
              <a:rPr lang="cs-CZ" dirty="0" smtClean="0"/>
              <a:t>dále možnost podpory pohraničí, voj, oblastí, </a:t>
            </a:r>
            <a:r>
              <a:rPr lang="cs-CZ" dirty="0" err="1" smtClean="0"/>
              <a:t>venk</a:t>
            </a:r>
            <a:r>
              <a:rPr lang="cs-CZ" dirty="0" smtClean="0"/>
              <a:t>. oblastí…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regionální politiky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 jeho základě možnost získání podpor z EU</a:t>
            </a:r>
          </a:p>
          <a:p>
            <a:r>
              <a:rPr lang="cs-CZ" dirty="0" smtClean="0"/>
              <a:t>zavedeno 8 regionů soudržnosti</a:t>
            </a:r>
          </a:p>
          <a:p>
            <a:r>
              <a:rPr lang="cs-CZ" dirty="0" smtClean="0"/>
              <a:t>zavedeno 14 krajů </a:t>
            </a:r>
          </a:p>
          <a:p>
            <a:r>
              <a:rPr lang="cs-CZ" dirty="0" smtClean="0"/>
              <a:t>změny v zákonech:</a:t>
            </a:r>
          </a:p>
          <a:p>
            <a:pPr lvl="1"/>
            <a:r>
              <a:rPr lang="cs-CZ" dirty="0" smtClean="0"/>
              <a:t>128/2000Sb. (o obcích)</a:t>
            </a:r>
          </a:p>
          <a:p>
            <a:pPr lvl="1"/>
            <a:r>
              <a:rPr lang="cs-CZ" dirty="0" smtClean="0"/>
              <a:t>129/2000 Sb. (o krajích)</a:t>
            </a:r>
          </a:p>
          <a:p>
            <a:pPr lvl="1"/>
            <a:r>
              <a:rPr lang="cs-CZ" dirty="0" smtClean="0"/>
              <a:t>131/2000 Sb. (o hl. městě Praze)</a:t>
            </a:r>
          </a:p>
          <a:p>
            <a:pPr lvl="1"/>
            <a:r>
              <a:rPr lang="cs-CZ" dirty="0" smtClean="0"/>
              <a:t>1000/2001 Sb. (o hodnocení vlivů na ŽP)</a:t>
            </a:r>
          </a:p>
          <a:p>
            <a:pPr lvl="1"/>
            <a:r>
              <a:rPr lang="cs-CZ" dirty="0" smtClean="0"/>
              <a:t>320/ 2001 Sb. (</a:t>
            </a:r>
            <a:r>
              <a:rPr lang="cs-CZ" dirty="0" err="1" smtClean="0"/>
              <a:t>fin</a:t>
            </a:r>
            <a:r>
              <a:rPr lang="cs-CZ" dirty="0" smtClean="0"/>
              <a:t>. kontrola)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 o podpoře regionálního rozvoje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2000: Zpracování Národního rozvojového plánu ČR</a:t>
            </a:r>
          </a:p>
          <a:p>
            <a:r>
              <a:rPr lang="cs-CZ" dirty="0" smtClean="0"/>
              <a:t>2002: ustanoveny NUTS 2</a:t>
            </a:r>
          </a:p>
          <a:p>
            <a:r>
              <a:rPr lang="cs-CZ" dirty="0" smtClean="0"/>
              <a:t>definován institucionální rámec pro implementaci strukturálních fondů a Kohezního fondu</a:t>
            </a:r>
          </a:p>
          <a:p>
            <a:pPr lvl="1"/>
            <a:r>
              <a:rPr lang="cs-CZ" dirty="0" smtClean="0"/>
              <a:t>stanoveny řídící a </a:t>
            </a:r>
            <a:r>
              <a:rPr lang="cs-CZ" smtClean="0"/>
              <a:t>platící orgány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regionů již vychází z NUTS 2</a:t>
            </a:r>
          </a:p>
          <a:p>
            <a:pPr lvl="1"/>
            <a:r>
              <a:rPr lang="cs-CZ" dirty="0" smtClean="0"/>
              <a:t>Struktura postižené regiony</a:t>
            </a:r>
          </a:p>
          <a:p>
            <a:pPr lvl="1"/>
            <a:r>
              <a:rPr lang="cs-CZ" dirty="0" smtClean="0"/>
              <a:t>Hospodářsky slabé regiony</a:t>
            </a:r>
          </a:p>
          <a:p>
            <a:pPr lvl="1"/>
            <a:r>
              <a:rPr lang="cs-CZ" dirty="0" smtClean="0"/>
              <a:t>Venkovské regiony</a:t>
            </a:r>
          </a:p>
          <a:p>
            <a:r>
              <a:rPr lang="cs-CZ" dirty="0" smtClean="0"/>
              <a:t>Příprava strategických a programových dokumentů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2002 - 2006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Regionální strategie 14 krajů</a:t>
            </a:r>
          </a:p>
          <a:p>
            <a:r>
              <a:rPr lang="cs-CZ" dirty="0" smtClean="0"/>
              <a:t>Strategie </a:t>
            </a:r>
            <a:r>
              <a:rPr lang="cs-CZ" dirty="0" err="1" smtClean="0"/>
              <a:t>reg</a:t>
            </a:r>
            <a:r>
              <a:rPr lang="cs-CZ" dirty="0" smtClean="0"/>
              <a:t>. Rozvoje České republiky</a:t>
            </a:r>
          </a:p>
          <a:p>
            <a:r>
              <a:rPr lang="cs-CZ" dirty="0" smtClean="0"/>
              <a:t>Státní program regionálního rozvoje</a:t>
            </a:r>
          </a:p>
          <a:p>
            <a:r>
              <a:rPr lang="cs-CZ" dirty="0" smtClean="0"/>
              <a:t>Strategie rozvoje kraje</a:t>
            </a:r>
          </a:p>
          <a:p>
            <a:r>
              <a:rPr lang="cs-CZ" dirty="0" smtClean="0"/>
              <a:t>Program územního obvodu kraje, </a:t>
            </a:r>
            <a:r>
              <a:rPr lang="cs-CZ" dirty="0" err="1" smtClean="0"/>
              <a:t>mikroregionů</a:t>
            </a:r>
            <a:r>
              <a:rPr lang="cs-CZ" dirty="0" smtClean="0"/>
              <a:t>, obcí</a:t>
            </a:r>
          </a:p>
          <a:p>
            <a:r>
              <a:rPr lang="cs-CZ" dirty="0" smtClean="0"/>
              <a:t>Národní rozvojový plán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Programové a strategické dokumenty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MMR</a:t>
            </a:r>
          </a:p>
          <a:p>
            <a:r>
              <a:rPr lang="cs-CZ" dirty="0" smtClean="0"/>
              <a:t>Zřízen Národní orgán pro koordinaci</a:t>
            </a:r>
          </a:p>
          <a:p>
            <a:r>
              <a:rPr lang="cs-CZ" dirty="0" smtClean="0"/>
              <a:t>Nutné vytvořit Národní rozvojový plán, Národní strategický referenční rámec (2007 – 2013)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ČR po roce 2004 – v kontextu EU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ČR 26,69 mld. eur (2007 – 2013)</a:t>
            </a:r>
          </a:p>
          <a:p>
            <a:r>
              <a:rPr lang="cs-CZ" dirty="0" smtClean="0"/>
              <a:t>ČR musí investovat cca 4 mld. Eur</a:t>
            </a:r>
          </a:p>
          <a:p>
            <a:r>
              <a:rPr lang="cs-CZ" dirty="0" smtClean="0"/>
              <a:t>Čerpání přes soustavu programových dokumentů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čerpání probíhá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Strategické obecné zásady Společenství</a:t>
            </a:r>
          </a:p>
          <a:p>
            <a:pPr marL="914400" lvl="1" indent="-514350"/>
            <a:r>
              <a:rPr lang="cs-CZ" dirty="0" smtClean="0"/>
              <a:t>Nejvyšší dokument</a:t>
            </a:r>
          </a:p>
          <a:p>
            <a:pPr marL="914400" lvl="1" indent="-514350"/>
            <a:r>
              <a:rPr lang="cs-CZ" dirty="0" smtClean="0"/>
              <a:t>Priority EU 2007 – 2013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Národní strategický referenční rámec</a:t>
            </a:r>
          </a:p>
          <a:p>
            <a:pPr marL="914400" lvl="1" indent="-514350"/>
            <a:r>
              <a:rPr lang="cs-CZ" dirty="0" smtClean="0"/>
              <a:t>Globální cíle a záměry jednotlivých zemí, způsoby řízení atd.</a:t>
            </a:r>
          </a:p>
          <a:p>
            <a:pPr marL="914400" lvl="1" indent="-514350"/>
            <a:r>
              <a:rPr lang="cs-CZ" dirty="0" smtClean="0"/>
              <a:t>Schválení operačních programů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strukturalni-fondy.cz/App_Themes/PortalSF/Images/PageImg/Program_projek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99262"/>
            <a:ext cx="5904656" cy="63475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http://www.strukturalni-fondy.cz/Informace-o-fondech-EU/Jak-na-projekt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vytvořit vlastní projekt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Zakládající státy = Benelux, Německo, Itálie, Francie</a:t>
            </a:r>
          </a:p>
          <a:p>
            <a:endParaRPr lang="cs-CZ" dirty="0" smtClean="0"/>
          </a:p>
          <a:p>
            <a:r>
              <a:rPr lang="cs-CZ" dirty="0" smtClean="0"/>
              <a:t>70. roky = VB, Dánsko, Irsko</a:t>
            </a:r>
          </a:p>
          <a:p>
            <a:endParaRPr lang="cs-CZ" dirty="0" smtClean="0"/>
          </a:p>
          <a:p>
            <a:r>
              <a:rPr lang="cs-CZ" dirty="0" smtClean="0"/>
              <a:t>80. roky = Portugalsko, Španělsko, Řecko</a:t>
            </a:r>
          </a:p>
          <a:p>
            <a:endParaRPr lang="cs-CZ" dirty="0" smtClean="0"/>
          </a:p>
          <a:p>
            <a:r>
              <a:rPr lang="cs-CZ" dirty="0" smtClean="0"/>
              <a:t>90. roky = Švédsko, Finsko, Rakousko</a:t>
            </a:r>
          </a:p>
          <a:p>
            <a:endParaRPr lang="cs-CZ" dirty="0" smtClean="0"/>
          </a:p>
          <a:p>
            <a:r>
              <a:rPr lang="cs-CZ" dirty="0" smtClean="0"/>
              <a:t>2004 = ČR, SR, Slovinsko, EST, LOT, LIT, Maďarsko, Polsko, Malta, Kypr</a:t>
            </a:r>
          </a:p>
          <a:p>
            <a:endParaRPr lang="cs-CZ" dirty="0" smtClean="0"/>
          </a:p>
          <a:p>
            <a:r>
              <a:rPr lang="cs-CZ" dirty="0" smtClean="0"/>
              <a:t>2007 = Rumunsko, Bulharsko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Vstupy států do ES (EU)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email a </a:t>
            </a:r>
            <a:r>
              <a:rPr lang="cs-CZ" smtClean="0"/>
              <a:t>vložená tabulka</a:t>
            </a:r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není klasický příklad kolonie</a:t>
            </a:r>
          </a:p>
          <a:p>
            <a:r>
              <a:rPr lang="cs-CZ" dirty="0" smtClean="0"/>
              <a:t>Etiopie </a:t>
            </a:r>
            <a:r>
              <a:rPr lang="cs-CZ" dirty="0"/>
              <a:t>byla vždy samostatným státem jako jediný v Africe (kromě Libérie, kterou USA koupily jako svobodné území pro otroky</a:t>
            </a:r>
            <a:r>
              <a:rPr lang="cs-CZ" dirty="0" smtClean="0"/>
              <a:t>).</a:t>
            </a:r>
          </a:p>
          <a:p>
            <a:r>
              <a:rPr lang="cs-CZ" dirty="0" smtClean="0"/>
              <a:t>Etiopii </a:t>
            </a:r>
            <a:r>
              <a:rPr lang="cs-CZ" dirty="0"/>
              <a:t>napadl </a:t>
            </a:r>
            <a:r>
              <a:rPr lang="cs-CZ" dirty="0" err="1"/>
              <a:t>Mussolini</a:t>
            </a:r>
            <a:r>
              <a:rPr lang="cs-CZ" dirty="0"/>
              <a:t> v roce 1935 (tehdy se nazývala Habeš), císař </a:t>
            </a:r>
            <a:r>
              <a:rPr lang="cs-CZ" dirty="0" err="1"/>
              <a:t>Haile</a:t>
            </a:r>
            <a:r>
              <a:rPr lang="cs-CZ" dirty="0"/>
              <a:t> </a:t>
            </a:r>
            <a:r>
              <a:rPr lang="cs-CZ" dirty="0" err="1"/>
              <a:t>Selassie</a:t>
            </a:r>
            <a:r>
              <a:rPr lang="cs-CZ" dirty="0"/>
              <a:t> uprchnul, ale vláda Italů skončila už v roce 1941, kdy Etiopii obsadili Britové</a:t>
            </a:r>
            <a:r>
              <a:rPr lang="cs-CZ" dirty="0" smtClean="0"/>
              <a:t>.</a:t>
            </a:r>
          </a:p>
          <a:p>
            <a:r>
              <a:rPr lang="cs-CZ" dirty="0"/>
              <a:t>nešlo o kolonii, jen o okupaci, nevytvořili tam nějaké koloniální </a:t>
            </a:r>
            <a:r>
              <a:rPr lang="cs-CZ" dirty="0" smtClean="0"/>
              <a:t>orgány…</a:t>
            </a:r>
          </a:p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kolonie - Etiopie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Regionální politika ČR</a:t>
            </a:r>
            <a:endParaRPr lang="en-US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Centrální plánování</a:t>
            </a:r>
          </a:p>
          <a:p>
            <a:r>
              <a:rPr lang="cs-CZ" dirty="0" smtClean="0"/>
              <a:t>Přerozdělování příjmů =&gt; menší </a:t>
            </a:r>
            <a:r>
              <a:rPr lang="cs-CZ" dirty="0" err="1" smtClean="0"/>
              <a:t>reg</a:t>
            </a:r>
            <a:r>
              <a:rPr lang="cs-CZ" dirty="0" smtClean="0"/>
              <a:t>. rozdíly</a:t>
            </a:r>
          </a:p>
          <a:p>
            <a:r>
              <a:rPr lang="cs-CZ" dirty="0" smtClean="0"/>
              <a:t>Výjimkou oblasti těžby a energetiky</a:t>
            </a:r>
          </a:p>
          <a:p>
            <a:r>
              <a:rPr lang="cs-CZ" dirty="0" smtClean="0"/>
              <a:t>Střediskový systém osídlení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Reg</a:t>
            </a:r>
            <a:r>
              <a:rPr lang="cs-CZ" dirty="0" smtClean="0"/>
              <a:t>. politika před rokem 1989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Transformace =&gt; vznik </a:t>
            </a:r>
            <a:r>
              <a:rPr lang="cs-CZ" dirty="0" err="1" smtClean="0"/>
              <a:t>reg</a:t>
            </a:r>
            <a:r>
              <a:rPr lang="cs-CZ" dirty="0" smtClean="0"/>
              <a:t>. rozdílů</a:t>
            </a:r>
          </a:p>
          <a:p>
            <a:r>
              <a:rPr lang="cs-CZ" dirty="0" smtClean="0"/>
              <a:t>ekonomická reforma 1990 –zanedbání prostorové složky</a:t>
            </a:r>
          </a:p>
          <a:p>
            <a:r>
              <a:rPr lang="cs-CZ" dirty="0" smtClean="0"/>
              <a:t>1990: Zásady zákona o regionální politice</a:t>
            </a:r>
          </a:p>
          <a:p>
            <a:pPr lvl="1"/>
            <a:r>
              <a:rPr lang="cs-CZ" dirty="0" smtClean="0"/>
              <a:t>podpora rozvoje</a:t>
            </a:r>
          </a:p>
          <a:p>
            <a:pPr lvl="1"/>
            <a:r>
              <a:rPr lang="cs-CZ" dirty="0" smtClean="0"/>
              <a:t>nezasahování do kompetencí obcí</a:t>
            </a:r>
          </a:p>
          <a:p>
            <a:pPr lvl="1"/>
            <a:r>
              <a:rPr lang="cs-CZ" dirty="0" smtClean="0"/>
              <a:t>zákon nakonec nebyl ani projednán</a:t>
            </a:r>
          </a:p>
          <a:p>
            <a:r>
              <a:rPr lang="cs-CZ" dirty="0" smtClean="0"/>
              <a:t>spíše malá opatření než </a:t>
            </a:r>
            <a:r>
              <a:rPr lang="cs-CZ" dirty="0" err="1" smtClean="0"/>
              <a:t>reg</a:t>
            </a:r>
            <a:r>
              <a:rPr lang="cs-CZ" dirty="0" smtClean="0"/>
              <a:t>. politika</a:t>
            </a:r>
          </a:p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1990 - 1995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1992: podpora malého a středního podnikání</a:t>
            </a:r>
          </a:p>
          <a:p>
            <a:pPr lvl="1"/>
            <a:r>
              <a:rPr lang="cs-CZ" dirty="0" smtClean="0"/>
              <a:t>Zásady </a:t>
            </a:r>
            <a:r>
              <a:rPr lang="cs-CZ" dirty="0" err="1" smtClean="0"/>
              <a:t>reg</a:t>
            </a:r>
            <a:r>
              <a:rPr lang="cs-CZ" dirty="0" smtClean="0"/>
              <a:t>. politiky vlády ČR (navázaly na Zákon o státní podpoře M a S podnikání)</a:t>
            </a:r>
          </a:p>
          <a:p>
            <a:pPr lvl="1"/>
            <a:r>
              <a:rPr lang="cs-CZ" dirty="0" smtClean="0"/>
              <a:t>14 principů pro povzbuzení nabídkové strany ekonomiky</a:t>
            </a:r>
          </a:p>
          <a:p>
            <a:r>
              <a:rPr lang="cs-CZ" dirty="0" smtClean="0"/>
              <a:t>1994: podpora okresů s </a:t>
            </a:r>
            <a:r>
              <a:rPr lang="cs-CZ" dirty="0" err="1" smtClean="0"/>
              <a:t>nejv</a:t>
            </a:r>
            <a:r>
              <a:rPr lang="cs-CZ" dirty="0" smtClean="0"/>
              <a:t>. </a:t>
            </a:r>
            <a:r>
              <a:rPr lang="cs-CZ" dirty="0" err="1" smtClean="0"/>
              <a:t>nezaměstaností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snaha dostat do nich MSP</a:t>
            </a:r>
          </a:p>
          <a:p>
            <a:pPr lvl="1"/>
            <a:r>
              <a:rPr lang="cs-CZ" dirty="0" smtClean="0"/>
              <a:t>pomáhalo se s úhradou úroků z úvěrů</a:t>
            </a:r>
          </a:p>
          <a:p>
            <a:pPr lvl="1"/>
            <a:r>
              <a:rPr lang="cs-CZ" dirty="0" smtClean="0"/>
              <a:t>podobná pomoc i v EU</a:t>
            </a:r>
          </a:p>
          <a:p>
            <a:r>
              <a:rPr lang="cs-CZ" dirty="0" smtClean="0"/>
              <a:t>1995: začínající přípravy na budoucí členství v EU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neexistence legislativy</a:t>
            </a:r>
          </a:p>
          <a:p>
            <a:r>
              <a:rPr lang="cs-CZ" dirty="0" smtClean="0"/>
              <a:t>nepropojenost resortních programů</a:t>
            </a:r>
          </a:p>
          <a:p>
            <a:r>
              <a:rPr lang="cs-CZ" dirty="0" smtClean="0"/>
              <a:t>malé spektrum nástrojů</a:t>
            </a:r>
          </a:p>
          <a:p>
            <a:r>
              <a:rPr lang="cs-CZ" dirty="0" smtClean="0"/>
              <a:t>absence regionální samosprávy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cs-CZ" dirty="0" smtClean="0"/>
              <a:t>harakteristika období..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aktivizace v oblasti RP</a:t>
            </a:r>
          </a:p>
          <a:p>
            <a:r>
              <a:rPr lang="cs-CZ" dirty="0" smtClean="0"/>
              <a:t>1. 11. 1996: Zřízení MMR</a:t>
            </a:r>
          </a:p>
          <a:p>
            <a:pPr lvl="1"/>
            <a:r>
              <a:rPr lang="cs-CZ" dirty="0" smtClean="0"/>
              <a:t>nyní ministrem Ing. Kamil </a:t>
            </a:r>
            <a:r>
              <a:rPr lang="cs-CZ" dirty="0" err="1" smtClean="0"/>
              <a:t>Jankovský</a:t>
            </a:r>
            <a:endParaRPr lang="cs-CZ" dirty="0" smtClean="0"/>
          </a:p>
          <a:p>
            <a:r>
              <a:rPr lang="cs-CZ" dirty="0" smtClean="0"/>
              <a:t>schválení 14 krajů (platnost od 2001)</a:t>
            </a:r>
          </a:p>
          <a:p>
            <a:r>
              <a:rPr lang="cs-CZ" dirty="0" smtClean="0"/>
              <a:t>1998: Zásady </a:t>
            </a:r>
            <a:r>
              <a:rPr lang="cs-CZ" dirty="0" err="1" smtClean="0"/>
              <a:t>reg</a:t>
            </a:r>
            <a:r>
              <a:rPr lang="cs-CZ" dirty="0" smtClean="0"/>
              <a:t>. politiky</a:t>
            </a:r>
          </a:p>
          <a:p>
            <a:r>
              <a:rPr lang="cs-CZ" dirty="0" smtClean="0"/>
              <a:t>2000: Zákon o podpoře regionálního rozvoje 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1996 - 2003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190</TotalTime>
  <Words>588</Words>
  <Application>Microsoft Office PowerPoint</Application>
  <PresentationFormat>Předvádění na obrazovce (4:3)</PresentationFormat>
  <Paragraphs>109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Shluk</vt:lpstr>
      <vt:lpstr>Regionální politika EU</vt:lpstr>
      <vt:lpstr>Vstupy států do ES (EU)</vt:lpstr>
      <vt:lpstr>Cvičení kolonie - Etiopie</vt:lpstr>
      <vt:lpstr>Regionální politika ČR</vt:lpstr>
      <vt:lpstr>Reg. politika před rokem 1989</vt:lpstr>
      <vt:lpstr>1990 - 1995</vt:lpstr>
      <vt:lpstr>Snímek 7</vt:lpstr>
      <vt:lpstr>Charakteristika období..</vt:lpstr>
      <vt:lpstr>1996 - 2003</vt:lpstr>
      <vt:lpstr>Zásady regionální politiky</vt:lpstr>
      <vt:lpstr>Zákon o podpoře regionálního rozvoje</vt:lpstr>
      <vt:lpstr>Snímek 12</vt:lpstr>
      <vt:lpstr>2002 - 2006</vt:lpstr>
      <vt:lpstr>Programové a strategické dokumenty</vt:lpstr>
      <vt:lpstr>ČR po roce 2004 – v kontextu EU</vt:lpstr>
      <vt:lpstr>Jak čerpání probíhá</vt:lpstr>
      <vt:lpstr>Snímek 17</vt:lpstr>
      <vt:lpstr>Snímek 18</vt:lpstr>
      <vt:lpstr>Jak vytvořit vlastní projekt</vt:lpstr>
      <vt:lpstr>Zadání cvičení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politika EU</dc:title>
  <dc:creator>Kamila</dc:creator>
  <cp:lastModifiedBy>Kamila</cp:lastModifiedBy>
  <cp:revision>17</cp:revision>
  <dcterms:created xsi:type="dcterms:W3CDTF">2012-11-10T22:30:28Z</dcterms:created>
  <dcterms:modified xsi:type="dcterms:W3CDTF">2013-02-01T21:59:17Z</dcterms:modified>
</cp:coreProperties>
</file>