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026D5A-D4BA-4D02-8691-EA54EACCE428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5026D5A-D4BA-4D02-8691-EA54EACCE428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026D5A-D4BA-4D02-8691-EA54EACCE428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5026D5A-D4BA-4D02-8691-EA54EACCE428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A80965C-2BC1-4380-B64A-B811AE411D6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916832"/>
            <a:ext cx="9144000" cy="945450"/>
          </a:xfrm>
        </p:spPr>
        <p:txBody>
          <a:bodyPr/>
          <a:lstStyle/>
          <a:p>
            <a:pPr algn="ctr"/>
            <a:r>
              <a:rPr lang="cs-CZ" dirty="0" smtClean="0"/>
              <a:t>Cíle regionální politiky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55976" y="6309320"/>
            <a:ext cx="4788024" cy="54868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Mgr. Kamila </a:t>
            </a:r>
            <a:r>
              <a:rPr lang="cs-CZ" dirty="0" err="1" smtClean="0">
                <a:solidFill>
                  <a:schemeClr val="tx1"/>
                </a:solidFill>
              </a:rPr>
              <a:t>Klemešová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6488668"/>
            <a:ext cx="4067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25. 9. 2012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99792" y="386104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Cvičení č. 2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0" y="40466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Regionální politika a regionální rozvoj</a:t>
            </a:r>
            <a:endParaRPr lang="cs-CZ" dirty="0"/>
          </a:p>
        </p:txBody>
      </p:sp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88640"/>
            <a:ext cx="46482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/>
          <a:lstStyle/>
          <a:p>
            <a:r>
              <a:rPr lang="cs-CZ" dirty="0" smtClean="0"/>
              <a:t>Shoda, že je i v globalizujícím se světě důležitý regionální rozvoj</a:t>
            </a:r>
          </a:p>
          <a:p>
            <a:r>
              <a:rPr lang="cs-CZ" dirty="0" smtClean="0"/>
              <a:t>Existence regionálních disparit</a:t>
            </a:r>
          </a:p>
          <a:p>
            <a:r>
              <a:rPr lang="cs-CZ" dirty="0" smtClean="0"/>
              <a:t>Snaha o zachování identity místa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otázky č. 4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„…byrokratická a zkostnatělá…“</a:t>
            </a:r>
          </a:p>
          <a:p>
            <a:endParaRPr lang="cs-CZ" i="1" dirty="0" smtClean="0"/>
          </a:p>
          <a:p>
            <a:r>
              <a:rPr lang="cs-CZ" i="1" dirty="0" smtClean="0"/>
              <a:t>„Regionální politika EU v mém mínění, získaného z medií, klade za cíl posílení národní či regionální identity jedince či komunity prostřednictvím udržení kultury a tradic.“</a:t>
            </a:r>
          </a:p>
          <a:p>
            <a:endParaRPr lang="cs-CZ" i="1" dirty="0" smtClean="0"/>
          </a:p>
          <a:p>
            <a:r>
              <a:rPr lang="cs-CZ" i="1" dirty="0" smtClean="0"/>
              <a:t>„Regionální politika určila jaké si hranice „co se smí a nesmí.“</a:t>
            </a:r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l" rtl="0">
              <a:spcBef>
                <a:spcPct val="0"/>
              </a:spcBef>
            </a:pPr>
            <a:r>
              <a:rPr lang="cs-CZ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 víte o regionální politice v EU?</a:t>
            </a:r>
            <a:endParaRPr 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/>
          <a:lstStyle/>
          <a:p>
            <a:r>
              <a:rPr lang="cs-CZ" dirty="0" smtClean="0"/>
              <a:t>Existence programů</a:t>
            </a:r>
          </a:p>
          <a:p>
            <a:r>
              <a:rPr lang="cs-CZ" dirty="0" smtClean="0"/>
              <a:t>Harmonizace vs. zachovávání identity</a:t>
            </a:r>
          </a:p>
          <a:p>
            <a:r>
              <a:rPr lang="cs-CZ" dirty="0" smtClean="0"/>
              <a:t>EU jako „diktátor“</a:t>
            </a:r>
          </a:p>
          <a:p>
            <a:r>
              <a:rPr lang="cs-CZ" dirty="0" smtClean="0"/>
              <a:t>EU jako „donátor“ umožňující rozvoj zaostalejších regionů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otázky č. 5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Dnešní téma: </a:t>
            </a:r>
            <a:br>
              <a:rPr lang="cs-CZ" dirty="0" smtClean="0"/>
            </a:br>
            <a:r>
              <a:rPr lang="cs-CZ" dirty="0" smtClean="0"/>
              <a:t>Cíle regionální politiky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Diamantová struktura</a:t>
            </a:r>
            <a:endParaRPr lang="cs-CZ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276" y="1916832"/>
            <a:ext cx="8550734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Vyberte si 1 charakteristiku z diamantové struktury</a:t>
            </a:r>
          </a:p>
          <a:p>
            <a:endParaRPr lang="cs-CZ" dirty="0" smtClean="0"/>
          </a:p>
          <a:p>
            <a:r>
              <a:rPr lang="cs-CZ" dirty="0" smtClean="0"/>
              <a:t>Práce ve dvojicích:</a:t>
            </a:r>
          </a:p>
          <a:p>
            <a:pPr lvl="1"/>
            <a:r>
              <a:rPr lang="cs-CZ" dirty="0" smtClean="0"/>
              <a:t>První z dvojice vypracuje možnosti výzkumu dané problematiky</a:t>
            </a:r>
          </a:p>
          <a:p>
            <a:pPr lvl="1"/>
            <a:r>
              <a:rPr lang="cs-CZ" dirty="0" smtClean="0"/>
              <a:t>Druhý zpracuje projekt, pomocí něhož lze vybranou problematiku zlepšit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Zpracovat </a:t>
            </a:r>
            <a:r>
              <a:rPr lang="cs-CZ" dirty="0" err="1" smtClean="0"/>
              <a:t>word</a:t>
            </a:r>
            <a:r>
              <a:rPr lang="cs-CZ" dirty="0" smtClean="0"/>
              <a:t> a prezentaci (losováním se určí, zda se bude prezentovat možnost výzkumu nebo projekt)</a:t>
            </a:r>
          </a:p>
          <a:p>
            <a:endParaRPr lang="cs-CZ" dirty="0" smtClean="0"/>
          </a:p>
          <a:p>
            <a:r>
              <a:rPr lang="cs-CZ" dirty="0" smtClean="0"/>
              <a:t>Odevzdat do 30.9. 23:59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(více viz přiložený </a:t>
            </a:r>
            <a:r>
              <a:rPr lang="cs-CZ" dirty="0" err="1" smtClean="0"/>
              <a:t>word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cvičení č. 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Prezentují oba</a:t>
            </a:r>
          </a:p>
          <a:p>
            <a:r>
              <a:rPr lang="cs-CZ" dirty="0" smtClean="0"/>
              <a:t>Max 6 </a:t>
            </a:r>
            <a:r>
              <a:rPr lang="cs-CZ" dirty="0" err="1" smtClean="0"/>
              <a:t>slidů</a:t>
            </a:r>
            <a:r>
              <a:rPr lang="cs-CZ" dirty="0" smtClean="0"/>
              <a:t> (zaplněnost nepřesáhne 50 %)</a:t>
            </a:r>
          </a:p>
          <a:p>
            <a:r>
              <a:rPr lang="cs-CZ" dirty="0" smtClean="0"/>
              <a:t>Čas prezentace </a:t>
            </a:r>
            <a:r>
              <a:rPr lang="cs-CZ" dirty="0" err="1" smtClean="0"/>
              <a:t>max</a:t>
            </a:r>
            <a:r>
              <a:rPr lang="cs-CZ" dirty="0" smtClean="0"/>
              <a:t> 4 min. (doporučuju nastavit časování v </a:t>
            </a:r>
            <a:r>
              <a:rPr lang="cs-CZ" dirty="0" err="1" smtClean="0"/>
              <a:t>ppt</a:t>
            </a:r>
            <a:r>
              <a:rPr lang="cs-CZ" dirty="0" smtClean="0"/>
              <a:t>)</a:t>
            </a:r>
          </a:p>
          <a:p>
            <a:r>
              <a:rPr lang="cs-CZ" dirty="0" smtClean="0"/>
              <a:t>Stručně, shrnout základní body</a:t>
            </a:r>
          </a:p>
          <a:p>
            <a:r>
              <a:rPr lang="cs-CZ" dirty="0" smtClean="0"/>
              <a:t>Povoleno vynechat osnovu prezentace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prezentace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Děkuju za pozornost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Hodnocení úvodního cvičení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„</a:t>
            </a:r>
            <a:r>
              <a:rPr lang="cs-CZ" i="1" dirty="0" smtClean="0"/>
              <a:t>Regionální politika tak  pro nás  představuje určitý „nástroj“ k narovnávání rozdílů mezi regiony. V podstatě všechny kroky vedoucí ke zlepšení „kvality života“ v obci, regionu lze  považovat za regionální rozvoj.“</a:t>
            </a:r>
          </a:p>
          <a:p>
            <a:endParaRPr lang="cs-CZ" dirty="0" smtClean="0"/>
          </a:p>
          <a:p>
            <a:r>
              <a:rPr lang="cs-CZ" i="1" dirty="0" smtClean="0"/>
              <a:t>„V prvé řadě je to pro mě módní pojem, o kterém je slyšet ze všech stran, a to především v poslední době po vstupu do EU. Další pojmy, které se mi vybaví při termínech RR a RP je: potenciál, neprůhlednost, neurčitost, živná půda pro korupci.“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pro vás znamená RPRR?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Charakteristika regionu, analýza regionu, regionální disparity</a:t>
            </a:r>
          </a:p>
          <a:p>
            <a:r>
              <a:rPr lang="cs-CZ" dirty="0" smtClean="0"/>
              <a:t>Spojitost se vstupem do EU</a:t>
            </a:r>
          </a:p>
          <a:p>
            <a:r>
              <a:rPr lang="cs-CZ" dirty="0" smtClean="0"/>
              <a:t>Plánování optimálního využití určitých lokalit v regionu</a:t>
            </a:r>
          </a:p>
          <a:p>
            <a:endParaRPr lang="cs-CZ" dirty="0" smtClean="0"/>
          </a:p>
          <a:p>
            <a:r>
              <a:rPr lang="cs-CZ" dirty="0" smtClean="0"/>
              <a:t>Rozšíření znalostí </a:t>
            </a:r>
            <a:r>
              <a:rPr lang="cs-CZ" dirty="0" err="1" smtClean="0"/>
              <a:t>reg</a:t>
            </a:r>
            <a:r>
              <a:rPr lang="cs-CZ" dirty="0" smtClean="0"/>
              <a:t>. geografie ČR</a:t>
            </a:r>
          </a:p>
          <a:p>
            <a:r>
              <a:rPr lang="cs-CZ" dirty="0" smtClean="0"/>
              <a:t>Rozvojové projekty v praxi</a:t>
            </a:r>
          </a:p>
          <a:p>
            <a:r>
              <a:rPr lang="cs-CZ" dirty="0" smtClean="0"/>
              <a:t>Právní mechanismy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otázky č. 1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i="1" dirty="0" smtClean="0"/>
              <a:t>„Měla by umět do odlidštěných teorií přidat faktor jedince“</a:t>
            </a:r>
          </a:p>
          <a:p>
            <a:endParaRPr lang="cs-CZ" i="1" dirty="0" smtClean="0"/>
          </a:p>
          <a:p>
            <a:r>
              <a:rPr lang="cs-CZ" i="1" dirty="0" smtClean="0"/>
              <a:t>„Znalost „terénu“ – dovednost analýzy slabých i silných stránek jednotlivých regionů“ </a:t>
            </a:r>
          </a:p>
          <a:p>
            <a:endParaRPr lang="cs-CZ" i="1" dirty="0" smtClean="0"/>
          </a:p>
          <a:p>
            <a:r>
              <a:rPr lang="cs-CZ" i="1" dirty="0" smtClean="0"/>
              <a:t>„Geografie zde hraje roli více „intelektuálnější“ – geografie nemá peníze ani o ničem nerozhoduje, ale její poradní hlas má/by měl mít největší váhu. Geografie spojuje věci dohromady.“</a:t>
            </a:r>
          </a:p>
          <a:p>
            <a:endParaRPr lang="cs-CZ" i="1" dirty="0" smtClean="0"/>
          </a:p>
          <a:p>
            <a:r>
              <a:rPr lang="cs-CZ" i="1" dirty="0" smtClean="0"/>
              <a:t>„Geografie v současnosti nenabízí přílišné uplatnění, RPRR pro nás však znamená obor činnosti, kterým se může geograf věnovat v praxi a je to obor, kde fundovaný geograf může využít své získané znalosti a schopnosti v praxi.“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l" rtl="0">
              <a:spcBef>
                <a:spcPct val="0"/>
              </a:spcBef>
            </a:pPr>
            <a:r>
              <a:rPr lang="cs-CZ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Co může nabídnout v oblasti RPRR geografie?</a:t>
            </a:r>
            <a:endParaRPr 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Převaha pohledu ekonoma</a:t>
            </a:r>
          </a:p>
          <a:p>
            <a:r>
              <a:rPr lang="cs-CZ" dirty="0" smtClean="0"/>
              <a:t>Možnost neutrality geografa</a:t>
            </a:r>
          </a:p>
          <a:p>
            <a:r>
              <a:rPr lang="cs-CZ" dirty="0" smtClean="0"/>
              <a:t>Zahrnutí prostorovosti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otázky č. 2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11349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cs-CZ" i="1" dirty="0" smtClean="0"/>
              <a:t>„Se stále postupující schopností člověka se vypořádat s úskalími životního prostředí se jejich role </a:t>
            </a:r>
            <a:r>
              <a:rPr lang="cs-CZ" i="1" dirty="0" err="1" smtClean="0"/>
              <a:t>marginalizuje</a:t>
            </a:r>
            <a:r>
              <a:rPr lang="cs-CZ" i="1" dirty="0" smtClean="0"/>
              <a:t>. Jejich význam se zachovává pouze v rámci trvalé udržitelnosti venkova.“</a:t>
            </a:r>
          </a:p>
          <a:p>
            <a:endParaRPr lang="cs-CZ" i="1" dirty="0" smtClean="0"/>
          </a:p>
          <a:p>
            <a:r>
              <a:rPr lang="cs-CZ" i="1" dirty="0" smtClean="0"/>
              <a:t>„Přináší nám novou informaci o vhodnosti nebo nevhodnosti realizaci projektu.“</a:t>
            </a:r>
          </a:p>
          <a:p>
            <a:endParaRPr lang="cs-CZ" i="1" dirty="0" smtClean="0"/>
          </a:p>
          <a:p>
            <a:r>
              <a:rPr lang="cs-CZ" i="1" dirty="0" smtClean="0"/>
              <a:t>„Příroda dnes ustupuje ekonomickému rozvoji a lze ji překonávat snáze než např. politickou nestabilitu regionu.“</a:t>
            </a:r>
          </a:p>
          <a:p>
            <a:endParaRPr lang="cs-CZ" i="1" dirty="0" smtClean="0"/>
          </a:p>
          <a:p>
            <a:r>
              <a:rPr lang="cs-CZ" i="1" dirty="0" smtClean="0"/>
              <a:t>„Možná pomoc "modelace" následků rozvojových projektů v krajině (v souvislosti s ochranou životního prostředí) - pomoc při "zasazování" projektů do krajiny?“</a:t>
            </a:r>
          </a:p>
          <a:p>
            <a:endParaRPr lang="cs-CZ" i="1" dirty="0" smtClean="0"/>
          </a:p>
          <a:p>
            <a:r>
              <a:rPr lang="cs-CZ" i="1" dirty="0" smtClean="0"/>
              <a:t>„Může doporučit vhodné lokality pro různé typy projektů.“</a:t>
            </a:r>
          </a:p>
          <a:p>
            <a:endParaRPr lang="cs-CZ" i="1" dirty="0" smtClean="0"/>
          </a:p>
          <a:p>
            <a:r>
              <a:rPr lang="cs-CZ" i="1" dirty="0" smtClean="0"/>
              <a:t>„Může pomáhat při revitalizaci zdevastovaných regionů.“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l" rtl="0">
              <a:spcBef>
                <a:spcPct val="0"/>
              </a:spcBef>
            </a:pPr>
            <a:r>
              <a:rPr lang="cs-CZ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Jakou roli hraje v regionálním rozvoji fyzická geografie?</a:t>
            </a:r>
            <a:endParaRPr 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/>
          <a:lstStyle/>
          <a:p>
            <a:r>
              <a:rPr lang="cs-CZ" dirty="0" smtClean="0"/>
              <a:t>Environmentální hodnoty jako brzda rozvoje × nositel rozvoje </a:t>
            </a:r>
          </a:p>
          <a:p>
            <a:r>
              <a:rPr lang="cs-CZ" dirty="0" smtClean="0"/>
              <a:t>FG jako podklad pro hodnocení vhodnosti projektů</a:t>
            </a:r>
          </a:p>
          <a:p>
            <a:r>
              <a:rPr lang="cs-CZ" dirty="0" smtClean="0"/>
              <a:t>Potřeba ochrany přírodního prostředí při RR</a:t>
            </a:r>
          </a:p>
          <a:p>
            <a:r>
              <a:rPr lang="cs-CZ" dirty="0" smtClean="0"/>
              <a:t>FG jako stále méně důležitá část RR</a:t>
            </a:r>
          </a:p>
          <a:p>
            <a:r>
              <a:rPr lang="cs-CZ" dirty="0" smtClean="0"/>
              <a:t>Problematika se fyzických geografů netýká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otázky č. 3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i="1" dirty="0" smtClean="0"/>
              <a:t>„Každý region má rozdílné tempo rozvoje.“</a:t>
            </a:r>
          </a:p>
          <a:p>
            <a:endParaRPr lang="cs-CZ" i="1" dirty="0" smtClean="0"/>
          </a:p>
          <a:p>
            <a:r>
              <a:rPr lang="cs-CZ" i="1" dirty="0" smtClean="0"/>
              <a:t>„Právě správa na úrovni měřítkově optimálně zvolených regionů může danému území poskytovat vhodnou formu rozvoje, správy a péče.“</a:t>
            </a:r>
          </a:p>
          <a:p>
            <a:endParaRPr lang="cs-CZ" i="1" dirty="0" smtClean="0"/>
          </a:p>
          <a:p>
            <a:r>
              <a:rPr lang="cs-CZ" i="1" dirty="0" smtClean="0"/>
              <a:t>„Globalizací zvýhodněné a naopak znevýhodněné regiony tak mohou koexistovat na společném území a studiem regionálního rozvoje lze přispět například k vytvoření jejich spolupráce.“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l" rtl="0">
              <a:spcBef>
                <a:spcPct val="0"/>
              </a:spcBef>
            </a:pPr>
            <a:r>
              <a:rPr lang="cs-CZ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Má význam zkoumat v „globalizujícím se světě“ regionální rozvoj?</a:t>
            </a:r>
            <a:endParaRPr 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226</TotalTime>
  <Words>711</Words>
  <Application>Microsoft Office PowerPoint</Application>
  <PresentationFormat>Předvádění na obrazovce (4:3)</PresentationFormat>
  <Paragraphs>94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Shluk</vt:lpstr>
      <vt:lpstr>Cíle regionální politiky</vt:lpstr>
      <vt:lpstr>Hodnocení úvodního cvičení</vt:lpstr>
      <vt:lpstr>Co pro vás znamená RPRR?</vt:lpstr>
      <vt:lpstr>Shrnutí otázky č. 1</vt:lpstr>
      <vt:lpstr>Co může nabídnout v oblasti RPRR geografie?</vt:lpstr>
      <vt:lpstr>Shrnutí otázky č. 2</vt:lpstr>
      <vt:lpstr>Jakou roli hraje v regionálním rozvoji fyzická geografie?</vt:lpstr>
      <vt:lpstr>Shrnutí otázky č. 3</vt:lpstr>
      <vt:lpstr>Má význam zkoumat v „globalizujícím se světě“ regionální rozvoj?</vt:lpstr>
      <vt:lpstr>Shrnutí otázky č. 4</vt:lpstr>
      <vt:lpstr>Co víte o regionální politice v EU?</vt:lpstr>
      <vt:lpstr>Shrnutí otázky č. 5</vt:lpstr>
      <vt:lpstr>Dnešní téma:  Cíle regionální politiky</vt:lpstr>
      <vt:lpstr>Diamantová struktura</vt:lpstr>
      <vt:lpstr>Zadání cvičení č. 2</vt:lpstr>
      <vt:lpstr>Podmínky prezentace</vt:lpstr>
      <vt:lpstr>Snímek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Cíle regionální politiky</dc:title>
  <dc:creator>Kamila</dc:creator>
  <cp:lastModifiedBy>Kamila</cp:lastModifiedBy>
  <cp:revision>23</cp:revision>
  <dcterms:created xsi:type="dcterms:W3CDTF">2012-09-24T11:03:01Z</dcterms:created>
  <dcterms:modified xsi:type="dcterms:W3CDTF">2013-02-01T21:55:30Z</dcterms:modified>
</cp:coreProperties>
</file>