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8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24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85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61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52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1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03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85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22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9DA-1090-4DBE-9B4E-D5F67167978E}" type="datetimeFigureOut">
              <a:rPr lang="cs-CZ" smtClean="0"/>
              <a:t>24.10.2012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0680-D4AB-42B2-AD44-DDA790BBD7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3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sa.un.org/unpd/wpp/unpp/panel_indicator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cs-CZ" dirty="0" smtClean="0"/>
              <a:t>Seminář z Humánní geografie </a:t>
            </a:r>
            <a:br>
              <a:rPr lang="cs-CZ" dirty="0" smtClean="0"/>
            </a:br>
            <a:r>
              <a:rPr lang="cs-CZ" dirty="0" smtClean="0"/>
              <a:t>no. 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/>
          <a:lstStyle/>
          <a:p>
            <a:r>
              <a:rPr lang="cs-CZ" dirty="0" smtClean="0"/>
              <a:t>24. 10. 2012</a:t>
            </a:r>
          </a:p>
          <a:p>
            <a:pPr>
              <a:spcBef>
                <a:spcPts val="2400"/>
              </a:spcBef>
            </a:pPr>
            <a:r>
              <a:rPr lang="cs-CZ" b="1" dirty="0" smtClean="0"/>
              <a:t>Téma: Konstrukce </a:t>
            </a:r>
            <a:r>
              <a:rPr lang="cs-CZ" b="1" dirty="0" err="1" smtClean="0"/>
              <a:t>Witthauerova</a:t>
            </a:r>
            <a:r>
              <a:rPr lang="cs-CZ" b="1" dirty="0" smtClean="0"/>
              <a:t> diagramu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631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Witthauerův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514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Karl </a:t>
            </a:r>
            <a:r>
              <a:rPr lang="cs-CZ" sz="2800" dirty="0" err="1" smtClean="0"/>
              <a:t>Witthauer</a:t>
            </a:r>
            <a:r>
              <a:rPr lang="cs-CZ" sz="2800" dirty="0" smtClean="0"/>
              <a:t> (1976)</a:t>
            </a:r>
          </a:p>
          <a:p>
            <a:r>
              <a:rPr lang="cs-CZ" sz="2800" dirty="0" smtClean="0"/>
              <a:t>Analýza vývoje přirozeného pohybu obyvatelstva jednotlivých států/regionů</a:t>
            </a:r>
          </a:p>
          <a:p>
            <a:r>
              <a:rPr lang="cs-CZ" sz="2800" dirty="0" smtClean="0"/>
              <a:t>Lze aplikovat v různých obdobích (od roku 1950 data OSN)</a:t>
            </a:r>
          </a:p>
          <a:p>
            <a:endParaRPr lang="cs-CZ" sz="2800" dirty="0" smtClean="0"/>
          </a:p>
          <a:p>
            <a:r>
              <a:rPr lang="cs-CZ" sz="2800" dirty="0" smtClean="0"/>
              <a:t>Hrubá míra porodnosti</a:t>
            </a:r>
          </a:p>
          <a:p>
            <a:r>
              <a:rPr lang="cs-CZ" sz="2800" dirty="0" smtClean="0"/>
              <a:t>Hrubá míra úmrtnosti</a:t>
            </a:r>
          </a:p>
          <a:p>
            <a:r>
              <a:rPr lang="cs-CZ" sz="2800" dirty="0" smtClean="0"/>
              <a:t>Přirozený přírůstek (třetí rozměr grafu)</a:t>
            </a:r>
          </a:p>
        </p:txBody>
      </p:sp>
    </p:spTree>
    <p:extLst>
      <p:ext uri="{BB962C8B-B14F-4D97-AF65-F5344CB8AC3E}">
        <p14:creationId xmlns:p14="http://schemas.microsoft.com/office/powerpoint/2010/main" val="23258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60617" cy="600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6102408"/>
            <a:ext cx="267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Obr. 1: </a:t>
            </a:r>
            <a:r>
              <a:rPr lang="cs-CZ" sz="1600" b="1" dirty="0" err="1" smtClean="0"/>
              <a:t>Witthauerův</a:t>
            </a:r>
            <a:r>
              <a:rPr lang="cs-CZ" sz="1600" b="1" dirty="0" smtClean="0"/>
              <a:t> diagram.</a:t>
            </a:r>
          </a:p>
          <a:p>
            <a:r>
              <a:rPr lang="cs-CZ" sz="1600" dirty="0" smtClean="0"/>
              <a:t>Zdroj: Mládek, J. (2006).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80112" y="764704"/>
            <a:ext cx="356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Osa x, y </a:t>
            </a:r>
            <a:r>
              <a:rPr lang="cs-CZ" sz="2000" dirty="0" smtClean="0"/>
              <a:t>= mortalita, natalita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Úhlopříčky</a:t>
            </a:r>
            <a:r>
              <a:rPr lang="cs-CZ" sz="2000" dirty="0" smtClean="0"/>
              <a:t> = přirozený přírůstek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Čtyři kvadranty </a:t>
            </a:r>
            <a:r>
              <a:rPr lang="cs-CZ" sz="2000" dirty="0" smtClean="0"/>
              <a:t>grafu dle </a:t>
            </a:r>
          </a:p>
          <a:p>
            <a:pPr marL="263525"/>
            <a:r>
              <a:rPr lang="cs-CZ" sz="2000" dirty="0" smtClean="0"/>
              <a:t>N 25‰ a M 15 ‰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Pohyb z 1. do 3. kvadrantu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80112" y="3717032"/>
            <a:ext cx="3563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cs-CZ" sz="2000" dirty="0" smtClean="0"/>
              <a:t>Různé délky </a:t>
            </a:r>
            <a:r>
              <a:rPr lang="cs-CZ" sz="2000" b="1" dirty="0" smtClean="0"/>
              <a:t>časových intervalů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sz="2000" dirty="0" smtClean="0"/>
              <a:t>Různá </a:t>
            </a:r>
            <a:r>
              <a:rPr lang="cs-CZ" sz="2000" b="1" dirty="0" smtClean="0"/>
              <a:t>intenzita </a:t>
            </a:r>
            <a:r>
              <a:rPr lang="cs-CZ" sz="2000" dirty="0" smtClean="0"/>
              <a:t>a </a:t>
            </a:r>
            <a:r>
              <a:rPr lang="cs-CZ" sz="2000" b="1" dirty="0" smtClean="0"/>
              <a:t>rychlost změn</a:t>
            </a:r>
            <a:r>
              <a:rPr lang="cs-CZ" sz="2000" dirty="0" smtClean="0"/>
              <a:t> v úrovních natality a mortality</a:t>
            </a:r>
          </a:p>
        </p:txBody>
      </p:sp>
    </p:spTree>
    <p:extLst>
      <p:ext uri="{BB962C8B-B14F-4D97-AF65-F5344CB8AC3E}">
        <p14:creationId xmlns:p14="http://schemas.microsoft.com/office/powerpoint/2010/main" val="33893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 </a:t>
            </a:r>
            <a:r>
              <a:rPr lang="cs-CZ" dirty="0"/>
              <a:t>n</a:t>
            </a:r>
            <a:r>
              <a:rPr lang="cs-CZ" dirty="0" smtClean="0"/>
              <a:t>o.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Charakterizovat vývoj měr přirozeného přírůstku v jednotlivých státech světa v obdobích:</a:t>
            </a:r>
          </a:p>
          <a:p>
            <a:pPr marL="711200" lvl="1"/>
            <a:r>
              <a:rPr lang="cs-CZ" sz="2000" dirty="0" smtClean="0"/>
              <a:t>1950 – 1955</a:t>
            </a:r>
          </a:p>
          <a:p>
            <a:pPr marL="711200" lvl="1"/>
            <a:r>
              <a:rPr lang="cs-CZ" sz="2000" dirty="0" smtClean="0"/>
              <a:t>1975 – 1980</a:t>
            </a:r>
          </a:p>
          <a:p>
            <a:pPr marL="711200" lvl="1"/>
            <a:r>
              <a:rPr lang="cs-CZ" sz="2000" dirty="0" smtClean="0"/>
              <a:t>2000 – 2005</a:t>
            </a:r>
          </a:p>
          <a:p>
            <a:pPr marL="711200" lvl="1"/>
            <a:r>
              <a:rPr lang="cs-CZ" sz="2000" dirty="0" smtClean="0"/>
              <a:t>2020 – 2025</a:t>
            </a:r>
          </a:p>
          <a:p>
            <a:pPr marL="711200" lvl="1"/>
            <a:r>
              <a:rPr lang="cs-CZ" sz="2000" dirty="0" smtClean="0"/>
              <a:t>2045 – 2050.</a:t>
            </a:r>
          </a:p>
          <a:p>
            <a:pPr marL="311150">
              <a:spcBef>
                <a:spcPts val="1800"/>
              </a:spcBef>
            </a:pPr>
            <a:r>
              <a:rPr lang="cs-CZ" sz="2800" dirty="0" smtClean="0"/>
              <a:t>Výběr států:</a:t>
            </a:r>
          </a:p>
          <a:p>
            <a:pPr marL="711200" lvl="1"/>
            <a:r>
              <a:rPr lang="cs-CZ" sz="2000" dirty="0" smtClean="0"/>
              <a:t>1 z Latinské Ameriky,</a:t>
            </a:r>
          </a:p>
          <a:p>
            <a:pPr marL="711200" lvl="1"/>
            <a:r>
              <a:rPr lang="cs-CZ" sz="2000" dirty="0" smtClean="0"/>
              <a:t>1 ze subsaharské Afriky,</a:t>
            </a:r>
          </a:p>
          <a:p>
            <a:pPr marL="711200" lvl="1"/>
            <a:r>
              <a:rPr lang="cs-CZ" sz="2000" dirty="0" smtClean="0"/>
              <a:t>1 z Evropy,</a:t>
            </a:r>
          </a:p>
          <a:p>
            <a:pPr marL="711200" lvl="1"/>
            <a:r>
              <a:rPr lang="cs-CZ" sz="2000" dirty="0" smtClean="0"/>
              <a:t>1 z jihovýchodní Asie.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509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 no.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Postup:</a:t>
            </a:r>
          </a:p>
          <a:p>
            <a:pPr lvl="1"/>
            <a:r>
              <a:rPr lang="cs-CZ" sz="2600" dirty="0"/>
              <a:t>v</a:t>
            </a:r>
            <a:r>
              <a:rPr lang="cs-CZ" sz="2600" dirty="0" smtClean="0"/>
              <a:t>ýběr států,</a:t>
            </a:r>
          </a:p>
          <a:p>
            <a:pPr lvl="1"/>
            <a:r>
              <a:rPr lang="cs-CZ" sz="2600" dirty="0"/>
              <a:t>d</a:t>
            </a:r>
            <a:r>
              <a:rPr lang="cs-CZ" sz="2600" dirty="0" smtClean="0"/>
              <a:t>ohledání požadovaných údajů (HMP, HMÚ),</a:t>
            </a:r>
          </a:p>
          <a:p>
            <a:pPr lvl="1"/>
            <a:r>
              <a:rPr lang="cs-CZ" sz="2600" dirty="0"/>
              <a:t>k</a:t>
            </a:r>
            <a:r>
              <a:rPr lang="cs-CZ" sz="2600" dirty="0" smtClean="0"/>
              <a:t>onstrukce </a:t>
            </a:r>
            <a:r>
              <a:rPr lang="cs-CZ" sz="2600" dirty="0" err="1" smtClean="0"/>
              <a:t>Witthauerova</a:t>
            </a:r>
            <a:r>
              <a:rPr lang="cs-CZ" sz="2600" dirty="0" smtClean="0"/>
              <a:t> diagramu,</a:t>
            </a:r>
          </a:p>
          <a:p>
            <a:pPr lvl="1"/>
            <a:r>
              <a:rPr lang="cs-CZ" sz="2600" dirty="0" smtClean="0"/>
              <a:t>ZÁVĚR !!!</a:t>
            </a:r>
          </a:p>
          <a:p>
            <a:pPr>
              <a:spcBef>
                <a:spcPts val="1800"/>
              </a:spcBef>
            </a:pPr>
            <a:r>
              <a:rPr lang="cs-CZ" dirty="0" smtClean="0"/>
              <a:t>Pramen:</a:t>
            </a:r>
          </a:p>
          <a:p>
            <a:pPr lvl="1"/>
            <a:r>
              <a:rPr lang="cs-CZ" sz="2600" dirty="0" smtClean="0"/>
              <a:t>Data OSN            </a:t>
            </a:r>
            <a:r>
              <a:rPr lang="cs-CZ" sz="2600" dirty="0" err="1" smtClean="0"/>
              <a:t>crude</a:t>
            </a:r>
            <a:r>
              <a:rPr lang="cs-CZ" sz="2600" dirty="0" smtClean="0"/>
              <a:t> </a:t>
            </a:r>
            <a:r>
              <a:rPr lang="cs-CZ" sz="2600" dirty="0" err="1" smtClean="0"/>
              <a:t>birth</a:t>
            </a:r>
            <a:r>
              <a:rPr lang="cs-CZ" sz="2600" dirty="0" smtClean="0"/>
              <a:t> </a:t>
            </a:r>
            <a:r>
              <a:rPr lang="cs-CZ" sz="2600" dirty="0" err="1" smtClean="0"/>
              <a:t>rate</a:t>
            </a:r>
            <a:r>
              <a:rPr lang="cs-CZ" sz="2600" dirty="0" smtClean="0"/>
              <a:t>, </a:t>
            </a:r>
            <a:r>
              <a:rPr lang="cs-CZ" sz="2600" dirty="0" err="1" smtClean="0"/>
              <a:t>crude</a:t>
            </a:r>
            <a:r>
              <a:rPr lang="cs-CZ" sz="2600" dirty="0" smtClean="0"/>
              <a:t> </a:t>
            </a:r>
            <a:r>
              <a:rPr lang="cs-CZ" sz="2600" dirty="0" err="1" smtClean="0"/>
              <a:t>death</a:t>
            </a:r>
            <a:r>
              <a:rPr lang="cs-CZ" sz="2600" dirty="0" smtClean="0"/>
              <a:t> </a:t>
            </a:r>
            <a:r>
              <a:rPr lang="cs-CZ" sz="2600" dirty="0" err="1" smtClean="0"/>
              <a:t>rate</a:t>
            </a:r>
            <a:endParaRPr lang="cs-CZ" sz="2600" dirty="0" smtClean="0"/>
          </a:p>
          <a:p>
            <a:pPr marL="706438" lvl="1" indent="0" defTabSz="712788">
              <a:buNone/>
            </a:pPr>
            <a:r>
              <a:rPr lang="cs-CZ" sz="2600" dirty="0" smtClean="0"/>
              <a:t>(údaje, státy, střední varianta, časová období)</a:t>
            </a:r>
          </a:p>
          <a:p>
            <a:pPr marL="457200" lvl="1" indent="0">
              <a:buNone/>
            </a:pPr>
            <a:r>
              <a:rPr lang="cs-CZ" sz="2600" u="sng" dirty="0">
                <a:hlinkClick r:id="rId2"/>
              </a:rPr>
              <a:t>http://esa.un.org/unpd/wpp/unpp/panel_indicators.htm</a:t>
            </a:r>
            <a:endParaRPr lang="cs-CZ" sz="2600" dirty="0"/>
          </a:p>
        </p:txBody>
      </p:sp>
      <p:sp>
        <p:nvSpPr>
          <p:cNvPr id="4" name="Šipka doprava 3"/>
          <p:cNvSpPr/>
          <p:nvPr/>
        </p:nvSpPr>
        <p:spPr>
          <a:xfrm>
            <a:off x="2699792" y="4725144"/>
            <a:ext cx="432048" cy="144016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 odevzdat do </a:t>
            </a:r>
            <a:r>
              <a:rPr lang="cs-CZ" sz="4000" b="1" dirty="0" smtClean="0">
                <a:solidFill>
                  <a:srgbClr val="C00000"/>
                </a:solidFill>
              </a:rPr>
              <a:t>ne 28. 10. 2012</a:t>
            </a:r>
          </a:p>
          <a:p>
            <a:r>
              <a:rPr lang="cs-CZ" dirty="0" smtClean="0"/>
              <a:t>Dotazy na mail</a:t>
            </a:r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luck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233</Words>
  <Application>Microsoft Office PowerPoint</Application>
  <PresentationFormat>Předvádění na obrazovce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Seminář z Humánní geografie  no. 5</vt:lpstr>
      <vt:lpstr>Witthauerův diagram</vt:lpstr>
      <vt:lpstr>Prezentace aplikace PowerPoint</vt:lpstr>
      <vt:lpstr>Zadání cvičení no. 5</vt:lpstr>
      <vt:lpstr>Zadání cvičení no. 5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Humánní geografie  no. 5</dc:title>
  <dc:creator>admin</dc:creator>
  <cp:lastModifiedBy>admin</cp:lastModifiedBy>
  <cp:revision>7</cp:revision>
  <dcterms:created xsi:type="dcterms:W3CDTF">2012-10-24T14:11:08Z</dcterms:created>
  <dcterms:modified xsi:type="dcterms:W3CDTF">2012-10-24T15:23:55Z</dcterms:modified>
</cp:coreProperties>
</file>