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8" r:id="rId3"/>
    <p:sldId id="273" r:id="rId4"/>
    <p:sldId id="274" r:id="rId5"/>
    <p:sldId id="272" r:id="rId6"/>
    <p:sldId id="275" r:id="rId7"/>
    <p:sldId id="276" r:id="rId8"/>
    <p:sldId id="277" r:id="rId9"/>
    <p:sldId id="278" r:id="rId10"/>
    <p:sldId id="279" r:id="rId11"/>
    <p:sldId id="259" r:id="rId12"/>
    <p:sldId id="262" r:id="rId13"/>
    <p:sldId id="263" r:id="rId14"/>
    <p:sldId id="264" r:id="rId15"/>
    <p:sldId id="265" r:id="rId16"/>
    <p:sldId id="266" r:id="rId17"/>
    <p:sldId id="261" r:id="rId18"/>
    <p:sldId id="268" r:id="rId19"/>
    <p:sldId id="271" r:id="rId20"/>
    <p:sldId id="270" r:id="rId21"/>
    <p:sldId id="283" r:id="rId22"/>
    <p:sldId id="280" r:id="rId23"/>
    <p:sldId id="282" r:id="rId24"/>
    <p:sldId id="287" r:id="rId25"/>
    <p:sldId id="284" r:id="rId26"/>
    <p:sldId id="286" r:id="rId27"/>
    <p:sldId id="288" r:id="rId28"/>
    <p:sldId id="285" r:id="rId29"/>
    <p:sldId id="290" r:id="rId30"/>
    <p:sldId id="289" r:id="rId31"/>
    <p:sldId id="291" r:id="rId32"/>
    <p:sldId id="304" r:id="rId33"/>
    <p:sldId id="296" r:id="rId34"/>
    <p:sldId id="292" r:id="rId35"/>
    <p:sldId id="293" r:id="rId36"/>
    <p:sldId id="295" r:id="rId37"/>
    <p:sldId id="294" r:id="rId38"/>
    <p:sldId id="297" r:id="rId39"/>
    <p:sldId id="281" r:id="rId40"/>
    <p:sldId id="302" r:id="rId41"/>
    <p:sldId id="298"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269"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535" autoAdjust="0"/>
  </p:normalViewPr>
  <p:slideViewPr>
    <p:cSldViewPr>
      <p:cViewPr>
        <p:scale>
          <a:sx n="90" d="100"/>
          <a:sy n="90" d="100"/>
        </p:scale>
        <p:origin x="-2160" y="-4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635818-4C55-4C77-AEA4-4EE38B6002AE}" type="datetimeFigureOut">
              <a:rPr lang="cs-CZ" smtClean="0"/>
              <a:pPr/>
              <a:t>5.11.2013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6EB5C5-5BF8-405F-980A-7A49B012D473}"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azfoto.cz/informace/digital_pod_lupou/snimaci_ci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rozliseni.wz.cz/dpi.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s.wikipedia.org/wiki/Soubor:Walnut_makro_white_background.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help.adobe.com/en_US/photoshop/cs/using/WSfd1234e1c4b69f30ea53e41001031ab64-7945a.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en.wikipedia.org/wiki/Color_depth"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fotoroman.cz/glossary2/3_rgb.ht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fotoroman.cz/glossary2/3_rgb.ht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cs.wikipedia.org/wiki/CMYK"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fotoroman.cz/glossary2/3_dithering.htm" TargetMode="External"/><Relationship Id="rId4" Type="http://schemas.openxmlformats.org/officeDocument/2006/relationships/hyperlink" Target="http://www.fotoroman.cz/glossary2/3_cmyk.htm"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cs.wikipedia.org/wiki/Exif" TargetMode="External"/><Relationship Id="rId3" Type="http://schemas.openxmlformats.org/officeDocument/2006/relationships/hyperlink" Target="http://cs.wikipedia.org/wiki/%C5%98e%C4%8Dtina" TargetMode="External"/><Relationship Id="rId7" Type="http://schemas.openxmlformats.org/officeDocument/2006/relationships/hyperlink" Target="http://cs.wikipedia.org/wiki/Digit%C3%A1ln%C3%AD_fotoapar%C3%A1t"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cs.wikipedia.org/wiki/Fotografie" TargetMode="External"/><Relationship Id="rId5" Type="http://schemas.openxmlformats.org/officeDocument/2006/relationships/hyperlink" Target="http://cs.wikipedia.org/wiki/Data" TargetMode="External"/><Relationship Id="rId10" Type="http://schemas.openxmlformats.org/officeDocument/2006/relationships/hyperlink" Target="http://cs.wikipedia.org/wiki/Blesk_(fotografie)" TargetMode="External"/><Relationship Id="rId4" Type="http://schemas.openxmlformats.org/officeDocument/2006/relationships/hyperlink" Target="http://cs.wikipedia.org/wiki/Latina" TargetMode="External"/><Relationship Id="rId9" Type="http://schemas.openxmlformats.org/officeDocument/2006/relationships/hyperlink" Target="http://cs.wikipedia.org/wiki/Ohniskov%C3%A1_vzd%C3%A1lenost"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cs.wikipedia.org/wiki/Expozice_(fotografie)"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cs.wikipedia.org/wiki/Expozi%C4%8Dn%C3%AD_%C4%8Das" TargetMode="External"/><Relationship Id="rId4" Type="http://schemas.openxmlformats.org/officeDocument/2006/relationships/hyperlink" Target="http://cs.wikipedia.org/wiki/Clona"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olympus-ims.com/de/microscope/strea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ognisys-inc.com/HowTo/focus_stack_how_to.php?osCsid=db35e7b1b855a0eac2bfb6a5e18a8e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cognisys-inc.com/HowTo/focus_stack_how_to.php?osCsid=db35e7b1b855a0eac2bfb6a5e18a8e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lri.se/pdf/olympus/Olympus_Stream_Software.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sciencedirect.com/science/article/pii/S0901502712000859"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olympusmicro.com/brochures/pdfs/microsuitebio.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lri.se/pdf/olympus/Olympus_Stream_Software.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lri.se/pdf/olympus/Olympus_Stream_Software.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olympusmicro.com/primer/digitalimaging/videobasics.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learlyexplained.com/culture/health/infections/bacteria/anthrax.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Light_microscop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ptingservis.cz/index.php/nabidka-zboi/79-mikroskop-fotomikrosko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lektrorevue.cz/clanky/06019/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vscht.cz/obsah/fakulty/fpbt/ostatni/digimikro/pokus.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http://photo.net/photodb/photo?photo_id=6687694</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Obr.: http://news.discovery.com/human/2012/04/01/penguins-fly-bbc-278.jpg</a:t>
            </a:r>
          </a:p>
          <a:p>
            <a:endParaRPr lang="cs-CZ" dirty="0" smtClean="0"/>
          </a:p>
          <a:p>
            <a:r>
              <a:rPr lang="cs-CZ" dirty="0" smtClean="0"/>
              <a:t>Obr </a:t>
            </a:r>
            <a:r>
              <a:rPr lang="cs-CZ" dirty="0" err="1" smtClean="0"/>
              <a:t>pinnocchio</a:t>
            </a:r>
            <a:r>
              <a:rPr lang="cs-CZ" dirty="0" smtClean="0"/>
              <a:t>: http://ledgerlink.monster.com/nfs/ledgerlink/attachment_images/0000/0186/lying_pinocchio.jpg</a:t>
            </a:r>
          </a:p>
          <a:p>
            <a:endParaRPr lang="cs-CZ" dirty="0" smtClean="0"/>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11</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Gross manipulation of blots. (A) Example of a band deleted from the original data (lane 3). (B) Example of a band added to the original data (lane 3).</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Gross manipulation of blots. Example of a duplicated panel (arrows).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Manipulation of blots: brightness and contrast adjustments. (A) Adjusting the intensity of a single band (arrow). B) Adjustments of contrast. Images 1, 2, and 3 show sequentially more severe adjustments of contrast. Although the adjustment from 1 to 2 is acceptable because it does not obscure any of the bands, the adjustment from 2 to 3 is unacceptable because several bands are eliminated. Cutting out a strip of a blot with the contrast adjusted provides the false impression of a very clean result (image 4 was derived from a heavily adjusted version of the left lane of image 1). For a more detailed discussion of “gel slicing and dicing,” see Nature Cell Biology editorial (2).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Manipulation of blots: cleaning up background. The Photoshop “Rubber Stamp” tool has been used in the manipulated image to clean up the background in the original data. Close inspection of the image reveals a repeating pattern in the left lane of the manipulated image, indicating that such a tool has been used.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Misrepresentation of </a:t>
            </a:r>
            <a:r>
              <a:rPr lang="en-GB" dirty="0" err="1">
                <a:latin typeface="Arial" charset="0"/>
                <a:ea typeface="msgothic" charset="0"/>
                <a:cs typeface="msgothic" charset="0"/>
              </a:rPr>
              <a:t>immunogold</a:t>
            </a:r>
            <a:r>
              <a:rPr lang="en-GB" dirty="0">
                <a:latin typeface="Arial" charset="0"/>
                <a:ea typeface="msgothic" charset="0"/>
                <a:cs typeface="msgothic" charset="0"/>
              </a:rPr>
              <a:t> data. The gold particles, which were actually present in the original (left), have been enhanced in the manipulated image (right). Note also that the background dot in the original data has been removed in the manipulated image.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Misrepresentation of image data. Cells from various fields have been juxtaposed in a single image, giving the impression that they were present in the same microscope field. A manipulated panel is shown at the top. The same panel, with the contrast adjusted by us to reveal the manipulation, is shown at the bottom.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http://upload.wikimedia.org/wikipedia/commons/6/6b/SMILE_FACE_16x16_PIXEL_EXAMPLE1.PNG</a:t>
            </a:r>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21</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 čipech </a:t>
            </a:r>
            <a:r>
              <a:rPr lang="cs-CZ" dirty="0" err="1" smtClean="0"/>
              <a:t>anpř</a:t>
            </a:r>
            <a:r>
              <a:rPr lang="cs-CZ" dirty="0" smtClean="0"/>
              <a:t>: </a:t>
            </a:r>
            <a:r>
              <a:rPr lang="cs-CZ" dirty="0" smtClean="0">
                <a:hlinkClick r:id="rId3"/>
              </a:rPr>
              <a:t>http://www.</a:t>
            </a:r>
            <a:r>
              <a:rPr lang="cs-CZ" dirty="0" err="1" smtClean="0">
                <a:hlinkClick r:id="rId3"/>
              </a:rPr>
              <a:t>azfoto.cz</a:t>
            </a:r>
            <a:r>
              <a:rPr lang="cs-CZ" dirty="0" smtClean="0">
                <a:hlinkClick r:id="rId3"/>
              </a:rPr>
              <a:t>/informace/</a:t>
            </a:r>
            <a:r>
              <a:rPr lang="cs-CZ" dirty="0" err="1" smtClean="0">
                <a:hlinkClick r:id="rId3"/>
              </a:rPr>
              <a:t>digital</a:t>
            </a:r>
            <a:r>
              <a:rPr lang="cs-CZ" dirty="0" smtClean="0">
                <a:hlinkClick r:id="rId3"/>
              </a:rPr>
              <a:t>_pod_lupou/</a:t>
            </a:r>
            <a:r>
              <a:rPr lang="cs-CZ" dirty="0" err="1" smtClean="0">
                <a:hlinkClick r:id="rId3"/>
              </a:rPr>
              <a:t>snimaci</a:t>
            </a:r>
            <a:r>
              <a:rPr lang="cs-CZ" dirty="0" smtClean="0">
                <a:hlinkClick r:id="rId3"/>
              </a:rPr>
              <a:t>_</a:t>
            </a:r>
            <a:r>
              <a:rPr lang="cs-CZ" dirty="0" err="1" smtClean="0">
                <a:hlinkClick r:id="rId3"/>
              </a:rPr>
              <a:t>cip</a:t>
            </a:r>
            <a:endParaRPr lang="cs-CZ" dirty="0" smtClean="0"/>
          </a:p>
          <a:p>
            <a:endParaRPr lang="cs-CZ" dirty="0" smtClean="0"/>
          </a:p>
          <a:p>
            <a:r>
              <a:rPr lang="cs-CZ" dirty="0" smtClean="0"/>
              <a:t>Obr.: http://www.</a:t>
            </a:r>
            <a:r>
              <a:rPr lang="cs-CZ" dirty="0" err="1" smtClean="0"/>
              <a:t>adobe.com</a:t>
            </a:r>
            <a:r>
              <a:rPr lang="cs-CZ" dirty="0" smtClean="0"/>
              <a:t>/</a:t>
            </a:r>
            <a:r>
              <a:rPr lang="cs-CZ" dirty="0" err="1" smtClean="0"/>
              <a:t>designcenter</a:t>
            </a:r>
            <a:r>
              <a:rPr lang="cs-CZ" dirty="0" smtClean="0"/>
              <a:t>-archive/</a:t>
            </a:r>
            <a:r>
              <a:rPr lang="cs-CZ" dirty="0" err="1" smtClean="0"/>
              <a:t>keyconcepts</a:t>
            </a:r>
            <a:r>
              <a:rPr lang="cs-CZ" dirty="0" smtClean="0"/>
              <a:t>/</a:t>
            </a:r>
            <a:r>
              <a:rPr lang="cs-CZ" dirty="0" err="1" smtClean="0"/>
              <a:t>articles</a:t>
            </a:r>
            <a:r>
              <a:rPr lang="cs-CZ" dirty="0" smtClean="0"/>
              <a:t>/</a:t>
            </a:r>
            <a:r>
              <a:rPr lang="cs-CZ" dirty="0" err="1" smtClean="0"/>
              <a:t>concept</a:t>
            </a:r>
            <a:r>
              <a:rPr lang="cs-CZ" dirty="0" smtClean="0"/>
              <a:t>_</a:t>
            </a:r>
            <a:r>
              <a:rPr lang="cs-CZ" dirty="0" err="1" smtClean="0"/>
              <a:t>resolution</a:t>
            </a:r>
            <a:r>
              <a:rPr lang="cs-CZ" dirty="0" smtClean="0"/>
              <a:t>/</a:t>
            </a:r>
            <a:r>
              <a:rPr lang="cs-CZ" dirty="0" err="1" smtClean="0"/>
              <a:t>concept</a:t>
            </a:r>
            <a:r>
              <a:rPr lang="cs-CZ" dirty="0" smtClean="0"/>
              <a:t>_</a:t>
            </a:r>
            <a:r>
              <a:rPr lang="cs-CZ" dirty="0" err="1" smtClean="0"/>
              <a:t>resolution.jpg</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22</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Obr: </a:t>
            </a:r>
            <a:r>
              <a:rPr lang="cs-CZ" dirty="0" smtClean="0">
                <a:hlinkClick r:id="rId3"/>
              </a:rPr>
              <a:t>http://rozliseni.wz.cz/dpi.html</a:t>
            </a:r>
            <a:endParaRPr lang="cs-CZ" dirty="0" smtClean="0"/>
          </a:p>
          <a:p>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23</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Ořech: </a:t>
            </a:r>
            <a:r>
              <a:rPr lang="cs-CZ" dirty="0" smtClean="0">
                <a:hlinkClick r:id="rId3"/>
              </a:rPr>
              <a:t>http://cs.wikipedia.org/wiki/Soubor:Walnut_makro_white_background.jpg</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kern="1200" baseline="0" dirty="0" smtClean="0">
                <a:solidFill>
                  <a:schemeClr val="tx1"/>
                </a:solidFill>
                <a:latin typeface="+mn-lt"/>
                <a:ea typeface="+mn-ea"/>
                <a:cs typeface="+mn-cs"/>
              </a:rPr>
              <a:t>http://www.archive.</a:t>
            </a:r>
            <a:r>
              <a:rPr lang="cs-CZ" sz="1200" kern="1200" baseline="0" dirty="0" err="1" smtClean="0">
                <a:solidFill>
                  <a:schemeClr val="tx1"/>
                </a:solidFill>
                <a:latin typeface="+mn-lt"/>
                <a:ea typeface="+mn-ea"/>
                <a:cs typeface="+mn-cs"/>
              </a:rPr>
              <a:t>org</a:t>
            </a:r>
            <a:r>
              <a:rPr lang="cs-CZ" sz="1200" kern="1200" baseline="0" dirty="0" smtClean="0">
                <a:solidFill>
                  <a:schemeClr val="tx1"/>
                </a:solidFill>
                <a:latin typeface="+mn-lt"/>
                <a:ea typeface="+mn-ea"/>
                <a:cs typeface="+mn-cs"/>
              </a:rPr>
              <a:t>/</a:t>
            </a:r>
            <a:r>
              <a:rPr lang="cs-CZ" sz="1200" kern="1200" baseline="0" dirty="0" err="1" smtClean="0">
                <a:solidFill>
                  <a:schemeClr val="tx1"/>
                </a:solidFill>
                <a:latin typeface="+mn-lt"/>
                <a:ea typeface="+mn-ea"/>
                <a:cs typeface="+mn-cs"/>
              </a:rPr>
              <a:t>details</a:t>
            </a:r>
            <a:r>
              <a:rPr lang="cs-CZ" sz="1200" kern="1200" baseline="0" dirty="0" smtClean="0">
                <a:solidFill>
                  <a:schemeClr val="tx1"/>
                </a:solidFill>
                <a:latin typeface="+mn-lt"/>
                <a:ea typeface="+mn-ea"/>
                <a:cs typeface="+mn-cs"/>
              </a:rPr>
              <a:t>/</a:t>
            </a:r>
            <a:r>
              <a:rPr lang="cs-CZ" sz="1200" kern="1200" baseline="0" dirty="0" err="1" smtClean="0">
                <a:solidFill>
                  <a:schemeClr val="tx1"/>
                </a:solidFill>
                <a:latin typeface="+mn-lt"/>
                <a:ea typeface="+mn-ea"/>
                <a:cs typeface="+mn-cs"/>
              </a:rPr>
              <a:t>Lectures</a:t>
            </a:r>
            <a:r>
              <a:rPr lang="cs-CZ" sz="1200" kern="1200" baseline="0" dirty="0" smtClean="0">
                <a:solidFill>
                  <a:schemeClr val="tx1"/>
                </a:solidFill>
                <a:latin typeface="+mn-lt"/>
                <a:ea typeface="+mn-ea"/>
                <a:cs typeface="+mn-cs"/>
              </a:rPr>
              <a:t>_on_Image_</a:t>
            </a:r>
            <a:r>
              <a:rPr lang="cs-CZ" sz="1200" kern="1200" baseline="0" dirty="0" err="1" smtClean="0">
                <a:solidFill>
                  <a:schemeClr val="tx1"/>
                </a:solidFill>
                <a:latin typeface="+mn-lt"/>
                <a:ea typeface="+mn-ea"/>
                <a:cs typeface="+mn-cs"/>
              </a:rPr>
              <a:t>Processing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24</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http://help.</a:t>
            </a:r>
            <a:r>
              <a:rPr lang="cs-CZ" dirty="0" err="1" smtClean="0">
                <a:hlinkClick r:id="rId3"/>
              </a:rPr>
              <a:t>adobe.com</a:t>
            </a:r>
            <a:r>
              <a:rPr lang="cs-CZ" dirty="0" smtClean="0">
                <a:hlinkClick r:id="rId3"/>
              </a:rPr>
              <a:t>/</a:t>
            </a:r>
            <a:r>
              <a:rPr lang="cs-CZ" dirty="0" err="1" smtClean="0">
                <a:hlinkClick r:id="rId3"/>
              </a:rPr>
              <a:t>en</a:t>
            </a:r>
            <a:r>
              <a:rPr lang="cs-CZ" dirty="0" smtClean="0">
                <a:hlinkClick r:id="rId3"/>
              </a:rPr>
              <a:t>_US/</a:t>
            </a:r>
            <a:r>
              <a:rPr lang="cs-CZ" dirty="0" err="1" smtClean="0">
                <a:hlinkClick r:id="rId3"/>
              </a:rPr>
              <a:t>photoshop</a:t>
            </a:r>
            <a:r>
              <a:rPr lang="cs-CZ" dirty="0" smtClean="0">
                <a:hlinkClick r:id="rId3"/>
              </a:rPr>
              <a:t>/</a:t>
            </a:r>
            <a:r>
              <a:rPr lang="cs-CZ" dirty="0" err="1" smtClean="0">
                <a:hlinkClick r:id="rId3"/>
              </a:rPr>
              <a:t>cs</a:t>
            </a:r>
            <a:r>
              <a:rPr lang="cs-CZ" dirty="0" smtClean="0">
                <a:hlinkClick r:id="rId3"/>
              </a:rPr>
              <a:t>/</a:t>
            </a:r>
            <a:r>
              <a:rPr lang="cs-CZ" dirty="0" err="1" smtClean="0">
                <a:hlinkClick r:id="rId3"/>
              </a:rPr>
              <a:t>using</a:t>
            </a:r>
            <a:r>
              <a:rPr lang="cs-CZ" dirty="0" smtClean="0">
                <a:hlinkClick r:id="rId3"/>
              </a:rPr>
              <a:t>/WSfd1234e1c4b69f30ea53e41001031ab64-7945a.html#WSfd1234e1c4b69f30ea53e41001031ab64-7934a</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25</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a:t>
            </a:r>
            <a:r>
              <a:rPr lang="cs-CZ" dirty="0" err="1" smtClean="0"/>
              <a:t>obrazku</a:t>
            </a:r>
            <a:r>
              <a:rPr lang="cs-CZ" dirty="0" smtClean="0"/>
              <a:t>: </a:t>
            </a:r>
            <a:r>
              <a:rPr lang="cs-CZ" dirty="0" smtClean="0">
                <a:hlinkClick r:id="rId3"/>
              </a:rPr>
              <a:t>http://en.wikipedia.org/wiki/Color_depth</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26</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fotoroman.cz</a:t>
            </a:r>
            <a:r>
              <a:rPr lang="cs-CZ" dirty="0" smtClean="0">
                <a:hlinkClick r:id="rId3"/>
              </a:rPr>
              <a:t>/glossary2/3_</a:t>
            </a:r>
            <a:r>
              <a:rPr lang="cs-CZ" dirty="0" err="1" smtClean="0">
                <a:hlinkClick r:id="rId3"/>
              </a:rPr>
              <a:t>rgb.htm</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28</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ledkove.eu</a:t>
            </a:r>
            <a:r>
              <a:rPr lang="cs-CZ" dirty="0" smtClean="0"/>
              <a:t>/fotky18014/</a:t>
            </a:r>
            <a:r>
              <a:rPr lang="cs-CZ" dirty="0" err="1" smtClean="0"/>
              <a:t>fotos</a:t>
            </a:r>
            <a:r>
              <a:rPr lang="cs-CZ" dirty="0" smtClean="0"/>
              <a:t>/_vyrd11_100RGB.gif</a:t>
            </a:r>
          </a:p>
          <a:p>
            <a:endParaRPr lang="cs-CZ" dirty="0" smtClean="0"/>
          </a:p>
          <a:p>
            <a:r>
              <a:rPr lang="cs-CZ" dirty="0" smtClean="0">
                <a:hlinkClick r:id="rId3"/>
              </a:rPr>
              <a:t>http://www.</a:t>
            </a:r>
            <a:r>
              <a:rPr lang="cs-CZ" dirty="0" err="1" smtClean="0">
                <a:hlinkClick r:id="rId3"/>
              </a:rPr>
              <a:t>fotoroman.cz</a:t>
            </a:r>
            <a:r>
              <a:rPr lang="cs-CZ" dirty="0" smtClean="0">
                <a:hlinkClick r:id="rId3"/>
              </a:rPr>
              <a:t>/glossary2/3_</a:t>
            </a:r>
            <a:r>
              <a:rPr lang="cs-CZ" dirty="0" err="1" smtClean="0">
                <a:hlinkClick r:id="rId3"/>
              </a:rPr>
              <a:t>rgb.htm</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29</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http://cs.wikipedia.org/wiki/CMYK</a:t>
            </a:r>
            <a:endParaRPr lang="cs-CZ" dirty="0" smtClean="0"/>
          </a:p>
          <a:p>
            <a:endParaRPr lang="cs-CZ" dirty="0" smtClean="0"/>
          </a:p>
          <a:p>
            <a:r>
              <a:rPr lang="cs-CZ" dirty="0" smtClean="0">
                <a:hlinkClick r:id="rId4"/>
              </a:rPr>
              <a:t>http://www.</a:t>
            </a:r>
            <a:r>
              <a:rPr lang="cs-CZ" dirty="0" err="1" smtClean="0">
                <a:hlinkClick r:id="rId4"/>
              </a:rPr>
              <a:t>fotoroman.cz</a:t>
            </a:r>
            <a:r>
              <a:rPr lang="cs-CZ" dirty="0" smtClean="0">
                <a:hlinkClick r:id="rId4"/>
              </a:rPr>
              <a:t>/glossary2/3_</a:t>
            </a:r>
            <a:r>
              <a:rPr lang="cs-CZ" dirty="0" err="1" smtClean="0">
                <a:hlinkClick r:id="rId4"/>
              </a:rPr>
              <a:t>cmyk.htm</a:t>
            </a:r>
            <a:endParaRPr lang="cs-CZ" dirty="0" smtClean="0"/>
          </a:p>
          <a:p>
            <a:r>
              <a:rPr lang="cs-CZ" sz="1200" b="0" i="0" kern="1200" dirty="0" smtClean="0">
                <a:solidFill>
                  <a:schemeClr val="tx1"/>
                </a:solidFill>
                <a:latin typeface="+mn-lt"/>
                <a:ea typeface="+mn-ea"/>
                <a:cs typeface="+mn-cs"/>
              </a:rPr>
              <a:t>Barevný model CMYK je založen na subtraktivním míchání barev, kdy se bílý papír zakrývá inkousty a tím se omezujeme barevné spektrum, které se od povrchu papíru odráží. Proto se mu říká subtraktivní - odčítací míchání barev. Teoreticky by pro generování všech barev stačilo míchat inkousty tří barev CMY - </a:t>
            </a:r>
            <a:r>
              <a:rPr lang="cs-CZ" sz="1200" b="0" i="0" kern="1200" dirty="0" err="1" smtClean="0">
                <a:solidFill>
                  <a:schemeClr val="tx1"/>
                </a:solidFill>
                <a:latin typeface="+mn-lt"/>
                <a:ea typeface="+mn-ea"/>
                <a:cs typeface="+mn-cs"/>
              </a:rPr>
              <a:t>Cyan</a:t>
            </a:r>
            <a:r>
              <a:rPr lang="cs-CZ" sz="1200" b="0" i="0" kern="1200" dirty="0" smtClean="0">
                <a:solidFill>
                  <a:schemeClr val="tx1"/>
                </a:solidFill>
                <a:latin typeface="+mn-lt"/>
                <a:ea typeface="+mn-ea"/>
                <a:cs typeface="+mn-cs"/>
              </a:rPr>
              <a:t> </a:t>
            </a:r>
            <a:r>
              <a:rPr lang="cs-CZ" sz="1200" b="1" i="0" kern="1200" dirty="0" smtClean="0">
                <a:solidFill>
                  <a:schemeClr val="tx1"/>
                </a:solidFill>
                <a:latin typeface="+mn-lt"/>
                <a:ea typeface="+mn-ea"/>
                <a:cs typeface="+mn-cs"/>
              </a:rPr>
              <a:t>(azurová)</a:t>
            </a:r>
            <a:r>
              <a:rPr lang="cs-CZ" sz="1200" b="0" i="0" kern="1200" dirty="0" smtClean="0">
                <a:solidFill>
                  <a:schemeClr val="tx1"/>
                </a:solidFill>
                <a:latin typeface="+mn-lt"/>
                <a:ea typeface="+mn-ea"/>
                <a:cs typeface="+mn-cs"/>
              </a:rPr>
              <a:t>, </a:t>
            </a:r>
            <a:r>
              <a:rPr lang="cs-CZ" sz="1200" b="0" i="0" kern="1200" dirty="0" err="1" smtClean="0">
                <a:solidFill>
                  <a:schemeClr val="tx1"/>
                </a:solidFill>
                <a:latin typeface="+mn-lt"/>
                <a:ea typeface="+mn-ea"/>
                <a:cs typeface="+mn-cs"/>
              </a:rPr>
              <a:t>Magenta</a:t>
            </a:r>
            <a:r>
              <a:rPr lang="cs-CZ" sz="1200" b="1" i="0" kern="1200" dirty="0" smtClean="0">
                <a:solidFill>
                  <a:schemeClr val="tx1"/>
                </a:solidFill>
                <a:latin typeface="+mn-lt"/>
                <a:ea typeface="+mn-ea"/>
                <a:cs typeface="+mn-cs"/>
              </a:rPr>
              <a:t>(purpurová)</a:t>
            </a:r>
            <a:r>
              <a:rPr lang="cs-CZ" sz="1200" b="0" i="0" kern="1200" dirty="0" smtClean="0">
                <a:solidFill>
                  <a:schemeClr val="tx1"/>
                </a:solidFill>
                <a:latin typeface="+mn-lt"/>
                <a:ea typeface="+mn-ea"/>
                <a:cs typeface="+mn-cs"/>
              </a:rPr>
              <a:t>, </a:t>
            </a:r>
            <a:r>
              <a:rPr lang="cs-CZ" sz="1200" b="0" i="0" kern="1200" dirty="0" err="1" smtClean="0">
                <a:solidFill>
                  <a:schemeClr val="tx1"/>
                </a:solidFill>
                <a:latin typeface="+mn-lt"/>
                <a:ea typeface="+mn-ea"/>
                <a:cs typeface="+mn-cs"/>
              </a:rPr>
              <a:t>Yellow</a:t>
            </a:r>
            <a:r>
              <a:rPr lang="cs-CZ" sz="1200" b="0" i="0" kern="1200" dirty="0" smtClean="0">
                <a:solidFill>
                  <a:schemeClr val="tx1"/>
                </a:solidFill>
                <a:latin typeface="+mn-lt"/>
                <a:ea typeface="+mn-ea"/>
                <a:cs typeface="+mn-cs"/>
              </a:rPr>
              <a:t> </a:t>
            </a:r>
            <a:r>
              <a:rPr lang="cs-CZ" sz="1200" b="1" i="0" kern="1200" dirty="0" smtClean="0">
                <a:solidFill>
                  <a:schemeClr val="tx1"/>
                </a:solidFill>
                <a:latin typeface="+mn-lt"/>
                <a:ea typeface="+mn-ea"/>
                <a:cs typeface="+mn-cs"/>
              </a:rPr>
              <a:t>(žlutá)</a:t>
            </a:r>
            <a:r>
              <a:rPr lang="cs-CZ" sz="1200" b="0" i="0" kern="1200" dirty="0" smtClean="0">
                <a:solidFill>
                  <a:schemeClr val="tx1"/>
                </a:solidFill>
                <a:latin typeface="+mn-lt"/>
                <a:ea typeface="+mn-ea"/>
                <a:cs typeface="+mn-cs"/>
              </a:rPr>
              <a:t>. V praxi se ale používá ještě čtvrtá barva </a:t>
            </a:r>
            <a:r>
              <a:rPr lang="cs-CZ" sz="1200" b="0" i="0" kern="1200" dirty="0" err="1" smtClean="0">
                <a:solidFill>
                  <a:schemeClr val="tx1"/>
                </a:solidFill>
                <a:latin typeface="+mn-lt"/>
                <a:ea typeface="+mn-ea"/>
                <a:cs typeface="+mn-cs"/>
              </a:rPr>
              <a:t>blacK</a:t>
            </a:r>
            <a:r>
              <a:rPr lang="cs-CZ" sz="1200" b="0" i="0" kern="1200" dirty="0" smtClean="0">
                <a:solidFill>
                  <a:schemeClr val="tx1"/>
                </a:solidFill>
                <a:latin typeface="+mn-lt"/>
                <a:ea typeface="+mn-ea"/>
                <a:cs typeface="+mn-cs"/>
              </a:rPr>
              <a:t> </a:t>
            </a:r>
            <a:r>
              <a:rPr lang="cs-CZ" sz="1200" b="1" i="0" kern="1200" dirty="0" smtClean="0">
                <a:solidFill>
                  <a:schemeClr val="tx1"/>
                </a:solidFill>
                <a:latin typeface="+mn-lt"/>
                <a:ea typeface="+mn-ea"/>
                <a:cs typeface="+mn-cs"/>
              </a:rPr>
              <a:t>(černá)</a:t>
            </a:r>
            <a:r>
              <a:rPr lang="cs-CZ" sz="1200" b="0" i="0" kern="1200" dirty="0" smtClean="0">
                <a:solidFill>
                  <a:schemeClr val="tx1"/>
                </a:solidFill>
                <a:latin typeface="+mn-lt"/>
                <a:ea typeface="+mn-ea"/>
                <a:cs typeface="+mn-cs"/>
              </a:rPr>
              <a:t>, která pomáhá tisknout typicky černý text, zlevňuje tisk a pomáhá míchat tmavé odstíny. Barevný model CMYK je používán při tisku a potřebuje vnější světlo pro generování bílé barvy odrazem od papíru. Míchání inkoustů však neprobíhá tak, že se míchají vlastní inkousty dohromady, ale používá se tzv. </a:t>
            </a:r>
            <a:r>
              <a:rPr lang="cs-CZ" sz="1200" b="0" i="0" u="none" strike="noStrike" kern="1200" dirty="0" smtClean="0">
                <a:solidFill>
                  <a:schemeClr val="tx1"/>
                </a:solidFill>
                <a:latin typeface="+mn-lt"/>
                <a:ea typeface="+mn-ea"/>
                <a:cs typeface="+mn-cs"/>
                <a:hlinkClick r:id="rId5"/>
              </a:rPr>
              <a:t>rozklad (</a:t>
            </a:r>
            <a:r>
              <a:rPr lang="cs-CZ" sz="1200" b="0" i="0" u="none" strike="noStrike" kern="1200" dirty="0" err="1" smtClean="0">
                <a:solidFill>
                  <a:schemeClr val="tx1"/>
                </a:solidFill>
                <a:latin typeface="+mn-lt"/>
                <a:ea typeface="+mn-ea"/>
                <a:cs typeface="+mn-cs"/>
                <a:hlinkClick r:id="rId5"/>
              </a:rPr>
              <a:t>Dithering</a:t>
            </a:r>
            <a:r>
              <a:rPr lang="cs-CZ" sz="1200" b="0" i="0" u="none" strike="noStrike" kern="1200" dirty="0" smtClean="0">
                <a:solidFill>
                  <a:schemeClr val="tx1"/>
                </a:solidFill>
                <a:latin typeface="+mn-lt"/>
                <a:ea typeface="+mn-ea"/>
                <a:cs typeface="+mn-cs"/>
                <a:hlinkClick r:id="rId5"/>
              </a:rPr>
              <a:t>)</a:t>
            </a:r>
            <a:r>
              <a:rPr lang="cs-CZ" sz="1200" b="0" i="0" kern="1200" dirty="0" smtClean="0">
                <a:solidFill>
                  <a:schemeClr val="tx1"/>
                </a:solidFill>
                <a:latin typeface="+mn-lt"/>
                <a:ea typeface="+mn-ea"/>
                <a:cs typeface="+mn-cs"/>
              </a:rPr>
              <a:t>.</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30</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1" i="0" kern="1200" dirty="0" err="1" smtClean="0">
                <a:solidFill>
                  <a:schemeClr val="tx1"/>
                </a:solidFill>
                <a:latin typeface="+mn-lt"/>
                <a:ea typeface="+mn-ea"/>
                <a:cs typeface="+mn-cs"/>
              </a:rPr>
              <a:t>Metadata</a:t>
            </a:r>
            <a:r>
              <a:rPr lang="cs-CZ" sz="1200" b="0" i="0" kern="1200" dirty="0" smtClean="0">
                <a:solidFill>
                  <a:schemeClr val="tx1"/>
                </a:solidFill>
                <a:latin typeface="+mn-lt"/>
                <a:ea typeface="+mn-ea"/>
                <a:cs typeface="+mn-cs"/>
              </a:rPr>
              <a:t> (z </a:t>
            </a:r>
            <a:r>
              <a:rPr lang="cs-CZ" sz="1200" b="0" i="0" u="none" strike="noStrike" kern="1200" dirty="0" smtClean="0">
                <a:solidFill>
                  <a:schemeClr val="tx1"/>
                </a:solidFill>
                <a:latin typeface="+mn-lt"/>
                <a:ea typeface="+mn-ea"/>
                <a:cs typeface="+mn-cs"/>
                <a:hlinkClick r:id="rId3" tooltip="Řečtina"/>
              </a:rPr>
              <a:t>řeckého</a:t>
            </a:r>
            <a:r>
              <a:rPr lang="cs-CZ" sz="1200" b="0" i="0" kern="1200" dirty="0" smtClean="0">
                <a:solidFill>
                  <a:schemeClr val="tx1"/>
                </a:solidFill>
                <a:latin typeface="+mn-lt"/>
                <a:ea typeface="+mn-ea"/>
                <a:cs typeface="+mn-cs"/>
              </a:rPr>
              <a:t> </a:t>
            </a:r>
            <a:r>
              <a:rPr lang="cs-CZ" sz="1200" b="0" i="1" kern="1200" dirty="0" smtClean="0">
                <a:solidFill>
                  <a:schemeClr val="tx1"/>
                </a:solidFill>
                <a:latin typeface="+mn-lt"/>
                <a:ea typeface="+mn-ea"/>
                <a:cs typeface="+mn-cs"/>
              </a:rPr>
              <a:t>meta-</a:t>
            </a:r>
            <a:r>
              <a:rPr lang="cs-CZ" sz="1200" b="0" i="0" kern="1200" dirty="0" smtClean="0">
                <a:solidFill>
                  <a:schemeClr val="tx1"/>
                </a:solidFill>
                <a:latin typeface="+mn-lt"/>
                <a:ea typeface="+mn-ea"/>
                <a:cs typeface="+mn-cs"/>
              </a:rPr>
              <a:t> = </a:t>
            </a:r>
            <a:r>
              <a:rPr lang="cs-CZ" sz="1200" b="0" i="1" kern="1200" dirty="0" smtClean="0">
                <a:solidFill>
                  <a:schemeClr val="tx1"/>
                </a:solidFill>
                <a:latin typeface="+mn-lt"/>
                <a:ea typeface="+mn-ea"/>
                <a:cs typeface="+mn-cs"/>
              </a:rPr>
              <a:t>mezi, za</a:t>
            </a:r>
            <a:r>
              <a:rPr lang="cs-CZ" sz="1200" b="0" i="0" kern="1200" dirty="0" smtClean="0">
                <a:solidFill>
                  <a:schemeClr val="tx1"/>
                </a:solidFill>
                <a:latin typeface="+mn-lt"/>
                <a:ea typeface="+mn-ea"/>
                <a:cs typeface="+mn-cs"/>
              </a:rPr>
              <a:t> +</a:t>
            </a:r>
            <a:r>
              <a:rPr lang="cs-CZ" sz="1200" b="0" i="0" u="none" strike="noStrike" kern="1200" dirty="0" smtClean="0">
                <a:solidFill>
                  <a:schemeClr val="tx1"/>
                </a:solidFill>
                <a:latin typeface="+mn-lt"/>
                <a:ea typeface="+mn-ea"/>
                <a:cs typeface="+mn-cs"/>
                <a:hlinkClick r:id="rId4" tooltip="Latina"/>
              </a:rPr>
              <a:t>latinského</a:t>
            </a:r>
            <a:r>
              <a:rPr lang="cs-CZ" sz="1200" b="0" i="0" kern="1200" dirty="0" smtClean="0">
                <a:solidFill>
                  <a:schemeClr val="tx1"/>
                </a:solidFill>
                <a:latin typeface="+mn-lt"/>
                <a:ea typeface="+mn-ea"/>
                <a:cs typeface="+mn-cs"/>
              </a:rPr>
              <a:t> </a:t>
            </a:r>
            <a:r>
              <a:rPr lang="cs-CZ" sz="1200" b="0" i="1" kern="1200" dirty="0" smtClean="0">
                <a:solidFill>
                  <a:schemeClr val="tx1"/>
                </a:solidFill>
                <a:latin typeface="+mn-lt"/>
                <a:ea typeface="+mn-ea"/>
                <a:cs typeface="+mn-cs"/>
              </a:rPr>
              <a:t>data</a:t>
            </a:r>
            <a:r>
              <a:rPr lang="cs-CZ" sz="1200" b="0" i="0" kern="1200" dirty="0" smtClean="0">
                <a:solidFill>
                  <a:schemeClr val="tx1"/>
                </a:solidFill>
                <a:latin typeface="+mn-lt"/>
                <a:ea typeface="+mn-ea"/>
                <a:cs typeface="+mn-cs"/>
              </a:rPr>
              <a:t> = </a:t>
            </a:r>
            <a:r>
              <a:rPr lang="cs-CZ" sz="1200" b="0" i="1" kern="1200" dirty="0" smtClean="0">
                <a:solidFill>
                  <a:schemeClr val="tx1"/>
                </a:solidFill>
                <a:latin typeface="+mn-lt"/>
                <a:ea typeface="+mn-ea"/>
                <a:cs typeface="+mn-cs"/>
              </a:rPr>
              <a:t>to, co je dáno</a:t>
            </a:r>
            <a:r>
              <a:rPr lang="cs-CZ" sz="1200" b="0" i="0" kern="1200" dirty="0" smtClean="0">
                <a:solidFill>
                  <a:schemeClr val="tx1"/>
                </a:solidFill>
                <a:latin typeface="+mn-lt"/>
                <a:ea typeface="+mn-ea"/>
                <a:cs typeface="+mn-cs"/>
              </a:rPr>
              <a:t>) jsou strukturovaná </a:t>
            </a:r>
            <a:r>
              <a:rPr lang="cs-CZ" sz="1200" b="0" i="0" u="none" strike="noStrike" kern="1200" dirty="0" smtClean="0">
                <a:solidFill>
                  <a:schemeClr val="tx1"/>
                </a:solidFill>
                <a:latin typeface="+mn-lt"/>
                <a:ea typeface="+mn-ea"/>
                <a:cs typeface="+mn-cs"/>
                <a:hlinkClick r:id="rId5" tooltip="Data"/>
              </a:rPr>
              <a:t>data</a:t>
            </a:r>
            <a:r>
              <a:rPr lang="cs-CZ" sz="1200" b="0" i="0" kern="1200" dirty="0" smtClean="0">
                <a:solidFill>
                  <a:schemeClr val="tx1"/>
                </a:solidFill>
                <a:latin typeface="+mn-lt"/>
                <a:ea typeface="+mn-ea"/>
                <a:cs typeface="+mn-cs"/>
              </a:rPr>
              <a:t> o datech. Příkladem je katalogizační lístek v knihovně, obsahující data o původu a umístění knihy: jsou to data o datech v knize uložené na lístku. </a:t>
            </a:r>
            <a:r>
              <a:rPr lang="cs-CZ" sz="1200" b="0" i="0" kern="1200" dirty="0" err="1" smtClean="0">
                <a:solidFill>
                  <a:schemeClr val="tx1"/>
                </a:solidFill>
                <a:latin typeface="+mn-lt"/>
                <a:ea typeface="+mn-ea"/>
                <a:cs typeface="+mn-cs"/>
              </a:rPr>
              <a:t>Metadata</a:t>
            </a:r>
            <a:r>
              <a:rPr lang="cs-CZ" sz="1200" b="0" i="0" kern="1200" dirty="0" smtClean="0">
                <a:solidFill>
                  <a:schemeClr val="tx1"/>
                </a:solidFill>
                <a:latin typeface="+mn-lt"/>
                <a:ea typeface="+mn-ea"/>
                <a:cs typeface="+mn-cs"/>
              </a:rPr>
              <a:t> mohou sloužit např. k snadnému vyhledávání.</a:t>
            </a:r>
          </a:p>
          <a:p>
            <a:endParaRPr lang="cs-CZ" sz="1200" b="0" i="0" kern="1200" dirty="0" smtClean="0">
              <a:solidFill>
                <a:schemeClr val="tx1"/>
              </a:solidFill>
              <a:latin typeface="+mn-lt"/>
              <a:ea typeface="+mn-ea"/>
              <a:cs typeface="+mn-cs"/>
            </a:endParaRPr>
          </a:p>
          <a:p>
            <a:r>
              <a:rPr lang="cs-CZ" sz="1200" b="0" i="0" u="none" strike="noStrike" kern="1200" dirty="0" smtClean="0">
                <a:solidFill>
                  <a:schemeClr val="tx1"/>
                </a:solidFill>
                <a:latin typeface="+mn-lt"/>
                <a:ea typeface="+mn-ea"/>
                <a:cs typeface="+mn-cs"/>
                <a:hlinkClick r:id="rId6" tooltip="Fotografie"/>
              </a:rPr>
              <a:t>Fotografie</a:t>
            </a:r>
            <a:r>
              <a:rPr lang="cs-CZ" sz="1200" b="0" i="0" kern="1200" dirty="0" smtClean="0">
                <a:solidFill>
                  <a:schemeClr val="tx1"/>
                </a:solidFill>
                <a:latin typeface="+mn-lt"/>
                <a:ea typeface="+mn-ea"/>
                <a:cs typeface="+mn-cs"/>
              </a:rPr>
              <a:t> pořizované </a:t>
            </a:r>
            <a:r>
              <a:rPr lang="cs-CZ" sz="1200" b="0" i="0" u="none" strike="noStrike" kern="1200" dirty="0" smtClean="0">
                <a:solidFill>
                  <a:schemeClr val="tx1"/>
                </a:solidFill>
                <a:latin typeface="+mn-lt"/>
                <a:ea typeface="+mn-ea"/>
                <a:cs typeface="+mn-cs"/>
                <a:hlinkClick r:id="rId7" tooltip="Digitální fotoaparát"/>
              </a:rPr>
              <a:t>digitálním </a:t>
            </a:r>
            <a:r>
              <a:rPr lang="cs-CZ" sz="1200" b="0" i="0" u="none" strike="noStrike" kern="1200" dirty="0" err="1" smtClean="0">
                <a:solidFill>
                  <a:schemeClr val="tx1"/>
                </a:solidFill>
                <a:latin typeface="+mn-lt"/>
                <a:ea typeface="+mn-ea"/>
                <a:cs typeface="+mn-cs"/>
                <a:hlinkClick r:id="rId7" tooltip="Digitální fotoaparát"/>
              </a:rPr>
              <a:t>fotoaparátem</a:t>
            </a:r>
            <a:r>
              <a:rPr lang="cs-CZ" sz="1200" b="0" i="0" kern="1200" dirty="0" err="1" smtClean="0">
                <a:solidFill>
                  <a:schemeClr val="tx1"/>
                </a:solidFill>
                <a:latin typeface="+mn-lt"/>
                <a:ea typeface="+mn-ea"/>
                <a:cs typeface="+mn-cs"/>
              </a:rPr>
              <a:t>obvykle</a:t>
            </a:r>
            <a:r>
              <a:rPr lang="cs-CZ" sz="1200" b="0" i="0" kern="1200" dirty="0" smtClean="0">
                <a:solidFill>
                  <a:schemeClr val="tx1"/>
                </a:solidFill>
                <a:latin typeface="+mn-lt"/>
                <a:ea typeface="+mn-ea"/>
                <a:cs typeface="+mn-cs"/>
              </a:rPr>
              <a:t> obsahují </a:t>
            </a:r>
            <a:r>
              <a:rPr lang="cs-CZ" sz="1200" b="0" i="0" kern="1200" dirty="0" err="1" smtClean="0">
                <a:solidFill>
                  <a:schemeClr val="tx1"/>
                </a:solidFill>
                <a:latin typeface="+mn-lt"/>
                <a:ea typeface="+mn-ea"/>
                <a:cs typeface="+mn-cs"/>
              </a:rPr>
              <a:t>metadata</a:t>
            </a:r>
            <a:r>
              <a:rPr lang="cs-CZ" sz="1200" b="0" i="0" kern="1200" dirty="0" smtClean="0">
                <a:solidFill>
                  <a:schemeClr val="tx1"/>
                </a:solidFill>
                <a:latin typeface="+mn-lt"/>
                <a:ea typeface="+mn-ea"/>
                <a:cs typeface="+mn-cs"/>
              </a:rPr>
              <a:t> ve formátu </a:t>
            </a:r>
            <a:r>
              <a:rPr lang="cs-CZ" sz="1200" b="0" i="0" u="none" strike="noStrike" kern="1200" dirty="0" err="1" smtClean="0">
                <a:solidFill>
                  <a:schemeClr val="tx1"/>
                </a:solidFill>
                <a:latin typeface="+mn-lt"/>
                <a:ea typeface="+mn-ea"/>
                <a:cs typeface="+mn-cs"/>
                <a:hlinkClick r:id="rId8" tooltip="Exif"/>
              </a:rPr>
              <a:t>Exif</a:t>
            </a:r>
            <a:r>
              <a:rPr lang="cs-CZ" sz="1200" b="0" i="0" kern="1200" dirty="0" smtClean="0">
                <a:solidFill>
                  <a:schemeClr val="tx1"/>
                </a:solidFill>
                <a:latin typeface="+mn-lt"/>
                <a:ea typeface="+mn-ea"/>
                <a:cs typeface="+mn-cs"/>
              </a:rPr>
              <a:t>. V těchto </a:t>
            </a:r>
            <a:r>
              <a:rPr lang="cs-CZ" sz="1200" b="0" i="0" kern="1200" dirty="0" err="1" smtClean="0">
                <a:solidFill>
                  <a:schemeClr val="tx1"/>
                </a:solidFill>
                <a:latin typeface="+mn-lt"/>
                <a:ea typeface="+mn-ea"/>
                <a:cs typeface="+mn-cs"/>
              </a:rPr>
              <a:t>metadatech</a:t>
            </a:r>
            <a:r>
              <a:rPr lang="cs-CZ" sz="1200" b="0" i="0" kern="1200" dirty="0" smtClean="0">
                <a:solidFill>
                  <a:schemeClr val="tx1"/>
                </a:solidFill>
                <a:latin typeface="+mn-lt"/>
                <a:ea typeface="+mn-ea"/>
                <a:cs typeface="+mn-cs"/>
              </a:rPr>
              <a:t> jsou uloženy informace o vzniku fotografie – datum a čas pořízení, použitá</a:t>
            </a:r>
            <a:r>
              <a:rPr lang="cs-CZ" sz="1200" b="0" i="0" u="none" strike="noStrike" kern="1200" dirty="0" smtClean="0">
                <a:solidFill>
                  <a:schemeClr val="tx1"/>
                </a:solidFill>
                <a:latin typeface="+mn-lt"/>
                <a:ea typeface="+mn-ea"/>
                <a:cs typeface="+mn-cs"/>
                <a:hlinkClick r:id="rId9" tooltip="Ohnisková vzdálenost"/>
              </a:rPr>
              <a:t>ohnisková vzdálenost</a:t>
            </a:r>
            <a:r>
              <a:rPr lang="cs-CZ" sz="1200" b="0" i="0" kern="1200" dirty="0" smtClean="0">
                <a:solidFill>
                  <a:schemeClr val="tx1"/>
                </a:solidFill>
                <a:latin typeface="+mn-lt"/>
                <a:ea typeface="+mn-ea"/>
                <a:cs typeface="+mn-cs"/>
              </a:rPr>
              <a:t>, použití </a:t>
            </a:r>
            <a:r>
              <a:rPr lang="cs-CZ" sz="1200" b="0" i="0" u="none" strike="noStrike" kern="1200" dirty="0" smtClean="0">
                <a:solidFill>
                  <a:schemeClr val="tx1"/>
                </a:solidFill>
                <a:latin typeface="+mn-lt"/>
                <a:ea typeface="+mn-ea"/>
                <a:cs typeface="+mn-cs"/>
                <a:hlinkClick r:id="rId10" tooltip="Blesk (fotografie)"/>
              </a:rPr>
              <a:t>blesku</a:t>
            </a:r>
            <a:r>
              <a:rPr lang="cs-CZ" sz="1200" b="0" i="0" kern="1200" dirty="0" smtClean="0">
                <a:solidFill>
                  <a:schemeClr val="tx1"/>
                </a:solidFill>
                <a:latin typeface="+mn-lt"/>
                <a:ea typeface="+mn-ea"/>
                <a:cs typeface="+mn-cs"/>
              </a:rPr>
              <a:t>, typ a výrobce fotoaparátu apod.</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31</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0" i="0" kern="1200" dirty="0" smtClean="0">
                <a:solidFill>
                  <a:schemeClr val="tx1"/>
                </a:solidFill>
                <a:latin typeface="+mn-lt"/>
                <a:ea typeface="+mn-ea"/>
                <a:cs typeface="+mn-cs"/>
              </a:rPr>
              <a:t> jeden ze tří základních parametrů určující </a:t>
            </a:r>
            <a:r>
              <a:rPr lang="cs-CZ" sz="1200" b="0" i="0" u="none" strike="noStrike" kern="1200" dirty="0" smtClean="0">
                <a:solidFill>
                  <a:schemeClr val="tx1"/>
                </a:solidFill>
                <a:latin typeface="+mn-lt"/>
                <a:ea typeface="+mn-ea"/>
                <a:cs typeface="+mn-cs"/>
                <a:hlinkClick r:id="rId3" tooltip="Expozice (fotografie)"/>
              </a:rPr>
              <a:t>expozici</a:t>
            </a:r>
            <a:r>
              <a:rPr lang="cs-CZ" sz="1200" b="0" i="0" kern="1200" dirty="0" smtClean="0">
                <a:solidFill>
                  <a:schemeClr val="tx1"/>
                </a:solidFill>
                <a:latin typeface="+mn-lt"/>
                <a:ea typeface="+mn-ea"/>
                <a:cs typeface="+mn-cs"/>
              </a:rPr>
              <a:t> výsledného snímku. Zbylé dva jsou </a:t>
            </a:r>
            <a:r>
              <a:rPr lang="cs-CZ" sz="1200" b="0" i="0" u="none" strike="noStrike" kern="1200" dirty="0" smtClean="0">
                <a:solidFill>
                  <a:schemeClr val="tx1"/>
                </a:solidFill>
                <a:latin typeface="+mn-lt"/>
                <a:ea typeface="+mn-ea"/>
                <a:cs typeface="+mn-cs"/>
                <a:hlinkClick r:id="rId4" tooltip="Clona"/>
              </a:rPr>
              <a:t>clona</a:t>
            </a:r>
            <a:r>
              <a:rPr lang="cs-CZ" sz="1200" b="0" i="0" kern="1200" dirty="0" smtClean="0">
                <a:solidFill>
                  <a:schemeClr val="tx1"/>
                </a:solidFill>
                <a:latin typeface="+mn-lt"/>
                <a:ea typeface="+mn-ea"/>
                <a:cs typeface="+mn-cs"/>
              </a:rPr>
              <a:t> a </a:t>
            </a:r>
            <a:r>
              <a:rPr lang="cs-CZ" sz="1200" b="0" i="0" u="none" strike="noStrike" kern="1200" dirty="0" smtClean="0">
                <a:solidFill>
                  <a:schemeClr val="tx1"/>
                </a:solidFill>
                <a:latin typeface="+mn-lt"/>
                <a:ea typeface="+mn-ea"/>
                <a:cs typeface="+mn-cs"/>
                <a:hlinkClick r:id="rId5" tooltip="Expoziční čas"/>
              </a:rPr>
              <a:t>expoziční čas</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41</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Následující</a:t>
            </a:r>
            <a:r>
              <a:rPr lang="cs-CZ" baseline="0" dirty="0" smtClean="0"/>
              <a:t> </a:t>
            </a:r>
            <a:r>
              <a:rPr lang="cs-CZ" baseline="0" dirty="0" err="1" smtClean="0"/>
              <a:t>slidy</a:t>
            </a:r>
            <a:r>
              <a:rPr lang="cs-CZ" baseline="0" dirty="0" smtClean="0"/>
              <a:t> </a:t>
            </a:r>
            <a:r>
              <a:rPr lang="cs-CZ" baseline="0" dirty="0" err="1" smtClean="0"/>
              <a:t>pripraveny</a:t>
            </a:r>
            <a:r>
              <a:rPr lang="cs-CZ" baseline="0" dirty="0" smtClean="0"/>
              <a:t> hlavně podle: </a:t>
            </a:r>
            <a:r>
              <a:rPr lang="cs-CZ" dirty="0" smtClean="0">
                <a:hlinkClick r:id="rId3"/>
              </a:rPr>
              <a:t>http://www.</a:t>
            </a:r>
            <a:r>
              <a:rPr lang="cs-CZ" dirty="0" err="1" smtClean="0">
                <a:hlinkClick r:id="rId3"/>
              </a:rPr>
              <a:t>olympus</a:t>
            </a:r>
            <a:r>
              <a:rPr lang="cs-CZ" dirty="0" smtClean="0">
                <a:hlinkClick r:id="rId3"/>
              </a:rPr>
              <a:t>-</a:t>
            </a:r>
            <a:r>
              <a:rPr lang="cs-CZ" dirty="0" err="1" smtClean="0">
                <a:hlinkClick r:id="rId3"/>
              </a:rPr>
              <a:t>ims.com</a:t>
            </a:r>
            <a:r>
              <a:rPr lang="cs-CZ" dirty="0" smtClean="0">
                <a:hlinkClick r:id="rId3"/>
              </a:rPr>
              <a:t>/de/</a:t>
            </a:r>
            <a:r>
              <a:rPr lang="cs-CZ" dirty="0" err="1" smtClean="0">
                <a:hlinkClick r:id="rId3"/>
              </a:rPr>
              <a:t>microscope</a:t>
            </a:r>
            <a:r>
              <a:rPr lang="cs-CZ" dirty="0" smtClean="0">
                <a:hlinkClick r:id="rId3"/>
              </a:rPr>
              <a:t>/</a:t>
            </a:r>
            <a:r>
              <a:rPr lang="cs-CZ" dirty="0" err="1" smtClean="0">
                <a:hlinkClick r:id="rId3"/>
              </a:rPr>
              <a:t>stream</a:t>
            </a:r>
            <a:r>
              <a:rPr lang="cs-CZ" dirty="0" smtClean="0">
                <a:hlinkClick r:id="rId3"/>
              </a:rPr>
              <a:t>/</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42</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cognisys</a:t>
            </a:r>
            <a:r>
              <a:rPr lang="cs-CZ" dirty="0" smtClean="0">
                <a:hlinkClick r:id="rId3"/>
              </a:rPr>
              <a:t>-</a:t>
            </a:r>
            <a:r>
              <a:rPr lang="cs-CZ" dirty="0" err="1" smtClean="0">
                <a:hlinkClick r:id="rId3"/>
              </a:rPr>
              <a:t>inc.com</a:t>
            </a:r>
            <a:r>
              <a:rPr lang="cs-CZ" dirty="0" smtClean="0">
                <a:hlinkClick r:id="rId3"/>
              </a:rPr>
              <a:t>/</a:t>
            </a:r>
            <a:r>
              <a:rPr lang="cs-CZ" dirty="0" err="1" smtClean="0">
                <a:hlinkClick r:id="rId3"/>
              </a:rPr>
              <a:t>HowTo</a:t>
            </a:r>
            <a:r>
              <a:rPr lang="cs-CZ" dirty="0" smtClean="0">
                <a:hlinkClick r:id="rId3"/>
              </a:rPr>
              <a:t>/</a:t>
            </a:r>
            <a:r>
              <a:rPr lang="cs-CZ" dirty="0" err="1" smtClean="0">
                <a:hlinkClick r:id="rId3"/>
              </a:rPr>
              <a:t>focus</a:t>
            </a:r>
            <a:r>
              <a:rPr lang="cs-CZ" dirty="0" smtClean="0">
                <a:hlinkClick r:id="rId3"/>
              </a:rPr>
              <a:t>_</a:t>
            </a:r>
            <a:r>
              <a:rPr lang="cs-CZ" dirty="0" err="1" smtClean="0">
                <a:hlinkClick r:id="rId3"/>
              </a:rPr>
              <a:t>stack</a:t>
            </a:r>
            <a:r>
              <a:rPr lang="cs-CZ" dirty="0" smtClean="0">
                <a:hlinkClick r:id="rId3"/>
              </a:rPr>
              <a:t>_</a:t>
            </a:r>
            <a:r>
              <a:rPr lang="cs-CZ" dirty="0" err="1" smtClean="0">
                <a:hlinkClick r:id="rId3"/>
              </a:rPr>
              <a:t>how</a:t>
            </a:r>
            <a:r>
              <a:rPr lang="cs-CZ" dirty="0" smtClean="0">
                <a:hlinkClick r:id="rId3"/>
              </a:rPr>
              <a:t>_to.</a:t>
            </a:r>
            <a:r>
              <a:rPr lang="cs-CZ" dirty="0" err="1" smtClean="0">
                <a:hlinkClick r:id="rId3"/>
              </a:rPr>
              <a:t>php</a:t>
            </a:r>
            <a:r>
              <a:rPr lang="cs-CZ" dirty="0" smtClean="0">
                <a:hlinkClick r:id="rId3"/>
              </a:rPr>
              <a:t>?</a:t>
            </a:r>
            <a:r>
              <a:rPr lang="cs-CZ" dirty="0" err="1" smtClean="0">
                <a:hlinkClick r:id="rId3"/>
              </a:rPr>
              <a:t>osCsid</a:t>
            </a:r>
            <a:r>
              <a:rPr lang="cs-CZ" dirty="0" smtClean="0">
                <a:hlinkClick r:id="rId3"/>
              </a:rPr>
              <a:t>=db35e7b1b855a0eac2bfb6a5e18a8edf</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43</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Oko: http://media.</a:t>
            </a:r>
            <a:r>
              <a:rPr lang="cs-CZ" dirty="0" err="1" smtClean="0"/>
              <a:t>smashingmagazine.com</a:t>
            </a:r>
            <a:r>
              <a:rPr lang="cs-CZ" dirty="0" smtClean="0"/>
              <a:t>/</a:t>
            </a:r>
            <a:r>
              <a:rPr lang="cs-CZ" dirty="0" err="1" smtClean="0"/>
              <a:t>images</a:t>
            </a:r>
            <a:r>
              <a:rPr lang="cs-CZ" dirty="0" smtClean="0"/>
              <a:t>/</a:t>
            </a:r>
            <a:r>
              <a:rPr lang="cs-CZ" dirty="0" err="1" smtClean="0"/>
              <a:t>macro</a:t>
            </a:r>
            <a:r>
              <a:rPr lang="cs-CZ" dirty="0" smtClean="0"/>
              <a:t>-</a:t>
            </a:r>
            <a:r>
              <a:rPr lang="cs-CZ" dirty="0" err="1" smtClean="0"/>
              <a:t>photography</a:t>
            </a:r>
            <a:r>
              <a:rPr lang="cs-CZ" dirty="0" smtClean="0"/>
              <a:t>/30.jpg</a:t>
            </a:r>
          </a:p>
          <a:p>
            <a:r>
              <a:rPr lang="cs-CZ" dirty="0" smtClean="0"/>
              <a:t>Obr. : detail listu: http://www.</a:t>
            </a:r>
            <a:r>
              <a:rPr lang="cs-CZ" dirty="0" err="1" smtClean="0"/>
              <a:t>wired.com</a:t>
            </a:r>
            <a:r>
              <a:rPr lang="cs-CZ" dirty="0" smtClean="0"/>
              <a:t>/</a:t>
            </a:r>
            <a:r>
              <a:rPr lang="cs-CZ" dirty="0" err="1" smtClean="0"/>
              <a:t>images</a:t>
            </a:r>
            <a:r>
              <a:rPr lang="cs-CZ" dirty="0" smtClean="0"/>
              <a:t>/</a:t>
            </a:r>
            <a:r>
              <a:rPr lang="cs-CZ" dirty="0" err="1" smtClean="0"/>
              <a:t>slideshow</a:t>
            </a:r>
            <a:r>
              <a:rPr lang="cs-CZ" dirty="0" smtClean="0"/>
              <a:t>/2008/04/</a:t>
            </a:r>
            <a:r>
              <a:rPr lang="cs-CZ" dirty="0" err="1" smtClean="0"/>
              <a:t>gallery</a:t>
            </a:r>
            <a:r>
              <a:rPr lang="cs-CZ" dirty="0" smtClean="0"/>
              <a:t>_top_10_</a:t>
            </a:r>
            <a:r>
              <a:rPr lang="cs-CZ" dirty="0" err="1" smtClean="0"/>
              <a:t>macro</a:t>
            </a:r>
            <a:r>
              <a:rPr lang="cs-CZ" dirty="0" smtClean="0"/>
              <a:t>_</a:t>
            </a:r>
            <a:r>
              <a:rPr lang="cs-CZ" dirty="0" err="1" smtClean="0"/>
              <a:t>photos</a:t>
            </a:r>
            <a:r>
              <a:rPr lang="cs-CZ" dirty="0" smtClean="0"/>
              <a:t>/</a:t>
            </a:r>
            <a:r>
              <a:rPr lang="cs-CZ" dirty="0" err="1" smtClean="0"/>
              <a:t>macro</a:t>
            </a:r>
            <a:r>
              <a:rPr lang="cs-CZ" dirty="0" smtClean="0"/>
              <a:t>_</a:t>
            </a:r>
            <a:r>
              <a:rPr lang="cs-CZ" dirty="0" err="1" smtClean="0"/>
              <a:t>photo</a:t>
            </a:r>
            <a:r>
              <a:rPr lang="cs-CZ" dirty="0" smtClean="0"/>
              <a:t>_3.jpg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This picture of the </a:t>
            </a:r>
            <a:r>
              <a:rPr lang="en-US" sz="1200" b="0" i="0" kern="1200" dirty="0" err="1" smtClean="0">
                <a:solidFill>
                  <a:schemeClr val="tx1"/>
                </a:solidFill>
                <a:latin typeface="+mn-lt"/>
                <a:ea typeface="+mn-ea"/>
                <a:cs typeface="+mn-cs"/>
              </a:rPr>
              <a:t>Cithaerias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Aurorina</a:t>
            </a:r>
            <a:r>
              <a:rPr lang="en-US" sz="1200" b="0" i="0" kern="1200" dirty="0" smtClean="0">
                <a:solidFill>
                  <a:schemeClr val="tx1"/>
                </a:solidFill>
                <a:latin typeface="+mn-lt"/>
                <a:ea typeface="+mn-ea"/>
                <a:cs typeface="+mn-cs"/>
              </a:rPr>
              <a:t> butterfly wing was taken with a 10X microscope objective. The image is the compilation of 39 individual pictures collected with the help of </a:t>
            </a:r>
            <a:r>
              <a:rPr lang="en-US" sz="1200" b="0" i="0" kern="1200" dirty="0" err="1" smtClean="0">
                <a:solidFill>
                  <a:schemeClr val="tx1"/>
                </a:solidFill>
                <a:latin typeface="+mn-lt"/>
                <a:ea typeface="+mn-ea"/>
                <a:cs typeface="+mn-cs"/>
              </a:rPr>
              <a:t>StackShot</a:t>
            </a:r>
            <a:r>
              <a:rPr lang="en-US" sz="1200" b="0" i="0" kern="1200" dirty="0" smtClean="0">
                <a:solidFill>
                  <a:schemeClr val="tx1"/>
                </a:solidFill>
                <a:latin typeface="+mn-lt"/>
                <a:ea typeface="+mn-ea"/>
                <a:cs typeface="+mn-cs"/>
              </a:rPr>
              <a:t> and then merged together</a:t>
            </a:r>
            <a:r>
              <a:rPr lang="cs-CZ" sz="1200" b="0"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 Each image was taken at a step size of 0.01mm</a:t>
            </a:r>
            <a:endParaRPr lang="cs-CZ" dirty="0" smtClean="0"/>
          </a:p>
          <a:p>
            <a:endParaRPr lang="cs-CZ" sz="1200" b="0" i="0" kern="1200" dirty="0" smtClean="0">
              <a:solidFill>
                <a:schemeClr val="tx1"/>
              </a:solidFill>
              <a:latin typeface="+mn-lt"/>
              <a:ea typeface="+mn-ea"/>
              <a:cs typeface="+mn-cs"/>
            </a:endParaRPr>
          </a:p>
          <a:p>
            <a:r>
              <a:rPr lang="cs-CZ" dirty="0" smtClean="0">
                <a:hlinkClick r:id="rId3"/>
              </a:rPr>
              <a:t>http://www.</a:t>
            </a:r>
            <a:r>
              <a:rPr lang="cs-CZ" dirty="0" err="1" smtClean="0">
                <a:hlinkClick r:id="rId3"/>
              </a:rPr>
              <a:t>cognisys</a:t>
            </a:r>
            <a:r>
              <a:rPr lang="cs-CZ" dirty="0" smtClean="0">
                <a:hlinkClick r:id="rId3"/>
              </a:rPr>
              <a:t>-</a:t>
            </a:r>
            <a:r>
              <a:rPr lang="cs-CZ" dirty="0" err="1" smtClean="0">
                <a:hlinkClick r:id="rId3"/>
              </a:rPr>
              <a:t>inc.com</a:t>
            </a:r>
            <a:r>
              <a:rPr lang="cs-CZ" dirty="0" smtClean="0">
                <a:hlinkClick r:id="rId3"/>
              </a:rPr>
              <a:t>/</a:t>
            </a:r>
            <a:r>
              <a:rPr lang="cs-CZ" dirty="0" err="1" smtClean="0">
                <a:hlinkClick r:id="rId3"/>
              </a:rPr>
              <a:t>HowTo</a:t>
            </a:r>
            <a:r>
              <a:rPr lang="cs-CZ" dirty="0" smtClean="0">
                <a:hlinkClick r:id="rId3"/>
              </a:rPr>
              <a:t>/</a:t>
            </a:r>
            <a:r>
              <a:rPr lang="cs-CZ" dirty="0" err="1" smtClean="0">
                <a:hlinkClick r:id="rId3"/>
              </a:rPr>
              <a:t>focus</a:t>
            </a:r>
            <a:r>
              <a:rPr lang="cs-CZ" dirty="0" smtClean="0">
                <a:hlinkClick r:id="rId3"/>
              </a:rPr>
              <a:t>_</a:t>
            </a:r>
            <a:r>
              <a:rPr lang="cs-CZ" dirty="0" err="1" smtClean="0">
                <a:hlinkClick r:id="rId3"/>
              </a:rPr>
              <a:t>stack</a:t>
            </a:r>
            <a:r>
              <a:rPr lang="cs-CZ" dirty="0" smtClean="0">
                <a:hlinkClick r:id="rId3"/>
              </a:rPr>
              <a:t>_</a:t>
            </a:r>
            <a:r>
              <a:rPr lang="cs-CZ" dirty="0" err="1" smtClean="0">
                <a:hlinkClick r:id="rId3"/>
              </a:rPr>
              <a:t>how</a:t>
            </a:r>
            <a:r>
              <a:rPr lang="cs-CZ" dirty="0" smtClean="0">
                <a:hlinkClick r:id="rId3"/>
              </a:rPr>
              <a:t>_to.</a:t>
            </a:r>
            <a:r>
              <a:rPr lang="cs-CZ" dirty="0" err="1" smtClean="0">
                <a:hlinkClick r:id="rId3"/>
              </a:rPr>
              <a:t>php</a:t>
            </a:r>
            <a:r>
              <a:rPr lang="cs-CZ" dirty="0" smtClean="0">
                <a:hlinkClick r:id="rId3"/>
              </a:rPr>
              <a:t>?</a:t>
            </a:r>
            <a:r>
              <a:rPr lang="cs-CZ" dirty="0" err="1" smtClean="0">
                <a:hlinkClick r:id="rId3"/>
              </a:rPr>
              <a:t>osCsid</a:t>
            </a:r>
            <a:r>
              <a:rPr lang="cs-CZ" dirty="0" smtClean="0">
                <a:hlinkClick r:id="rId3"/>
              </a:rPr>
              <a:t>=db35e7b1b855a0eac2bfb6a5e18a8edf</a:t>
            </a:r>
            <a:endParaRPr lang="cs-CZ" dirty="0" smtClean="0"/>
          </a:p>
          <a:p>
            <a:endParaRPr lang="cs-CZ" dirty="0" smtClean="0"/>
          </a:p>
          <a:p>
            <a:r>
              <a:rPr lang="cs-CZ" dirty="0" smtClean="0"/>
              <a:t>Obrázek motorizovaného </a:t>
            </a:r>
            <a:r>
              <a:rPr lang="cs-CZ" dirty="0" err="1" smtClean="0"/>
              <a:t>StackShotu</a:t>
            </a:r>
            <a:r>
              <a:rPr lang="cs-CZ" dirty="0" smtClean="0"/>
              <a:t>:</a:t>
            </a:r>
            <a:r>
              <a:rPr lang="cs-CZ" baseline="0" dirty="0" smtClean="0"/>
              <a:t> http://www.</a:t>
            </a:r>
            <a:r>
              <a:rPr lang="cs-CZ" baseline="0" dirty="0" err="1" smtClean="0"/>
              <a:t>photomacrography.net</a:t>
            </a:r>
            <a:r>
              <a:rPr lang="cs-CZ" baseline="0" dirty="0" smtClean="0"/>
              <a:t>/</a:t>
            </a:r>
            <a:r>
              <a:rPr lang="cs-CZ" baseline="0" dirty="0" err="1" smtClean="0"/>
              <a:t>forum</a:t>
            </a:r>
            <a:r>
              <a:rPr lang="cs-CZ" baseline="0" dirty="0" smtClean="0"/>
              <a:t>/</a:t>
            </a:r>
            <a:r>
              <a:rPr lang="cs-CZ" baseline="0" dirty="0" err="1" smtClean="0"/>
              <a:t>userpix</a:t>
            </a:r>
            <a:r>
              <a:rPr lang="cs-CZ" baseline="0" dirty="0" smtClean="0"/>
              <a:t>/679_</a:t>
            </a:r>
            <a:r>
              <a:rPr lang="cs-CZ" baseline="0" dirty="0" err="1" smtClean="0"/>
              <a:t>Bratcam</a:t>
            </a:r>
            <a:r>
              <a:rPr lang="cs-CZ" baseline="0" dirty="0" smtClean="0"/>
              <a:t>_</a:t>
            </a:r>
            <a:r>
              <a:rPr lang="cs-CZ" baseline="0" dirty="0" err="1" smtClean="0"/>
              <a:t>with</a:t>
            </a:r>
            <a:r>
              <a:rPr lang="cs-CZ" baseline="0" dirty="0" smtClean="0"/>
              <a:t>_</a:t>
            </a:r>
            <a:r>
              <a:rPr lang="cs-CZ" baseline="0" dirty="0" err="1" smtClean="0"/>
              <a:t>macro</a:t>
            </a:r>
            <a:r>
              <a:rPr lang="cs-CZ" baseline="0" dirty="0" smtClean="0"/>
              <a:t>_</a:t>
            </a:r>
            <a:r>
              <a:rPr lang="cs-CZ" baseline="0" dirty="0" err="1" smtClean="0"/>
              <a:t>lens</a:t>
            </a:r>
            <a:r>
              <a:rPr lang="cs-CZ" baseline="0" dirty="0" smtClean="0"/>
              <a:t>_</a:t>
            </a:r>
            <a:r>
              <a:rPr lang="cs-CZ" baseline="0" dirty="0" err="1" smtClean="0"/>
              <a:t>and</a:t>
            </a:r>
            <a:r>
              <a:rPr lang="cs-CZ" baseline="0" dirty="0" smtClean="0"/>
              <a:t>_adapter_</a:t>
            </a:r>
            <a:r>
              <a:rPr lang="cs-CZ" baseline="0" dirty="0" err="1" smtClean="0"/>
              <a:t>plateincl</a:t>
            </a:r>
            <a:r>
              <a:rPr lang="cs-CZ" baseline="0" dirty="0" smtClean="0"/>
              <a:t>_</a:t>
            </a:r>
            <a:r>
              <a:rPr lang="cs-CZ" baseline="0" dirty="0" err="1" smtClean="0"/>
              <a:t>StackShot</a:t>
            </a:r>
            <a:r>
              <a:rPr lang="cs-CZ" baseline="0" dirty="0" smtClean="0"/>
              <a:t>_</a:t>
            </a:r>
            <a:r>
              <a:rPr lang="cs-CZ" baseline="0" dirty="0" err="1" smtClean="0"/>
              <a:t>Controller</a:t>
            </a:r>
            <a:r>
              <a:rPr lang="cs-CZ" baseline="0" dirty="0" smtClean="0"/>
              <a:t>_1.jpg</a:t>
            </a:r>
          </a:p>
          <a:p>
            <a:endParaRPr lang="cs-CZ" dirty="0" smtClean="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44</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lri.se</a:t>
            </a:r>
            <a:r>
              <a:rPr lang="cs-CZ" dirty="0" smtClean="0">
                <a:hlinkClick r:id="rId3"/>
              </a:rPr>
              <a:t>/</a:t>
            </a:r>
            <a:r>
              <a:rPr lang="cs-CZ" dirty="0" err="1" smtClean="0">
                <a:hlinkClick r:id="rId3"/>
              </a:rPr>
              <a:t>pdf</a:t>
            </a:r>
            <a:r>
              <a:rPr lang="cs-CZ" dirty="0" smtClean="0">
                <a:hlinkClick r:id="rId3"/>
              </a:rPr>
              <a:t>/</a:t>
            </a:r>
            <a:r>
              <a:rPr lang="cs-CZ" dirty="0" err="1" smtClean="0">
                <a:hlinkClick r:id="rId3"/>
              </a:rPr>
              <a:t>olympus</a:t>
            </a:r>
            <a:r>
              <a:rPr lang="cs-CZ" dirty="0" smtClean="0">
                <a:hlinkClick r:id="rId3"/>
              </a:rPr>
              <a:t>/</a:t>
            </a:r>
            <a:r>
              <a:rPr lang="cs-CZ" dirty="0" err="1" smtClean="0">
                <a:hlinkClick r:id="rId3"/>
              </a:rPr>
              <a:t>Olympus</a:t>
            </a:r>
            <a:r>
              <a:rPr lang="cs-CZ" dirty="0" smtClean="0">
                <a:hlinkClick r:id="rId3"/>
              </a:rPr>
              <a:t>_</a:t>
            </a:r>
            <a:r>
              <a:rPr lang="cs-CZ" dirty="0" err="1" smtClean="0">
                <a:hlinkClick r:id="rId3"/>
              </a:rPr>
              <a:t>Stream</a:t>
            </a:r>
            <a:r>
              <a:rPr lang="cs-CZ" dirty="0" smtClean="0">
                <a:hlinkClick r:id="rId3"/>
              </a:rPr>
              <a:t>_Software.</a:t>
            </a:r>
            <a:r>
              <a:rPr lang="cs-CZ" dirty="0" err="1" smtClean="0">
                <a:hlinkClick r:id="rId3"/>
              </a:rPr>
              <a:t>pdf</a:t>
            </a:r>
            <a:r>
              <a:rPr lang="cs-CZ" dirty="0" smtClean="0"/>
              <a:t> str. </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46</a:t>
            </a:fld>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sciencedirect.com</a:t>
            </a:r>
            <a:r>
              <a:rPr lang="cs-CZ" dirty="0" smtClean="0">
                <a:hlinkClick r:id="rId3"/>
              </a:rPr>
              <a:t>/science/</a:t>
            </a:r>
            <a:r>
              <a:rPr lang="cs-CZ" dirty="0" err="1" smtClean="0">
                <a:hlinkClick r:id="rId3"/>
              </a:rPr>
              <a:t>article</a:t>
            </a:r>
            <a:r>
              <a:rPr lang="cs-CZ" dirty="0" smtClean="0">
                <a:hlinkClick r:id="rId3"/>
              </a:rPr>
              <a:t>/</a:t>
            </a:r>
            <a:r>
              <a:rPr lang="cs-CZ" dirty="0" err="1" smtClean="0">
                <a:hlinkClick r:id="rId3"/>
              </a:rPr>
              <a:t>pii</a:t>
            </a:r>
            <a:r>
              <a:rPr lang="cs-CZ" dirty="0" smtClean="0">
                <a:hlinkClick r:id="rId3"/>
              </a:rPr>
              <a:t>/S0901502712000859</a:t>
            </a:r>
            <a:endParaRPr lang="cs-CZ" dirty="0" smtClean="0"/>
          </a:p>
          <a:p>
            <a:endParaRPr lang="cs-CZ" dirty="0" smtClean="0"/>
          </a:p>
          <a:p>
            <a:r>
              <a:rPr lang="en-US" sz="1200" b="0" i="0" kern="1200" dirty="0" smtClean="0">
                <a:solidFill>
                  <a:schemeClr val="tx1"/>
                </a:solidFill>
                <a:latin typeface="+mn-lt"/>
                <a:ea typeface="+mn-ea"/>
                <a:cs typeface="+mn-cs"/>
              </a:rPr>
              <a:t>Reconstruction of the wound area on day 7 based on adjacent micrographs: untreated rabbit (a), rabbit treated with fibrin glue (b) and rabbit treated with </a:t>
            </a:r>
            <a:r>
              <a:rPr lang="en-US" sz="1200" b="0" i="0" kern="1200" dirty="0" err="1" smtClean="0">
                <a:solidFill>
                  <a:schemeClr val="tx1"/>
                </a:solidFill>
                <a:latin typeface="+mn-lt"/>
                <a:ea typeface="+mn-ea"/>
                <a:cs typeface="+mn-cs"/>
              </a:rPr>
              <a:t>keratinocyte</a:t>
            </a:r>
            <a:r>
              <a:rPr lang="en-US" sz="1200" b="0" i="0" kern="1200" dirty="0" smtClean="0">
                <a:solidFill>
                  <a:schemeClr val="tx1"/>
                </a:solidFill>
                <a:latin typeface="+mn-lt"/>
                <a:ea typeface="+mn-ea"/>
                <a:cs typeface="+mn-cs"/>
              </a:rPr>
              <a:t> suspension in fibrin glue (c). Image acquired with the use of multiple image alignment (MIA) software (Olympus </a:t>
            </a:r>
            <a:r>
              <a:rPr lang="en-US" sz="1200" b="0" i="0" kern="1200" dirty="0" err="1" smtClean="0">
                <a:solidFill>
                  <a:schemeClr val="tx1"/>
                </a:solidFill>
                <a:latin typeface="+mn-lt"/>
                <a:ea typeface="+mn-ea"/>
                <a:cs typeface="+mn-cs"/>
              </a:rPr>
              <a:t>AnalySIS</a:t>
            </a:r>
            <a:r>
              <a:rPr lang="en-US" sz="1200" b="0" i="0" kern="1200" dirty="0" smtClean="0">
                <a:solidFill>
                  <a:schemeClr val="tx1"/>
                </a:solidFill>
                <a:latin typeface="+mn-lt"/>
                <a:ea typeface="+mn-ea"/>
                <a:cs typeface="+mn-cs"/>
              </a:rPr>
              <a:t> FIVE). H–E stain. Bar = 1 mm.</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48</a:t>
            </a:fld>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olympusmicro.com</a:t>
            </a:r>
            <a:r>
              <a:rPr lang="cs-CZ" dirty="0" smtClean="0">
                <a:hlinkClick r:id="rId3"/>
              </a:rPr>
              <a:t>/</a:t>
            </a:r>
            <a:r>
              <a:rPr lang="cs-CZ" dirty="0" err="1" smtClean="0">
                <a:hlinkClick r:id="rId3"/>
              </a:rPr>
              <a:t>brochures</a:t>
            </a:r>
            <a:r>
              <a:rPr lang="cs-CZ" dirty="0" smtClean="0">
                <a:hlinkClick r:id="rId3"/>
              </a:rPr>
              <a:t>/</a:t>
            </a:r>
            <a:r>
              <a:rPr lang="cs-CZ" dirty="0" err="1" smtClean="0">
                <a:hlinkClick r:id="rId3"/>
              </a:rPr>
              <a:t>pdfs</a:t>
            </a:r>
            <a:r>
              <a:rPr lang="cs-CZ" dirty="0" smtClean="0">
                <a:hlinkClick r:id="rId3"/>
              </a:rPr>
              <a:t>/</a:t>
            </a:r>
            <a:r>
              <a:rPr lang="cs-CZ" dirty="0" err="1" smtClean="0">
                <a:hlinkClick r:id="rId3"/>
              </a:rPr>
              <a:t>microsuitebio.pdf</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49</a:t>
            </a:fld>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lri.se</a:t>
            </a:r>
            <a:r>
              <a:rPr lang="cs-CZ" dirty="0" smtClean="0">
                <a:hlinkClick r:id="rId3"/>
              </a:rPr>
              <a:t>/</a:t>
            </a:r>
            <a:r>
              <a:rPr lang="cs-CZ" dirty="0" err="1" smtClean="0">
                <a:hlinkClick r:id="rId3"/>
              </a:rPr>
              <a:t>pdf</a:t>
            </a:r>
            <a:r>
              <a:rPr lang="cs-CZ" dirty="0" smtClean="0">
                <a:hlinkClick r:id="rId3"/>
              </a:rPr>
              <a:t>/</a:t>
            </a:r>
            <a:r>
              <a:rPr lang="cs-CZ" dirty="0" err="1" smtClean="0">
                <a:hlinkClick r:id="rId3"/>
              </a:rPr>
              <a:t>olympus</a:t>
            </a:r>
            <a:r>
              <a:rPr lang="cs-CZ" dirty="0" smtClean="0">
                <a:hlinkClick r:id="rId3"/>
              </a:rPr>
              <a:t>/</a:t>
            </a:r>
            <a:r>
              <a:rPr lang="cs-CZ" dirty="0" err="1" smtClean="0">
                <a:hlinkClick r:id="rId3"/>
              </a:rPr>
              <a:t>Olympus</a:t>
            </a:r>
            <a:r>
              <a:rPr lang="cs-CZ" dirty="0" smtClean="0">
                <a:hlinkClick r:id="rId3"/>
              </a:rPr>
              <a:t>_</a:t>
            </a:r>
            <a:r>
              <a:rPr lang="cs-CZ" dirty="0" err="1" smtClean="0">
                <a:hlinkClick r:id="rId3"/>
              </a:rPr>
              <a:t>Stream</a:t>
            </a:r>
            <a:r>
              <a:rPr lang="cs-CZ" dirty="0" smtClean="0">
                <a:hlinkClick r:id="rId3"/>
              </a:rPr>
              <a:t>_Software.</a:t>
            </a:r>
            <a:r>
              <a:rPr lang="cs-CZ" dirty="0" err="1" smtClean="0">
                <a:hlinkClick r:id="rId3"/>
              </a:rPr>
              <a:t>pdf</a:t>
            </a:r>
            <a:endParaRPr lang="cs-CZ" dirty="0" smtClean="0"/>
          </a:p>
          <a:p>
            <a:endParaRPr lang="cs-CZ" dirty="0" smtClean="0"/>
          </a:p>
          <a:p>
            <a:r>
              <a:rPr lang="en-US" dirty="0" smtClean="0"/>
              <a:t>Due to the expansive nature of this particular measurement, the object classification tool offers more than 50 different parameters for geometric (shape, size, </a:t>
            </a:r>
          </a:p>
          <a:p>
            <a:r>
              <a:rPr lang="en-US" dirty="0" smtClean="0"/>
              <a:t>position) and pixel properties (intensity, grey value) which can be combined via </a:t>
            </a:r>
          </a:p>
          <a:p>
            <a:r>
              <a:rPr lang="en-US" dirty="0" smtClean="0"/>
              <a:t>logical and arithmetic operations in order to create object classes. Once defined, </a:t>
            </a:r>
          </a:p>
          <a:p>
            <a:r>
              <a:rPr lang="en-US" dirty="0" smtClean="0"/>
              <a:t>Stream can automatically output very detailed information on each individual object </a:t>
            </a:r>
          </a:p>
          <a:p>
            <a:r>
              <a:rPr lang="en-US" dirty="0" smtClean="0"/>
              <a:t>detected, indicating the object class. Furthermore, Stream produces an object class </a:t>
            </a:r>
          </a:p>
          <a:p>
            <a:r>
              <a:rPr lang="en-US" dirty="0" smtClean="0"/>
              <a:t>diagram showing the number of objects in each class. For further processing and </a:t>
            </a:r>
          </a:p>
          <a:p>
            <a:r>
              <a:rPr lang="en-US" dirty="0" smtClean="0"/>
              <a:t>analysis, the spreadsheet can be exported to Microsoft Excel.</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51</a:t>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lri.se</a:t>
            </a:r>
            <a:r>
              <a:rPr lang="cs-CZ" dirty="0" smtClean="0">
                <a:hlinkClick r:id="rId3"/>
              </a:rPr>
              <a:t>/</a:t>
            </a:r>
            <a:r>
              <a:rPr lang="cs-CZ" dirty="0" err="1" smtClean="0">
                <a:hlinkClick r:id="rId3"/>
              </a:rPr>
              <a:t>pdf</a:t>
            </a:r>
            <a:r>
              <a:rPr lang="cs-CZ" dirty="0" smtClean="0">
                <a:hlinkClick r:id="rId3"/>
              </a:rPr>
              <a:t>/</a:t>
            </a:r>
            <a:r>
              <a:rPr lang="cs-CZ" dirty="0" err="1" smtClean="0">
                <a:hlinkClick r:id="rId3"/>
              </a:rPr>
              <a:t>olympus</a:t>
            </a:r>
            <a:r>
              <a:rPr lang="cs-CZ" dirty="0" smtClean="0">
                <a:hlinkClick r:id="rId3"/>
              </a:rPr>
              <a:t>/</a:t>
            </a:r>
            <a:r>
              <a:rPr lang="cs-CZ" dirty="0" err="1" smtClean="0">
                <a:hlinkClick r:id="rId3"/>
              </a:rPr>
              <a:t>Olympus</a:t>
            </a:r>
            <a:r>
              <a:rPr lang="cs-CZ" dirty="0" smtClean="0">
                <a:hlinkClick r:id="rId3"/>
              </a:rPr>
              <a:t>_</a:t>
            </a:r>
            <a:r>
              <a:rPr lang="cs-CZ" dirty="0" err="1" smtClean="0">
                <a:hlinkClick r:id="rId3"/>
              </a:rPr>
              <a:t>Stream</a:t>
            </a:r>
            <a:r>
              <a:rPr lang="cs-CZ" dirty="0" smtClean="0">
                <a:hlinkClick r:id="rId3"/>
              </a:rPr>
              <a:t>_Software.</a:t>
            </a:r>
            <a:r>
              <a:rPr lang="cs-CZ" dirty="0" err="1" smtClean="0">
                <a:hlinkClick r:id="rId3"/>
              </a:rPr>
              <a:t>pdf</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52</a:t>
            </a:fld>
            <a:endParaRPr 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smtClean="0"/>
          </a:p>
          <a:p>
            <a:r>
              <a:rPr lang="en-US" sz="1200" b="0" i="0" kern="1200" dirty="0" smtClean="0">
                <a:solidFill>
                  <a:schemeClr val="tx1"/>
                </a:solidFill>
                <a:latin typeface="+mn-lt"/>
                <a:ea typeface="+mn-ea"/>
                <a:cs typeface="+mn-cs"/>
              </a:rPr>
              <a:t>OLYMPUS Stream Essentials and more-advanced packages offer a new integrated solution to perform phase analysis on a selection of various Region Of Interest (ROI) including triangles, circles, rectangles and polygons. From the sample information to the analytical report, OLYMPUS Stream guides you through all steps and helps to cumulate results on multiple images.</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53</a:t>
            </a:fld>
            <a:endParaRPr 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Zástupný symbol pro obrázek snímku 1"/>
          <p:cNvSpPr>
            <a:spLocks noGrp="1" noRot="1" noChangeAspect="1"/>
          </p:cNvSpPr>
          <p:nvPr>
            <p:ph type="sldImg"/>
          </p:nvPr>
        </p:nvSpPr>
        <p:spPr bwMode="auto">
          <a:noFill/>
          <a:ln>
            <a:solidFill>
              <a:srgbClr val="000000"/>
            </a:solidFill>
            <a:miter lim="800000"/>
            <a:headEnd/>
            <a:tailEnd/>
          </a:ln>
        </p:spPr>
      </p:sp>
      <p:sp>
        <p:nvSpPr>
          <p:cNvPr id="1536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hlinkClick r:id="rId3"/>
              </a:rPr>
              <a:t>Obr: http://t0.gstatic.com/images?q=tbn:ANd9GcT0Flq_zFrQkddf7UrH3J8hP2h9ErZxn9Vd5tYJP2htkPXVI8xqVjW4WkkO</a:t>
            </a:r>
          </a:p>
          <a:p>
            <a:pPr>
              <a:spcBef>
                <a:spcPct val="0"/>
              </a:spcBef>
            </a:pPr>
            <a:endParaRPr lang="cs-CZ" smtClean="0">
              <a:hlinkClick r:id="rId3"/>
            </a:endParaRPr>
          </a:p>
          <a:p>
            <a:pPr>
              <a:spcBef>
                <a:spcPct val="0"/>
              </a:spcBef>
            </a:pPr>
            <a:r>
              <a:rPr lang="cs-CZ" smtClean="0">
                <a:hlinkClick r:id="rId3"/>
              </a:rPr>
              <a:t>Text ucebni:</a:t>
            </a:r>
          </a:p>
          <a:p>
            <a:pPr>
              <a:spcBef>
                <a:spcPct val="0"/>
              </a:spcBef>
            </a:pPr>
            <a:r>
              <a:rPr lang="cs-CZ" smtClean="0">
                <a:hlinkClick r:id="rId3"/>
              </a:rPr>
              <a:t>http://www.olympusmicro.com/primer/digitalimaging/videobasics.html</a:t>
            </a:r>
            <a:endParaRPr lang="cs-CZ" smtClean="0"/>
          </a:p>
        </p:txBody>
      </p:sp>
      <p:sp>
        <p:nvSpPr>
          <p:cNvPr id="15363"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1754B6-53C0-42EE-A70B-18021B752D77}" type="slidenum">
              <a:rPr lang="cs-CZ"/>
              <a:pPr fontAlgn="base">
                <a:spcBef>
                  <a:spcPct val="0"/>
                </a:spcBef>
                <a:spcAft>
                  <a:spcPct val="0"/>
                </a:spcAft>
              </a:pPr>
              <a:t>55</a:t>
            </a:fld>
            <a:endParaRPr 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http://img.gfx.no/423/423736/Olympus_DP71.jpg</a:t>
            </a:r>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6689366E-C5EA-47D4-9DD1-15BC2B3CCA44}" type="slidenum">
              <a:rPr lang="cs-CZ" smtClean="0"/>
              <a:pPr>
                <a:defRPr/>
              </a:pPr>
              <a:t>58</a:t>
            </a:fld>
            <a:endParaRPr 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Zástupný symbol pro obrázek snímku 1"/>
          <p:cNvSpPr>
            <a:spLocks noGrp="1" noRot="1" noChangeAspect="1"/>
          </p:cNvSpPr>
          <p:nvPr>
            <p:ph type="sldImg"/>
          </p:nvPr>
        </p:nvSpPr>
        <p:spPr bwMode="auto">
          <a:noFill/>
          <a:ln>
            <a:solidFill>
              <a:srgbClr val="000000"/>
            </a:solidFill>
            <a:miter lim="800000"/>
            <a:headEnd/>
            <a:tailEnd/>
          </a:ln>
        </p:spPr>
      </p:sp>
      <p:sp>
        <p:nvSpPr>
          <p:cNvPr id="2355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Zdroj: http://www.person.vsb.cz/cz/kurzy/Digitalni%20video.pdf</a:t>
            </a:r>
          </a:p>
        </p:txBody>
      </p:sp>
      <p:sp>
        <p:nvSpPr>
          <p:cNvPr id="23555"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A2C775-5DF7-4A54-8F6C-0CC1110209CE}" type="slidenum">
              <a:rPr lang="cs-CZ"/>
              <a:pPr fontAlgn="base">
                <a:spcBef>
                  <a:spcPct val="0"/>
                </a:spcBef>
                <a:spcAft>
                  <a:spcPct val="0"/>
                </a:spcAft>
              </a:pPr>
              <a:t>62</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Original images of anthrax taken by Robert Koch (1843-1910)</a:t>
            </a:r>
            <a:r>
              <a:rPr lang="cs-CZ" dirty="0" smtClean="0"/>
              <a:t>: </a:t>
            </a:r>
            <a:r>
              <a:rPr lang="cs-CZ" dirty="0" smtClean="0">
                <a:hlinkClick r:id="rId3"/>
              </a:rPr>
              <a:t>http://clearlyexplained.com/culture/health/infections/bacteria/anthrax.html</a:t>
            </a:r>
            <a:endParaRPr lang="cs-CZ" dirty="0" smtClean="0"/>
          </a:p>
          <a:p>
            <a:r>
              <a:rPr lang="cs-CZ" dirty="0" smtClean="0"/>
              <a:t>Koch </a:t>
            </a:r>
            <a:r>
              <a:rPr lang="cs-CZ" dirty="0" err="1" smtClean="0"/>
              <a:t>portret</a:t>
            </a:r>
            <a:r>
              <a:rPr lang="cs-CZ" dirty="0" smtClean="0"/>
              <a:t>:</a:t>
            </a:r>
            <a:r>
              <a:rPr lang="cs-CZ" baseline="0" dirty="0" smtClean="0"/>
              <a:t> http://www.</a:t>
            </a:r>
            <a:r>
              <a:rPr lang="cs-CZ" baseline="0" dirty="0" err="1" smtClean="0"/>
              <a:t>google.cz</a:t>
            </a:r>
            <a:r>
              <a:rPr lang="cs-CZ" baseline="0" dirty="0" smtClean="0"/>
              <a:t>/</a:t>
            </a:r>
            <a:r>
              <a:rPr lang="cs-CZ" baseline="0" dirty="0" err="1" smtClean="0"/>
              <a:t>imgres</a:t>
            </a:r>
            <a:r>
              <a:rPr lang="cs-CZ" baseline="0" dirty="0" smtClean="0"/>
              <a:t>?um=1&amp;</a:t>
            </a:r>
            <a:r>
              <a:rPr lang="cs-CZ" baseline="0" dirty="0" err="1" smtClean="0"/>
              <a:t>hl</a:t>
            </a:r>
            <a:r>
              <a:rPr lang="cs-CZ" baseline="0" dirty="0" smtClean="0"/>
              <a:t>=</a:t>
            </a:r>
            <a:r>
              <a:rPr lang="cs-CZ" baseline="0" dirty="0" err="1" smtClean="0"/>
              <a:t>cs</a:t>
            </a:r>
            <a:r>
              <a:rPr lang="cs-CZ" baseline="0" dirty="0" smtClean="0"/>
              <a:t>&amp;</a:t>
            </a:r>
            <a:r>
              <a:rPr lang="cs-CZ" baseline="0" dirty="0" err="1" smtClean="0"/>
              <a:t>sa</a:t>
            </a:r>
            <a:r>
              <a:rPr lang="cs-CZ" baseline="0" dirty="0" smtClean="0"/>
              <a:t>=N&amp;</a:t>
            </a:r>
            <a:r>
              <a:rPr lang="cs-CZ" baseline="0" dirty="0" err="1" smtClean="0"/>
              <a:t>biw</a:t>
            </a:r>
            <a:r>
              <a:rPr lang="cs-CZ" baseline="0" dirty="0" smtClean="0"/>
              <a:t>=1920&amp;</a:t>
            </a:r>
            <a:r>
              <a:rPr lang="cs-CZ" baseline="0" dirty="0" err="1" smtClean="0"/>
              <a:t>bih</a:t>
            </a:r>
            <a:r>
              <a:rPr lang="cs-CZ" baseline="0" dirty="0" smtClean="0"/>
              <a:t>=1032&amp;</a:t>
            </a:r>
            <a:r>
              <a:rPr lang="cs-CZ" baseline="0" dirty="0" err="1" smtClean="0"/>
              <a:t>tbm</a:t>
            </a:r>
            <a:r>
              <a:rPr lang="cs-CZ" baseline="0" dirty="0" smtClean="0"/>
              <a:t>=</a:t>
            </a:r>
            <a:r>
              <a:rPr lang="cs-CZ" baseline="0" dirty="0" err="1" smtClean="0"/>
              <a:t>isch</a:t>
            </a:r>
            <a:r>
              <a:rPr lang="cs-CZ" baseline="0" dirty="0" smtClean="0"/>
              <a:t>&amp;</a:t>
            </a:r>
            <a:r>
              <a:rPr lang="cs-CZ" baseline="0" dirty="0" err="1" smtClean="0"/>
              <a:t>tbnid</a:t>
            </a:r>
            <a:r>
              <a:rPr lang="cs-CZ" baseline="0" dirty="0" smtClean="0"/>
              <a:t>=MP53ZQoShR3JlM:&amp;</a:t>
            </a:r>
            <a:r>
              <a:rPr lang="cs-CZ" baseline="0" dirty="0" err="1" smtClean="0"/>
              <a:t>imgrefurl</a:t>
            </a:r>
            <a:r>
              <a:rPr lang="cs-CZ" baseline="0" dirty="0" smtClean="0"/>
              <a:t>=http://www.</a:t>
            </a:r>
            <a:r>
              <a:rPr lang="cs-CZ" baseline="0" dirty="0" err="1" smtClean="0"/>
              <a:t>biografiasyvidas.com</a:t>
            </a:r>
            <a:r>
              <a:rPr lang="cs-CZ" baseline="0" dirty="0" smtClean="0"/>
              <a:t>/</a:t>
            </a:r>
            <a:r>
              <a:rPr lang="cs-CZ" baseline="0" dirty="0" err="1" smtClean="0"/>
              <a:t>biografia</a:t>
            </a:r>
            <a:r>
              <a:rPr lang="cs-CZ" baseline="0" dirty="0" smtClean="0"/>
              <a:t>/k/</a:t>
            </a:r>
            <a:r>
              <a:rPr lang="cs-CZ" baseline="0" dirty="0" err="1" smtClean="0"/>
              <a:t>koch.htm</a:t>
            </a:r>
            <a:r>
              <a:rPr lang="cs-CZ" baseline="0" dirty="0" smtClean="0"/>
              <a:t>&amp;</a:t>
            </a:r>
            <a:r>
              <a:rPr lang="cs-CZ" baseline="0" dirty="0" err="1" smtClean="0"/>
              <a:t>docid</a:t>
            </a:r>
            <a:r>
              <a:rPr lang="cs-CZ" baseline="0" dirty="0" smtClean="0"/>
              <a:t>=bSNCgGz2cPgyrM&amp;</a:t>
            </a:r>
            <a:r>
              <a:rPr lang="cs-CZ" baseline="0" dirty="0" err="1" smtClean="0"/>
              <a:t>imgurl</a:t>
            </a:r>
            <a:r>
              <a:rPr lang="cs-CZ" baseline="0" dirty="0" smtClean="0"/>
              <a:t>=http://www.</a:t>
            </a:r>
            <a:r>
              <a:rPr lang="cs-CZ" baseline="0" dirty="0" err="1" smtClean="0"/>
              <a:t>biografiasyvidas.com</a:t>
            </a:r>
            <a:r>
              <a:rPr lang="cs-CZ" baseline="0" dirty="0" smtClean="0"/>
              <a:t>/</a:t>
            </a:r>
            <a:r>
              <a:rPr lang="cs-CZ" baseline="0" dirty="0" err="1" smtClean="0"/>
              <a:t>biografia</a:t>
            </a:r>
            <a:r>
              <a:rPr lang="cs-CZ" baseline="0" dirty="0" smtClean="0"/>
              <a:t>/k/</a:t>
            </a:r>
            <a:r>
              <a:rPr lang="cs-CZ" baseline="0" dirty="0" err="1" smtClean="0"/>
              <a:t>fotos</a:t>
            </a:r>
            <a:r>
              <a:rPr lang="cs-CZ" baseline="0" dirty="0" smtClean="0"/>
              <a:t>/</a:t>
            </a:r>
            <a:r>
              <a:rPr lang="cs-CZ" baseline="0" dirty="0" err="1" smtClean="0"/>
              <a:t>koch.jpg</a:t>
            </a:r>
            <a:r>
              <a:rPr lang="cs-CZ" baseline="0" dirty="0" smtClean="0"/>
              <a:t>&amp;w=340&amp;h=304&amp;</a:t>
            </a:r>
            <a:r>
              <a:rPr lang="cs-CZ" baseline="0" dirty="0" err="1" smtClean="0"/>
              <a:t>ei</a:t>
            </a:r>
            <a:r>
              <a:rPr lang="cs-CZ" baseline="0" dirty="0" smtClean="0"/>
              <a:t>=V8-PUMu9O5KK4gSU7YGADQ&amp;zoom=1&amp;</a:t>
            </a:r>
            <a:r>
              <a:rPr lang="cs-CZ" baseline="0" dirty="0" err="1" smtClean="0"/>
              <a:t>iact</a:t>
            </a:r>
            <a:r>
              <a:rPr lang="cs-CZ" baseline="0" dirty="0" smtClean="0"/>
              <a:t>=</a:t>
            </a:r>
            <a:r>
              <a:rPr lang="cs-CZ" baseline="0" dirty="0" err="1" smtClean="0"/>
              <a:t>rc</a:t>
            </a:r>
            <a:r>
              <a:rPr lang="cs-CZ" baseline="0" dirty="0" smtClean="0"/>
              <a:t>&amp;dur=189&amp;</a:t>
            </a:r>
            <a:r>
              <a:rPr lang="cs-CZ" baseline="0" dirty="0" err="1" smtClean="0"/>
              <a:t>sig</a:t>
            </a:r>
            <a:r>
              <a:rPr lang="cs-CZ" baseline="0" dirty="0" smtClean="0"/>
              <a:t>=106074509116809275886&amp;</a:t>
            </a:r>
            <a:r>
              <a:rPr lang="cs-CZ" baseline="0" dirty="0" err="1" smtClean="0"/>
              <a:t>page</a:t>
            </a:r>
            <a:r>
              <a:rPr lang="cs-CZ" baseline="0" dirty="0" smtClean="0"/>
              <a:t>=1&amp;</a:t>
            </a:r>
            <a:r>
              <a:rPr lang="cs-CZ" baseline="0" dirty="0" err="1" smtClean="0"/>
              <a:t>tbnh</a:t>
            </a:r>
            <a:r>
              <a:rPr lang="cs-CZ" baseline="0" dirty="0" smtClean="0"/>
              <a:t>=150&amp;</a:t>
            </a:r>
            <a:r>
              <a:rPr lang="cs-CZ" baseline="0" dirty="0" err="1" smtClean="0"/>
              <a:t>tbnw</a:t>
            </a:r>
            <a:r>
              <a:rPr lang="cs-CZ" baseline="0" dirty="0" smtClean="0"/>
              <a:t>=158&amp;start=0&amp;</a:t>
            </a:r>
            <a:r>
              <a:rPr lang="cs-CZ" baseline="0" dirty="0" err="1" smtClean="0"/>
              <a:t>ndsp</a:t>
            </a:r>
            <a:r>
              <a:rPr lang="cs-CZ" baseline="0" dirty="0" smtClean="0"/>
              <a:t>=72&amp;</a:t>
            </a:r>
            <a:r>
              <a:rPr lang="cs-CZ" baseline="0" dirty="0" err="1" smtClean="0"/>
              <a:t>ved</a:t>
            </a:r>
            <a:r>
              <a:rPr lang="cs-CZ" baseline="0" dirty="0" smtClean="0"/>
              <a:t>=1t:429,i:104&amp;</a:t>
            </a:r>
            <a:r>
              <a:rPr lang="cs-CZ" baseline="0" dirty="0" err="1" smtClean="0"/>
              <a:t>tx</a:t>
            </a:r>
            <a:r>
              <a:rPr lang="cs-CZ" baseline="0" dirty="0" smtClean="0"/>
              <a:t>=82&amp;ty=53</a:t>
            </a:r>
          </a:p>
          <a:p>
            <a:endParaRPr lang="cs-CZ" dirty="0" smtClean="0"/>
          </a:p>
          <a:p>
            <a:endParaRPr lang="en-US" dirty="0" smtClean="0"/>
          </a:p>
          <a:p>
            <a:r>
              <a:rPr lang="en-US" dirty="0" smtClean="0"/>
              <a:t/>
            </a:r>
            <a:br>
              <a:rPr lang="en-US" dirty="0" smtClean="0"/>
            </a:b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a:t>
            </a:fld>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Zástupný symbol pro obrázek snímku 1"/>
          <p:cNvSpPr>
            <a:spLocks noGrp="1" noRot="1" noChangeAspect="1"/>
          </p:cNvSpPr>
          <p:nvPr>
            <p:ph type="sldImg"/>
          </p:nvPr>
        </p:nvSpPr>
        <p:spPr bwMode="auto">
          <a:noFill/>
          <a:ln>
            <a:solidFill>
              <a:srgbClr val="000000"/>
            </a:solidFill>
            <a:miter lim="800000"/>
            <a:headEnd/>
            <a:tailEnd/>
          </a:ln>
        </p:spPr>
      </p:sp>
      <p:sp>
        <p:nvSpPr>
          <p:cNvPr id="2662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Další čtení:</a:t>
            </a:r>
          </a:p>
          <a:p>
            <a:pPr>
              <a:spcBef>
                <a:spcPct val="0"/>
              </a:spcBef>
            </a:pPr>
            <a:r>
              <a:rPr lang="cs-CZ" smtClean="0"/>
              <a:t>http://cs.wikipedia.org/wiki/Multimedi%C3%A1ln%C3%AD_kontejner</a:t>
            </a:r>
          </a:p>
          <a:p>
            <a:pPr>
              <a:spcBef>
                <a:spcPct val="0"/>
              </a:spcBef>
            </a:pPr>
            <a:r>
              <a:rPr lang="cs-CZ" smtClean="0"/>
              <a:t>http://www.person.vsb.cz/cz/kurzy/Digitalni%20video.pdf</a:t>
            </a:r>
          </a:p>
        </p:txBody>
      </p:sp>
      <p:sp>
        <p:nvSpPr>
          <p:cNvPr id="2662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44EB11-57B2-44CC-AFC1-3A64ACEF1DC9}" type="slidenum">
              <a:rPr lang="cs-CZ"/>
              <a:pPr fontAlgn="base">
                <a:spcBef>
                  <a:spcPct val="0"/>
                </a:spcBef>
                <a:spcAft>
                  <a:spcPct val="0"/>
                </a:spcAft>
              </a:pPr>
              <a:t>64</a:t>
            </a:fld>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a:t>
            </a:r>
            <a:r>
              <a:rPr lang="cs-CZ" dirty="0" err="1" smtClean="0"/>
              <a:t>obrazku</a:t>
            </a:r>
            <a:r>
              <a:rPr lang="cs-CZ" dirty="0" smtClean="0"/>
              <a:t>: http://virtualurchin.stanford.edu/microscope.htm</a:t>
            </a:r>
          </a:p>
          <a:p>
            <a:endParaRPr lang="cs-CZ" dirty="0"/>
          </a:p>
        </p:txBody>
      </p:sp>
      <p:sp>
        <p:nvSpPr>
          <p:cNvPr id="4" name="Zástupný symbol pro číslo snímku 3"/>
          <p:cNvSpPr>
            <a:spLocks noGrp="1"/>
          </p:cNvSpPr>
          <p:nvPr>
            <p:ph type="sldNum" sz="quarter" idx="10"/>
          </p:nvPr>
        </p:nvSpPr>
        <p:spPr/>
        <p:txBody>
          <a:bodyPr/>
          <a:lstStyle/>
          <a:p>
            <a:fld id="{F34E7366-9DB1-4EDB-A0BF-4D59A71DB751}" type="slidenum">
              <a:rPr lang="cs-CZ" smtClean="0"/>
              <a:pPr/>
              <a:t>70</a:t>
            </a:fld>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http://virtualurchin.stanford.edu/microscope.htm</a:t>
            </a:r>
            <a:endParaRPr lang="cs-CZ" dirty="0"/>
          </a:p>
        </p:txBody>
      </p:sp>
      <p:sp>
        <p:nvSpPr>
          <p:cNvPr id="4" name="Zástupný symbol pro číslo snímku 3"/>
          <p:cNvSpPr>
            <a:spLocks noGrp="1"/>
          </p:cNvSpPr>
          <p:nvPr>
            <p:ph type="sldNum" sz="quarter" idx="10"/>
          </p:nvPr>
        </p:nvSpPr>
        <p:spPr/>
        <p:txBody>
          <a:bodyPr/>
          <a:lstStyle/>
          <a:p>
            <a:fld id="{F34E7366-9DB1-4EDB-A0BF-4D59A71DB751}" type="slidenum">
              <a:rPr lang="cs-CZ" smtClean="0"/>
              <a:pPr/>
              <a:t>72</a:t>
            </a:fld>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http://virtualurchin.stanford.edu/microscope.htm</a:t>
            </a:r>
          </a:p>
          <a:p>
            <a:endParaRPr lang="cs-CZ" dirty="0"/>
          </a:p>
        </p:txBody>
      </p:sp>
      <p:sp>
        <p:nvSpPr>
          <p:cNvPr id="4" name="Zástupný symbol pro číslo snímku 3"/>
          <p:cNvSpPr>
            <a:spLocks noGrp="1"/>
          </p:cNvSpPr>
          <p:nvPr>
            <p:ph type="sldNum" sz="quarter" idx="10"/>
          </p:nvPr>
        </p:nvSpPr>
        <p:spPr/>
        <p:txBody>
          <a:bodyPr/>
          <a:lstStyle/>
          <a:p>
            <a:fld id="{F34E7366-9DB1-4EDB-A0BF-4D59A71DB751}" type="slidenum">
              <a:rPr lang="cs-CZ" smtClean="0"/>
              <a:pPr/>
              <a:t>73</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 </a:t>
            </a:r>
            <a:r>
              <a:rPr lang="en-US" sz="1200" b="1" i="0" kern="1200" dirty="0" smtClean="0">
                <a:solidFill>
                  <a:schemeClr val="tx1"/>
                </a:solidFill>
                <a:latin typeface="+mn-lt"/>
                <a:ea typeface="+mn-ea"/>
                <a:cs typeface="+mn-cs"/>
              </a:rPr>
              <a:t>light micrograph</a:t>
            </a:r>
            <a:r>
              <a:rPr lang="en-US" sz="1200" b="0" i="0" kern="1200" dirty="0" smtClean="0">
                <a:solidFill>
                  <a:schemeClr val="tx1"/>
                </a:solidFill>
                <a:latin typeface="+mn-lt"/>
                <a:ea typeface="+mn-ea"/>
                <a:cs typeface="+mn-cs"/>
              </a:rPr>
              <a:t> or </a:t>
            </a:r>
            <a:r>
              <a:rPr lang="en-US" sz="1200" b="1" i="0" kern="1200" dirty="0" smtClean="0">
                <a:solidFill>
                  <a:schemeClr val="tx1"/>
                </a:solidFill>
                <a:latin typeface="+mn-lt"/>
                <a:ea typeface="+mn-ea"/>
                <a:cs typeface="+mn-cs"/>
              </a:rPr>
              <a:t>photomicrograph</a:t>
            </a:r>
            <a:r>
              <a:rPr lang="en-US" sz="1200" b="0" i="0" kern="1200" dirty="0" smtClean="0">
                <a:solidFill>
                  <a:schemeClr val="tx1"/>
                </a:solidFill>
                <a:latin typeface="+mn-lt"/>
                <a:ea typeface="+mn-ea"/>
                <a:cs typeface="+mn-cs"/>
              </a:rPr>
              <a:t> is a micrograph prepared using a </a:t>
            </a:r>
            <a:r>
              <a:rPr lang="en-US" sz="1200" b="0" i="0" u="none" strike="noStrike" kern="1200" dirty="0" smtClean="0">
                <a:solidFill>
                  <a:schemeClr val="tx1"/>
                </a:solidFill>
                <a:latin typeface="+mn-lt"/>
                <a:ea typeface="+mn-ea"/>
                <a:cs typeface="+mn-cs"/>
                <a:hlinkClick r:id="rId3" tooltip="Light microscope"/>
              </a:rPr>
              <a:t>light microscope</a:t>
            </a:r>
            <a:r>
              <a:rPr lang="en-US" sz="1200" b="0" i="0" kern="1200" dirty="0" smtClean="0">
                <a:solidFill>
                  <a:schemeClr val="tx1"/>
                </a:solidFill>
                <a:latin typeface="+mn-lt"/>
                <a:ea typeface="+mn-ea"/>
                <a:cs typeface="+mn-cs"/>
              </a:rPr>
              <a:t>, a process referred to as </a:t>
            </a:r>
            <a:r>
              <a:rPr lang="en-US" sz="1200" b="0" i="1" kern="1200" dirty="0" err="1" smtClean="0">
                <a:solidFill>
                  <a:schemeClr val="tx1"/>
                </a:solidFill>
                <a:latin typeface="+mn-lt"/>
                <a:ea typeface="+mn-ea"/>
                <a:cs typeface="+mn-cs"/>
              </a:rPr>
              <a:t>photomicroscopy</a:t>
            </a:r>
            <a:r>
              <a:rPr lang="en-US" sz="1200" b="0" i="0" kern="1200" dirty="0" smtClean="0">
                <a:solidFill>
                  <a:schemeClr val="tx1"/>
                </a:solidFill>
                <a:latin typeface="+mn-lt"/>
                <a:ea typeface="+mn-ea"/>
                <a:cs typeface="+mn-cs"/>
              </a:rPr>
              <a:t>.</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6</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Obr 1: http://www.</a:t>
            </a:r>
            <a:r>
              <a:rPr lang="cs-CZ" dirty="0" err="1" smtClean="0">
                <a:hlinkClick r:id="rId3"/>
              </a:rPr>
              <a:t>optingservis.cz</a:t>
            </a:r>
            <a:r>
              <a:rPr lang="cs-CZ" dirty="0" smtClean="0">
                <a:hlinkClick r:id="rId3"/>
              </a:rPr>
              <a:t>/index.</a:t>
            </a:r>
            <a:r>
              <a:rPr lang="cs-CZ" dirty="0" err="1" smtClean="0">
                <a:hlinkClick r:id="rId3"/>
              </a:rPr>
              <a:t>php</a:t>
            </a:r>
            <a:r>
              <a:rPr lang="cs-CZ" dirty="0" smtClean="0">
                <a:hlinkClick r:id="rId3"/>
              </a:rPr>
              <a:t>/</a:t>
            </a:r>
            <a:r>
              <a:rPr lang="cs-CZ" dirty="0" err="1" smtClean="0">
                <a:hlinkClick r:id="rId3"/>
              </a:rPr>
              <a:t>nabidka</a:t>
            </a:r>
            <a:r>
              <a:rPr lang="cs-CZ" dirty="0" smtClean="0">
                <a:hlinkClick r:id="rId3"/>
              </a:rPr>
              <a:t>-</a:t>
            </a:r>
            <a:r>
              <a:rPr lang="cs-CZ" dirty="0" err="1" smtClean="0">
                <a:hlinkClick r:id="rId3"/>
              </a:rPr>
              <a:t>zboi</a:t>
            </a:r>
            <a:r>
              <a:rPr lang="cs-CZ" dirty="0" smtClean="0">
                <a:hlinkClick r:id="rId3"/>
              </a:rPr>
              <a:t>/79-mikroskop-</a:t>
            </a:r>
            <a:r>
              <a:rPr lang="cs-CZ" dirty="0" err="1" smtClean="0">
                <a:hlinkClick r:id="rId3"/>
              </a:rPr>
              <a:t>fotomikroskop</a:t>
            </a:r>
            <a:endParaRPr lang="cs-CZ" dirty="0" smtClean="0"/>
          </a:p>
          <a:p>
            <a:endParaRPr lang="cs-CZ" dirty="0" smtClean="0"/>
          </a:p>
          <a:p>
            <a:r>
              <a:rPr lang="cs-CZ" dirty="0" smtClean="0"/>
              <a:t>Obr 2: http://www.system68.com/</a:t>
            </a:r>
            <a:r>
              <a:rPr lang="cs-CZ" dirty="0" err="1" smtClean="0"/>
              <a:t>traveling</a:t>
            </a:r>
            <a:r>
              <a:rPr lang="cs-CZ" dirty="0" smtClean="0"/>
              <a:t>/</a:t>
            </a:r>
            <a:r>
              <a:rPr lang="cs-CZ" dirty="0" err="1" smtClean="0"/>
              <a:t>images</a:t>
            </a:r>
            <a:r>
              <a:rPr lang="cs-CZ" dirty="0" smtClean="0"/>
              <a:t>/</a:t>
            </a:r>
            <a:r>
              <a:rPr lang="cs-CZ" dirty="0" err="1" smtClean="0"/>
              <a:t>fotomikroskop.jpg</a:t>
            </a:r>
            <a:endParaRPr lang="cs-CZ" dirty="0" smtClean="0"/>
          </a:p>
          <a:p>
            <a:endParaRPr lang="cs-CZ" dirty="0" smtClean="0"/>
          </a:p>
          <a:p>
            <a:r>
              <a:rPr lang="cs-CZ" dirty="0" smtClean="0"/>
              <a:t>Obr3: http://www.</a:t>
            </a:r>
            <a:r>
              <a:rPr lang="cs-CZ" dirty="0" err="1" smtClean="0"/>
              <a:t>arsenal.cz</a:t>
            </a:r>
            <a:r>
              <a:rPr lang="cs-CZ" dirty="0" smtClean="0"/>
              <a:t>/</a:t>
            </a:r>
            <a:r>
              <a:rPr lang="cs-CZ" dirty="0" err="1" smtClean="0"/>
              <a:t>files</a:t>
            </a:r>
            <a:r>
              <a:rPr lang="cs-CZ" dirty="0" smtClean="0"/>
              <a:t>/</a:t>
            </a:r>
            <a:r>
              <a:rPr lang="cs-CZ" dirty="0" err="1" smtClean="0"/>
              <a:t>uploaded</a:t>
            </a:r>
            <a:r>
              <a:rPr lang="cs-CZ" dirty="0" smtClean="0"/>
              <a:t>/</a:t>
            </a:r>
            <a:r>
              <a:rPr lang="cs-CZ" dirty="0" err="1" smtClean="0"/>
              <a:t>UserFiles</a:t>
            </a:r>
            <a:r>
              <a:rPr lang="cs-CZ" dirty="0" smtClean="0"/>
              <a:t>/Image/redakce/.[800-600].AI%205013i-T.</a:t>
            </a:r>
            <a:r>
              <a:rPr lang="cs-CZ" dirty="0" err="1" smtClean="0"/>
              <a:t>jpg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7</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smtClean="0"/>
          </a:p>
          <a:p>
            <a:r>
              <a:rPr lang="cs-CZ" dirty="0" smtClean="0"/>
              <a:t>Obr1: http://storage.dalekohled-mikroskop.cz/contentcontext/Mikroskopy-LCD-40x-1600x-398.jpg</a:t>
            </a:r>
          </a:p>
          <a:p>
            <a:r>
              <a:rPr lang="cs-CZ" dirty="0" smtClean="0"/>
              <a:t>Obr 2: http://www.teleskopy-optika.</a:t>
            </a:r>
            <a:r>
              <a:rPr lang="cs-CZ" dirty="0" err="1" smtClean="0"/>
              <a:t>sk</a:t>
            </a:r>
            <a:r>
              <a:rPr lang="cs-CZ" dirty="0" smtClean="0"/>
              <a:t>/</a:t>
            </a:r>
            <a:r>
              <a:rPr lang="cs-CZ" dirty="0" err="1" smtClean="0"/>
              <a:t>files</a:t>
            </a:r>
            <a:r>
              <a:rPr lang="cs-CZ" dirty="0" smtClean="0"/>
              <a:t>/</a:t>
            </a:r>
            <a:r>
              <a:rPr lang="cs-CZ" dirty="0" err="1" smtClean="0"/>
              <a:t>imagepicker</a:t>
            </a:r>
            <a:r>
              <a:rPr lang="cs-CZ" dirty="0" smtClean="0"/>
              <a:t>/t/teleskopy-optika.</a:t>
            </a:r>
            <a:r>
              <a:rPr lang="cs-CZ" dirty="0" err="1" smtClean="0"/>
              <a:t>sk</a:t>
            </a:r>
            <a:r>
              <a:rPr lang="cs-CZ" dirty="0" smtClean="0"/>
              <a:t>/mikroskop%20celestron%20lcd%2040-1600x%20velky.jpg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8</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http://upload.wikimedia.org/wikipedia/commons/thumb/a/a1/CCD.jpg/300px-CCD.jpg</a:t>
            </a:r>
          </a:p>
          <a:p>
            <a:endParaRPr lang="cs-CZ" dirty="0" smtClean="0"/>
          </a:p>
          <a:p>
            <a:r>
              <a:rPr lang="cs-CZ" dirty="0" smtClean="0"/>
              <a:t>Princip a </a:t>
            </a:r>
            <a:r>
              <a:rPr lang="cs-CZ" dirty="0" err="1" smtClean="0"/>
              <a:t>info</a:t>
            </a:r>
            <a:r>
              <a:rPr lang="cs-CZ" dirty="0" smtClean="0"/>
              <a:t>: </a:t>
            </a:r>
            <a:r>
              <a:rPr lang="cs-CZ" dirty="0" smtClean="0">
                <a:hlinkClick r:id="rId3"/>
              </a:rPr>
              <a:t>http://www.</a:t>
            </a:r>
            <a:r>
              <a:rPr lang="cs-CZ" dirty="0" err="1" smtClean="0">
                <a:hlinkClick r:id="rId3"/>
              </a:rPr>
              <a:t>elektrorevue.cz</a:t>
            </a:r>
            <a:r>
              <a:rPr lang="cs-CZ" dirty="0" smtClean="0">
                <a:hlinkClick r:id="rId3"/>
              </a:rPr>
              <a:t>/</a:t>
            </a:r>
            <a:r>
              <a:rPr lang="cs-CZ" dirty="0" err="1" smtClean="0">
                <a:hlinkClick r:id="rId3"/>
              </a:rPr>
              <a:t>clanky</a:t>
            </a:r>
            <a:r>
              <a:rPr lang="cs-CZ" dirty="0" smtClean="0">
                <a:hlinkClick r:id="rId3"/>
              </a:rPr>
              <a:t>/06019/index.</a:t>
            </a:r>
            <a:r>
              <a:rPr lang="cs-CZ" dirty="0" err="1" smtClean="0">
                <a:hlinkClick r:id="rId3"/>
              </a:rPr>
              <a:t>html</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9</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a:t>
            </a:r>
            <a:r>
              <a:rPr lang="pl-PL" dirty="0" smtClean="0">
                <a:hlinkClick r:id="rId3"/>
              </a:rPr>
              <a:t>http://www.vscht.cz/obsah/fakulty/fpbt/ostatni/digimikro/pokus.htm#1. Fotografická dokumentace biologických objektù</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10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5.11.2013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5.11.2013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5.11.2013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5.11.2013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5763972E-0BEF-4413-AE39-2F5D59881BA0}" type="datetimeFigureOut">
              <a:rPr lang="cs-CZ" smtClean="0"/>
              <a:pPr/>
              <a:t>5.11.2013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763972E-0BEF-4413-AE39-2F5D59881BA0}" type="datetimeFigureOut">
              <a:rPr lang="cs-CZ" smtClean="0"/>
              <a:pPr/>
              <a:t>5.11.2013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763972E-0BEF-4413-AE39-2F5D59881BA0}" type="datetimeFigureOut">
              <a:rPr lang="cs-CZ" smtClean="0"/>
              <a:pPr/>
              <a:t>5.11.2013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5763972E-0BEF-4413-AE39-2F5D59881BA0}" type="datetimeFigureOut">
              <a:rPr lang="cs-CZ" smtClean="0"/>
              <a:pPr/>
              <a:t>5.11.2013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763972E-0BEF-4413-AE39-2F5D59881BA0}" type="datetimeFigureOut">
              <a:rPr lang="cs-CZ" smtClean="0"/>
              <a:pPr/>
              <a:t>5.11.2013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5763972E-0BEF-4413-AE39-2F5D59881BA0}" type="datetimeFigureOut">
              <a:rPr lang="cs-CZ" smtClean="0"/>
              <a:pPr/>
              <a:t>5.11.2013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5763972E-0BEF-4413-AE39-2F5D59881BA0}" type="datetimeFigureOut">
              <a:rPr lang="cs-CZ" smtClean="0"/>
              <a:pPr/>
              <a:t>5.11.2013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3972E-0BEF-4413-AE39-2F5D59881BA0}" type="datetimeFigureOut">
              <a:rPr lang="cs-CZ" smtClean="0"/>
              <a:pPr/>
              <a:t>5.11.2013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3ACB3-792A-4909-AB3E-21617544A431}"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news.discovery.com/human/2012/04/01/penguins-fly-bbc-278.jpg" TargetMode="External"/><Relationship Id="rId7" Type="http://schemas.openxmlformats.org/officeDocument/2006/relationships/hyperlink" Target="http://www.the-scientist.com/?articles.view/articleNo/30767/title/St--Jude-postdoc-faked-imag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20http:/ledgerlink.monster.com/nfs/ledgerlink/attachment_images/0000/0186/lying_pinocchio.jpg"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hyperlink" Target="http://swehsc.pharmacy.arizona.edu/exppath/micro/digimage_ethics.php" TargetMode="External"/><Relationship Id="rId3" Type="http://schemas.openxmlformats.org/officeDocument/2006/relationships/hyperlink" Target="http://www.nature.com/nature/journal/v434/n7036/full/434952a.html" TargetMode="External"/><Relationship Id="rId7" Type="http://schemas.openxmlformats.org/officeDocument/2006/relationships/hyperlink" Target="http://www.sciencemag.org/cgi/content/full/314/5807/1866" TargetMode="External"/><Relationship Id="rId2" Type="http://schemas.openxmlformats.org/officeDocument/2006/relationships/hyperlink" Target="http://www.jcb.org/cgi/reprint/166/1/11" TargetMode="External"/><Relationship Id="rId1" Type="http://schemas.openxmlformats.org/officeDocument/2006/relationships/slideLayout" Target="../slideLayouts/slideLayout2.xml"/><Relationship Id="rId6" Type="http://schemas.openxmlformats.org/officeDocument/2006/relationships/hyperlink" Target="http://www.nature.com/nature/journal/v439/n7079/full/439891b.html" TargetMode="External"/><Relationship Id="rId5" Type="http://schemas.openxmlformats.org/officeDocument/2006/relationships/hyperlink" Target="http://www.nature.com/ncb/journal/v8/n3/full/ncb0306-203a.html" TargetMode="External"/><Relationship Id="rId4" Type="http://schemas.openxmlformats.org/officeDocument/2006/relationships/hyperlink" Target="http://www.nature.com/ncb/journal/v8/n2/full/ncb0206-101.html"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jpeg.org/apps/scientific.html" TargetMode="External"/><Relationship Id="rId3" Type="http://schemas.openxmlformats.org/officeDocument/2006/relationships/hyperlink" Target="http://microscopy-today.com/" TargetMode="External"/><Relationship Id="rId7" Type="http://schemas.openxmlformats.org/officeDocument/2006/relationships/hyperlink" Target="http://www.biotechniques.com/multimedia/archive/00011/01306bt01_11243a.pdf" TargetMode="External"/><Relationship Id="rId2" Type="http://schemas.openxmlformats.org/officeDocument/2006/relationships/hyperlink" Target="http://www.drjohnruss.com/downloads/seeing.pdf" TargetMode="External"/><Relationship Id="rId1" Type="http://schemas.openxmlformats.org/officeDocument/2006/relationships/slideLayout" Target="../slideLayouts/slideLayout2.xml"/><Relationship Id="rId6" Type="http://schemas.openxmlformats.org/officeDocument/2006/relationships/hyperlink" Target="http://www.jcb.org/cgi/content/full/172/1/9" TargetMode="External"/><Relationship Id="rId5" Type="http://schemas.openxmlformats.org/officeDocument/2006/relationships/hyperlink" Target="http://www.zoology.wisc.edu/faculty/Paw/pdfs/The_39_Steps_corrected.pdf" TargetMode="External"/><Relationship Id="rId10" Type="http://schemas.openxmlformats.org/officeDocument/2006/relationships/hyperlink" Target="http://micro.magnet.fsu.edu/primer/java/digitalimaging/processing/samplefrequency/index.html" TargetMode="External"/><Relationship Id="rId4" Type="http://schemas.openxmlformats.org/officeDocument/2006/relationships/hyperlink" Target="http://home.earthlink.net/~geomcnamara/CrusadeBetterMicrographs.htm" TargetMode="External"/><Relationship Id="rId9" Type="http://schemas.openxmlformats.org/officeDocument/2006/relationships/hyperlink" Target="http://www.jcb.org/cgi/content/full/164/1/1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jdlasica.com/1989/06/07/photographs-that-lie/" TargetMode="External"/><Relationship Id="rId2" Type="http://schemas.openxmlformats.org/officeDocument/2006/relationships/hyperlink" Target="http://www.nppa.org/professional_development/self-training_resources/eadp_report/" TargetMode="External"/><Relationship Id="rId1" Type="http://schemas.openxmlformats.org/officeDocument/2006/relationships/slideLayout" Target="../slideLayouts/slideLayout2.xml"/><Relationship Id="rId5" Type="http://schemas.openxmlformats.org/officeDocument/2006/relationships/hyperlink" Target="http://www.cs.dartmouth.edu/farid/research/digitaltampering/" TargetMode="External"/><Relationship Id="rId4" Type="http://schemas.openxmlformats.org/officeDocument/2006/relationships/hyperlink" Target="http://www.wired.com/news/culture/0,1284,7815,00.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1.xml.rels><?xml version="1.0" encoding="UTF-8" standalone="yes"?>
<Relationships xmlns="http://schemas.openxmlformats.org/package/2006/relationships"><Relationship Id="rId3" Type="http://schemas.openxmlformats.org/officeDocument/2006/relationships/hyperlink" Target="http://jcb.rupress.org/content/189/5/777.lon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digiarena.e15.cz/formaty-obrazku_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better-photographs.com/macro-photography.html"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en.wikipedia.org/wiki/ImageJ"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ideo" Target="file:///G:\vyuka\000kontrastni%20a%20zobrazovaci%20metody%20v%20mikroskopii\07videoimaging\Amazing%20Microscopic%20video!%20Paramecium%20Bursaria%20showing%20symbiosis%20with%20green%20algae..avi" TargetMode="External"/><Relationship Id="rId4" Type="http://schemas.openxmlformats.org/officeDocument/2006/relationships/hyperlink" Target="http://www.youtube.com/watch?v=zGEcCJmC5I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ideo" Target="file:///G:\vyuka\000kontrastni%20a%20zobrazovaci%20metody%20v%20mikroskopii\07videoimaging\Waterflea%20(Daphnia)%20playing%20with%20Volvox.avi" TargetMode="External"/><Relationship Id="rId4" Type="http://schemas.openxmlformats.org/officeDocument/2006/relationships/hyperlink" Target="http://www.youtube.com/watch?v=m4G2YFFZQcA&amp;feature=related"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file:///G:\vyuka\000kontrastni%20a%20zobrazovaci%20metody%20v%20mikroskopii\07videoimaging\Chlamydomonas%20%20and%20%20Euglena%20viridis.avi" TargetMode="External"/><Relationship Id="rId4" Type="http://schemas.openxmlformats.org/officeDocument/2006/relationships/hyperlink" Target="http://www.youtube.com/watch?v=Md0PtdRxXvw&amp;feature=related"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cs.wikipedia.org/wiki/FourCC"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196753"/>
            <a:ext cx="7772400" cy="2403698"/>
          </a:xfrm>
        </p:spPr>
        <p:txBody>
          <a:bodyPr>
            <a:normAutofit fontScale="90000"/>
          </a:bodyPr>
          <a:lstStyle/>
          <a:p>
            <a:r>
              <a:rPr lang="cs-CZ" b="1" dirty="0" smtClean="0"/>
              <a:t>2. blok</a:t>
            </a:r>
            <a:br>
              <a:rPr lang="cs-CZ" b="1" dirty="0" smtClean="0"/>
            </a:br>
            <a:r>
              <a:rPr lang="cs-CZ" b="1" dirty="0" smtClean="0"/>
              <a:t>5 - Mikrofotografie I.</a:t>
            </a:r>
            <a:br>
              <a:rPr lang="cs-CZ" b="1" dirty="0" smtClean="0"/>
            </a:br>
            <a:r>
              <a:rPr lang="cs-CZ" dirty="0" smtClean="0"/>
              <a:t>Fotodokumentace:</a:t>
            </a:r>
            <a:br>
              <a:rPr lang="cs-CZ" dirty="0" smtClean="0"/>
            </a:br>
            <a:r>
              <a:rPr lang="cs-CZ" dirty="0" smtClean="0"/>
              <a:t>zásady, problémy, chyby</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Fotografická dokumentace pro odborné účely</a:t>
            </a:r>
            <a:endParaRPr lang="cs-CZ" dirty="0"/>
          </a:p>
        </p:txBody>
      </p:sp>
      <p:sp>
        <p:nvSpPr>
          <p:cNvPr id="3" name="Zástupný symbol pro obsah 2"/>
          <p:cNvSpPr>
            <a:spLocks noGrp="1"/>
          </p:cNvSpPr>
          <p:nvPr>
            <p:ph idx="1"/>
          </p:nvPr>
        </p:nvSpPr>
        <p:spPr>
          <a:xfrm>
            <a:off x="457200" y="1412777"/>
            <a:ext cx="8229600" cy="2880320"/>
          </a:xfrm>
        </p:spPr>
        <p:txBody>
          <a:bodyPr>
            <a:normAutofit/>
          </a:bodyPr>
          <a:lstStyle/>
          <a:p>
            <a:r>
              <a:rPr lang="cs-CZ" sz="2400" dirty="0" smtClean="0"/>
              <a:t>charakter objektivního zachycení objektů bez úpravy výsledku</a:t>
            </a:r>
          </a:p>
          <a:p>
            <a:r>
              <a:rPr lang="cs-CZ" sz="2400" dirty="0" smtClean="0"/>
              <a:t>pravdivé zachycení skutečnosti</a:t>
            </a:r>
          </a:p>
          <a:p>
            <a:r>
              <a:rPr lang="cs-CZ" sz="2400" dirty="0" smtClean="0"/>
              <a:t>srozumitelnost a stručnost vyjádření (promyšlené zachycení probíhajících dějů)</a:t>
            </a:r>
            <a:endParaRPr lang="cs-CZ" sz="2400" dirty="0"/>
          </a:p>
        </p:txBody>
      </p:sp>
      <p:sp>
        <p:nvSpPr>
          <p:cNvPr id="4" name="Nadpis 1"/>
          <p:cNvSpPr txBox="1">
            <a:spLocks/>
          </p:cNvSpPr>
          <p:nvPr/>
        </p:nvSpPr>
        <p:spPr>
          <a:xfrm>
            <a:off x="179512" y="3068960"/>
            <a:ext cx="8820472" cy="1143000"/>
          </a:xfrm>
          <a:prstGeom prst="rect">
            <a:avLst/>
          </a:prstGeom>
        </p:spPr>
        <p:txBody>
          <a:bodyPr vert="horz" lIns="91440" tIns="45720" rIns="91440" bIns="45720" rtlCol="0" anchor="ctr">
            <a:normAutofit fontScale="90000"/>
          </a:bodyPr>
          <a:lstStyle/>
          <a:p>
            <a:pPr lvl="0" algn="ctr">
              <a:spcBef>
                <a:spcPct val="0"/>
              </a:spcBef>
            </a:pPr>
            <a:r>
              <a:rPr lang="cs-CZ" sz="4000" b="1" dirty="0" smtClean="0"/>
              <a:t>Fotografická dokumentace pro výukové účely</a:t>
            </a: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Zástupný symbol pro obsah 2"/>
          <p:cNvSpPr txBox="1">
            <a:spLocks/>
          </p:cNvSpPr>
          <p:nvPr/>
        </p:nvSpPr>
        <p:spPr>
          <a:xfrm>
            <a:off x="395536" y="3933056"/>
            <a:ext cx="8229600" cy="2880320"/>
          </a:xfrm>
          <a:prstGeom prst="rect">
            <a:avLst/>
          </a:prstGeom>
        </p:spPr>
        <p:txBody>
          <a:bodyPr vert="horz" lIns="91440" tIns="45720" rIns="91440" bIns="45720" rtlCol="0">
            <a:normAutofit fontScale="85000" lnSpcReduction="10000"/>
          </a:bodyPr>
          <a:lstStyle/>
          <a:p>
            <a:pPr marL="457200" indent="-457200">
              <a:buFont typeface="Arial" pitchFamily="34" charset="0"/>
              <a:buChar char="•"/>
            </a:pPr>
            <a:r>
              <a:rPr lang="cs-CZ" sz="3200" dirty="0" smtClean="0"/>
              <a:t>Fotografie jako výuková pomůcka</a:t>
            </a:r>
          </a:p>
          <a:p>
            <a:pPr marL="457200" indent="-457200">
              <a:buFont typeface="Arial" pitchFamily="34" charset="0"/>
              <a:buChar char="•"/>
            </a:pPr>
            <a:r>
              <a:rPr lang="cs-CZ" sz="3200" dirty="0" smtClean="0"/>
              <a:t>Použití hlavně: dokumentace chráněných a cizokrajných organismů, částí organismů (např. u rostlin, nelze demonstrovat najednou květy, plody atd.), k demonstraci malých organismů, demonstraci detailů (makrofotografie a mikrofotografie), k dokumentaci pracovního postupu</a:t>
            </a:r>
            <a:endParaRPr lang="cs-CZ"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Falzifikace fotodokumentace</a:t>
            </a:r>
            <a:endParaRPr lang="cs-CZ" dirty="0"/>
          </a:p>
        </p:txBody>
      </p:sp>
      <p:sp>
        <p:nvSpPr>
          <p:cNvPr id="3" name="Zástupný symbol pro obsah 2"/>
          <p:cNvSpPr>
            <a:spLocks noGrp="1"/>
          </p:cNvSpPr>
          <p:nvPr>
            <p:ph idx="1"/>
          </p:nvPr>
        </p:nvSpPr>
        <p:spPr/>
        <p:txBody>
          <a:bodyPr/>
          <a:lstStyle/>
          <a:p>
            <a:r>
              <a:rPr lang="cs-CZ" dirty="0" smtClean="0"/>
              <a:t>Falzifikací rozumíme padělání původních údajů a následné publikování zkreslených nebo vymyšlených informací. </a:t>
            </a:r>
          </a:p>
          <a:p>
            <a:endParaRPr lang="cs-CZ" dirty="0"/>
          </a:p>
        </p:txBody>
      </p:sp>
      <p:pic>
        <p:nvPicPr>
          <p:cNvPr id="19462" name="Picture 6" descr="http://news.discovery.com/human/2012/04/01/penguins-fly-bbc-278.jpg">
            <a:hlinkClick r:id="rId3"/>
          </p:cNvPr>
          <p:cNvPicPr>
            <a:picLocks noChangeAspect="1" noChangeArrowheads="1"/>
          </p:cNvPicPr>
          <p:nvPr/>
        </p:nvPicPr>
        <p:blipFill>
          <a:blip r:embed="rId4" cstate="print"/>
          <a:srcRect/>
          <a:stretch>
            <a:fillRect/>
          </a:stretch>
        </p:blipFill>
        <p:spPr bwMode="auto">
          <a:xfrm>
            <a:off x="899592" y="3573016"/>
            <a:ext cx="2647950" cy="2143125"/>
          </a:xfrm>
          <a:prstGeom prst="rect">
            <a:avLst/>
          </a:prstGeom>
          <a:noFill/>
        </p:spPr>
      </p:pic>
      <p:pic>
        <p:nvPicPr>
          <p:cNvPr id="19464" name="Picture 8" descr="http://ledgerlink.monster.com/nfs/ledgerlink/attachment_images/0000/0186/lying_pinocchio.jpg">
            <a:hlinkClick r:id="rId5" action="ppaction://hlinkfile"/>
          </p:cNvPr>
          <p:cNvPicPr>
            <a:picLocks noChangeAspect="1" noChangeArrowheads="1"/>
          </p:cNvPicPr>
          <p:nvPr/>
        </p:nvPicPr>
        <p:blipFill>
          <a:blip r:embed="rId6" cstate="print"/>
          <a:srcRect/>
          <a:stretch>
            <a:fillRect/>
          </a:stretch>
        </p:blipFill>
        <p:spPr bwMode="auto">
          <a:xfrm>
            <a:off x="5292080" y="4149080"/>
            <a:ext cx="3619500" cy="2381250"/>
          </a:xfrm>
          <a:prstGeom prst="rect">
            <a:avLst/>
          </a:prstGeom>
          <a:noFill/>
        </p:spPr>
      </p:pic>
      <p:sp>
        <p:nvSpPr>
          <p:cNvPr id="4" name="Obdélník 3"/>
          <p:cNvSpPr/>
          <p:nvPr/>
        </p:nvSpPr>
        <p:spPr>
          <a:xfrm>
            <a:off x="5364088" y="4221088"/>
            <a:ext cx="1656184" cy="1384995"/>
          </a:xfrm>
          <a:prstGeom prst="rect">
            <a:avLst/>
          </a:prstGeom>
        </p:spPr>
        <p:txBody>
          <a:bodyPr wrap="square">
            <a:spAutoFit/>
          </a:bodyPr>
          <a:lstStyle/>
          <a:p>
            <a:r>
              <a:rPr lang="cs-CZ" sz="1400" dirty="0" smtClean="0">
                <a:hlinkClick r:id="rId7"/>
              </a:rPr>
              <a:t>http://www.</a:t>
            </a:r>
            <a:r>
              <a:rPr lang="cs-CZ" sz="1400" dirty="0" err="1" smtClean="0">
                <a:hlinkClick r:id="rId7"/>
              </a:rPr>
              <a:t>the</a:t>
            </a:r>
            <a:r>
              <a:rPr lang="cs-CZ" sz="1400" dirty="0" smtClean="0">
                <a:hlinkClick r:id="rId7"/>
              </a:rPr>
              <a:t>-</a:t>
            </a:r>
            <a:r>
              <a:rPr lang="cs-CZ" sz="1400" dirty="0" err="1" smtClean="0">
                <a:hlinkClick r:id="rId7"/>
              </a:rPr>
              <a:t>scientist.com</a:t>
            </a:r>
            <a:r>
              <a:rPr lang="cs-CZ" sz="1400" dirty="0" smtClean="0">
                <a:hlinkClick r:id="rId7"/>
              </a:rPr>
              <a:t>/?</a:t>
            </a:r>
            <a:r>
              <a:rPr lang="cs-CZ" sz="1400" dirty="0" err="1" smtClean="0">
                <a:hlinkClick r:id="rId7"/>
              </a:rPr>
              <a:t>articles.view</a:t>
            </a:r>
            <a:r>
              <a:rPr lang="cs-CZ" sz="1400" dirty="0" smtClean="0">
                <a:hlinkClick r:id="rId7"/>
              </a:rPr>
              <a:t>/</a:t>
            </a:r>
            <a:r>
              <a:rPr lang="cs-CZ" sz="1400" dirty="0" err="1" smtClean="0">
                <a:hlinkClick r:id="rId7"/>
              </a:rPr>
              <a:t>articleNo</a:t>
            </a:r>
            <a:r>
              <a:rPr lang="cs-CZ" sz="1400" dirty="0" smtClean="0">
                <a:hlinkClick r:id="rId7"/>
              </a:rPr>
              <a:t>/30767/</a:t>
            </a:r>
            <a:r>
              <a:rPr lang="cs-CZ" sz="1400" dirty="0" err="1" smtClean="0">
                <a:hlinkClick r:id="rId7"/>
              </a:rPr>
              <a:t>title</a:t>
            </a:r>
            <a:r>
              <a:rPr lang="cs-CZ" sz="1400" dirty="0" smtClean="0">
                <a:hlinkClick r:id="rId7"/>
              </a:rPr>
              <a:t>/</a:t>
            </a:r>
            <a:r>
              <a:rPr lang="cs-CZ" sz="1400" dirty="0" err="1" smtClean="0">
                <a:hlinkClick r:id="rId7"/>
              </a:rPr>
              <a:t>St</a:t>
            </a:r>
            <a:r>
              <a:rPr lang="cs-CZ" sz="1400" dirty="0" smtClean="0">
                <a:hlinkClick r:id="rId7"/>
              </a:rPr>
              <a:t>--</a:t>
            </a:r>
            <a:r>
              <a:rPr lang="cs-CZ" sz="1400" dirty="0" err="1" smtClean="0">
                <a:hlinkClick r:id="rId7"/>
              </a:rPr>
              <a:t>Jude</a:t>
            </a:r>
            <a:r>
              <a:rPr lang="cs-CZ" sz="1400" dirty="0" smtClean="0">
                <a:hlinkClick r:id="rId7"/>
              </a:rPr>
              <a:t>-</a:t>
            </a:r>
            <a:r>
              <a:rPr lang="cs-CZ" sz="1400" dirty="0" err="1" smtClean="0">
                <a:hlinkClick r:id="rId7"/>
              </a:rPr>
              <a:t>postdoc</a:t>
            </a:r>
            <a:r>
              <a:rPr lang="cs-CZ" sz="1400" dirty="0" smtClean="0">
                <a:hlinkClick r:id="rId7"/>
              </a:rPr>
              <a:t>-</a:t>
            </a:r>
            <a:r>
              <a:rPr lang="cs-CZ" sz="1400" dirty="0" err="1" smtClean="0">
                <a:hlinkClick r:id="rId7"/>
              </a:rPr>
              <a:t>faked</a:t>
            </a:r>
            <a:r>
              <a:rPr lang="cs-CZ" sz="1400" dirty="0" smtClean="0">
                <a:hlinkClick r:id="rId7"/>
              </a:rPr>
              <a:t>-</a:t>
            </a:r>
            <a:r>
              <a:rPr lang="cs-CZ" sz="1400" dirty="0" err="1" smtClean="0">
                <a:hlinkClick r:id="rId7"/>
              </a:rPr>
              <a:t>images</a:t>
            </a:r>
            <a:r>
              <a:rPr lang="cs-CZ" sz="1400" dirty="0" smtClean="0">
                <a:hlinkClick r:id="rId7"/>
              </a:rPr>
              <a:t>/</a:t>
            </a:r>
            <a:r>
              <a:rPr lang="cs-CZ" sz="1400" dirty="0" smtClean="0"/>
              <a:t> :</a:t>
            </a:r>
            <a:endParaRPr lang="cs-CZ"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Gross manipulation of blots.</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1899360" y="979303"/>
            <a:ext cx="5349600" cy="4893634"/>
          </a:xfrm>
          <a:prstGeom prst="rect">
            <a:avLst/>
          </a:prstGeom>
          <a:noFill/>
          <a:ln w="9525">
            <a:noFill/>
            <a:round/>
            <a:headEnd/>
            <a:tailEnd/>
          </a:ln>
          <a:effectLst/>
        </p:spPr>
      </p:pic>
      <p:sp>
        <p:nvSpPr>
          <p:cNvPr id="3076" name="Text Box 4"/>
          <p:cNvSpPr txBox="1">
            <a:spLocks noChangeArrowheads="1"/>
          </p:cNvSpPr>
          <p:nvPr/>
        </p:nvSpPr>
        <p:spPr bwMode="auto">
          <a:xfrm>
            <a:off x="1899361"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
        <p:nvSpPr>
          <p:cNvPr id="8" name="Obdélník 7"/>
          <p:cNvSpPr/>
          <p:nvPr/>
        </p:nvSpPr>
        <p:spPr>
          <a:xfrm>
            <a:off x="3473624" y="6577607"/>
            <a:ext cx="5670376" cy="307777"/>
          </a:xfrm>
          <a:prstGeom prst="rect">
            <a:avLst/>
          </a:prstGeom>
        </p:spPr>
        <p:txBody>
          <a:bodyPr wrap="square">
            <a:spAutoFit/>
          </a:bodyPr>
          <a:lstStyle/>
          <a:p>
            <a:r>
              <a:rPr lang="cs-CZ" sz="1400" dirty="0" smtClean="0"/>
              <a:t>http://jcb.rupress.org/content/166/1/11.figures-only</a:t>
            </a:r>
            <a:endParaRPr lang="cs-CZ" sz="1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Gross manipulation of blots.</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71040" y="1212608"/>
            <a:ext cx="7804800" cy="4427025"/>
          </a:xfrm>
          <a:prstGeom prst="rect">
            <a:avLst/>
          </a:prstGeom>
          <a:noFill/>
          <a:ln w="9525">
            <a:noFill/>
            <a:round/>
            <a:headEnd/>
            <a:tailEnd/>
          </a:ln>
          <a:effectLst/>
        </p:spPr>
      </p:pic>
      <p:sp>
        <p:nvSpPr>
          <p:cNvPr id="3076"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Manipulation of blots: brightness and contrast adjustments.</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2210400" y="979303"/>
            <a:ext cx="4727520" cy="4893634"/>
          </a:xfrm>
          <a:prstGeom prst="rect">
            <a:avLst/>
          </a:prstGeom>
          <a:noFill/>
          <a:ln w="9525">
            <a:noFill/>
            <a:round/>
            <a:headEnd/>
            <a:tailEnd/>
          </a:ln>
          <a:effectLst/>
        </p:spPr>
      </p:pic>
      <p:sp>
        <p:nvSpPr>
          <p:cNvPr id="3076" name="Text Box 4"/>
          <p:cNvSpPr txBox="1">
            <a:spLocks noChangeArrowheads="1"/>
          </p:cNvSpPr>
          <p:nvPr/>
        </p:nvSpPr>
        <p:spPr bwMode="auto">
          <a:xfrm>
            <a:off x="2210401"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Manipulation of blots: cleaning up background.</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3116160" y="979303"/>
            <a:ext cx="2917440" cy="4893634"/>
          </a:xfrm>
          <a:prstGeom prst="rect">
            <a:avLst/>
          </a:prstGeom>
          <a:noFill/>
          <a:ln w="9525">
            <a:noFill/>
            <a:round/>
            <a:headEnd/>
            <a:tailEnd/>
          </a:ln>
          <a:effectLst/>
        </p:spPr>
      </p:pic>
      <p:sp>
        <p:nvSpPr>
          <p:cNvPr id="3076" name="Text Box 4"/>
          <p:cNvSpPr txBox="1">
            <a:spLocks noChangeArrowheads="1"/>
          </p:cNvSpPr>
          <p:nvPr/>
        </p:nvSpPr>
        <p:spPr bwMode="auto">
          <a:xfrm>
            <a:off x="311616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Misrepresentation of </a:t>
            </a:r>
            <a:r>
              <a:rPr lang="en-GB" sz="1500" b="1" dirty="0" err="1">
                <a:solidFill>
                  <a:srgbClr val="000000"/>
                </a:solidFill>
                <a:latin typeface="Arial" charset="0"/>
                <a:ea typeface="msgothic" charset="0"/>
                <a:cs typeface="msgothic" charset="0"/>
              </a:rPr>
              <a:t>immunogold</a:t>
            </a:r>
            <a:r>
              <a:rPr lang="en-GB" sz="1500" b="1" dirty="0">
                <a:solidFill>
                  <a:srgbClr val="000000"/>
                </a:solidFill>
                <a:latin typeface="Arial" charset="0"/>
                <a:ea typeface="msgothic" charset="0"/>
                <a:cs typeface="msgothic" charset="0"/>
              </a:rPr>
              <a:t> data.</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71040" y="1725301"/>
            <a:ext cx="7804800" cy="3400197"/>
          </a:xfrm>
          <a:prstGeom prst="rect">
            <a:avLst/>
          </a:prstGeom>
          <a:noFill/>
          <a:ln w="9525">
            <a:noFill/>
            <a:round/>
            <a:headEnd/>
            <a:tailEnd/>
          </a:ln>
          <a:effectLst/>
        </p:spPr>
      </p:pic>
      <p:sp>
        <p:nvSpPr>
          <p:cNvPr id="3076"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Misrepresentation of image data.</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2836800" y="979303"/>
            <a:ext cx="3474720" cy="4893634"/>
          </a:xfrm>
          <a:prstGeom prst="rect">
            <a:avLst/>
          </a:prstGeom>
          <a:noFill/>
          <a:ln w="9525">
            <a:noFill/>
            <a:round/>
            <a:headEnd/>
            <a:tailEnd/>
          </a:ln>
          <a:effectLst/>
        </p:spPr>
      </p:pic>
      <p:sp>
        <p:nvSpPr>
          <p:cNvPr id="3076" name="Text Box 4"/>
          <p:cNvSpPr txBox="1">
            <a:spLocks noChangeArrowheads="1"/>
          </p:cNvSpPr>
          <p:nvPr/>
        </p:nvSpPr>
        <p:spPr bwMode="auto">
          <a:xfrm>
            <a:off x="283680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Použitá literatura</a:t>
            </a:r>
            <a:endParaRPr lang="cs-CZ" dirty="0"/>
          </a:p>
        </p:txBody>
      </p:sp>
      <p:sp>
        <p:nvSpPr>
          <p:cNvPr id="3" name="Zástupný symbol pro obsah 2"/>
          <p:cNvSpPr>
            <a:spLocks noGrp="1"/>
          </p:cNvSpPr>
          <p:nvPr>
            <p:ph idx="1"/>
          </p:nvPr>
        </p:nvSpPr>
        <p:spPr/>
        <p:txBody>
          <a:bodyPr>
            <a:normAutofit fontScale="85000" lnSpcReduction="20000"/>
          </a:bodyPr>
          <a:lstStyle/>
          <a:p>
            <a:r>
              <a:rPr lang="en-US" dirty="0" smtClean="0">
                <a:hlinkClick r:id="rId2"/>
              </a:rPr>
              <a:t>What’s in a picture? The temptation of image manipulation</a:t>
            </a:r>
            <a:r>
              <a:rPr lang="en-US" dirty="0" smtClean="0"/>
              <a:t> (2004) M. </a:t>
            </a:r>
            <a:r>
              <a:rPr lang="en-US" dirty="0" err="1" smtClean="0"/>
              <a:t>Rossner</a:t>
            </a:r>
            <a:r>
              <a:rPr lang="en-US" dirty="0" smtClean="0"/>
              <a:t> and K. M. Yamada, J. Cell Biology 166 (1):11–15.</a:t>
            </a:r>
            <a:endParaRPr lang="cs-CZ" dirty="0" smtClean="0"/>
          </a:p>
          <a:p>
            <a:r>
              <a:rPr lang="en-US" dirty="0" smtClean="0"/>
              <a:t> </a:t>
            </a:r>
            <a:r>
              <a:rPr lang="en-US" dirty="0" smtClean="0">
                <a:hlinkClick r:id="rId3"/>
              </a:rPr>
              <a:t>CSI: Cell Biology</a:t>
            </a:r>
            <a:r>
              <a:rPr lang="en-US" dirty="0" smtClean="0"/>
              <a:t>. (2005) Pearson, H., Nature 434: 952-953. </a:t>
            </a:r>
            <a:endParaRPr lang="cs-CZ" dirty="0" smtClean="0"/>
          </a:p>
          <a:p>
            <a:r>
              <a:rPr lang="en-US" dirty="0" smtClean="0">
                <a:hlinkClick r:id="rId4"/>
              </a:rPr>
              <a:t>Beautification and fraud</a:t>
            </a:r>
            <a:r>
              <a:rPr lang="en-US" dirty="0" smtClean="0"/>
              <a:t>. (2006) Editorial, Nature Cell Biol. 8: 101-102. </a:t>
            </a:r>
            <a:endParaRPr lang="cs-CZ" dirty="0" smtClean="0"/>
          </a:p>
          <a:p>
            <a:r>
              <a:rPr lang="en-US" dirty="0" smtClean="0">
                <a:hlinkClick r:id="rId5"/>
              </a:rPr>
              <a:t>Appreciating data: warts, wrinkles and all</a:t>
            </a:r>
            <a:r>
              <a:rPr lang="en-US" dirty="0" smtClean="0"/>
              <a:t>. (2006) Editorial, Nature Cell Biol. 8: 203. </a:t>
            </a:r>
            <a:r>
              <a:rPr lang="en-US" dirty="0" smtClean="0">
                <a:hlinkClick r:id="rId6"/>
              </a:rPr>
              <a:t>Not Picture Perfect</a:t>
            </a:r>
            <a:r>
              <a:rPr lang="en-US" dirty="0" smtClean="0"/>
              <a:t>. (2006) Editorial, Nature 439: 891-892. </a:t>
            </a:r>
            <a:endParaRPr lang="cs-CZ" dirty="0" smtClean="0"/>
          </a:p>
          <a:p>
            <a:r>
              <a:rPr lang="en-US" dirty="0" smtClean="0">
                <a:hlinkClick r:id="rId7"/>
              </a:rPr>
              <a:t>Don’t Pretty up that Picture just yet</a:t>
            </a:r>
            <a:r>
              <a:rPr lang="en-US" dirty="0" smtClean="0"/>
              <a:t>. (2006) </a:t>
            </a:r>
            <a:r>
              <a:rPr lang="en-US" dirty="0" err="1" smtClean="0"/>
              <a:t>Couzin</a:t>
            </a:r>
            <a:r>
              <a:rPr lang="en-US" dirty="0" smtClean="0"/>
              <a:t>, J., Science 314: 1866-1868.</a:t>
            </a:r>
            <a:endParaRPr lang="cs-CZ" dirty="0"/>
          </a:p>
        </p:txBody>
      </p:sp>
      <p:sp>
        <p:nvSpPr>
          <p:cNvPr id="4" name="Obdélník 3"/>
          <p:cNvSpPr/>
          <p:nvPr/>
        </p:nvSpPr>
        <p:spPr>
          <a:xfrm>
            <a:off x="683568" y="1187460"/>
            <a:ext cx="7848872" cy="369332"/>
          </a:xfrm>
          <a:prstGeom prst="rect">
            <a:avLst/>
          </a:prstGeom>
        </p:spPr>
        <p:txBody>
          <a:bodyPr wrap="square">
            <a:spAutoFit/>
          </a:bodyPr>
          <a:lstStyle/>
          <a:p>
            <a:r>
              <a:rPr lang="cs-CZ" dirty="0" smtClean="0">
                <a:hlinkClick r:id="rId8"/>
              </a:rPr>
              <a:t>http://swehsc.pharmacy.arizona.edu/exppath/micro/digimage_ethics.php</a:t>
            </a:r>
            <a:endParaRPr lang="cs-CZ"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55000" lnSpcReduction="20000"/>
          </a:bodyPr>
          <a:lstStyle/>
          <a:p>
            <a:r>
              <a:rPr lang="cs-CZ" dirty="0" err="1" smtClean="0">
                <a:hlinkClick r:id="rId2"/>
              </a:rPr>
              <a:t>Seeing</a:t>
            </a:r>
            <a:r>
              <a:rPr lang="cs-CZ" dirty="0" smtClean="0">
                <a:hlinkClick r:id="rId2"/>
              </a:rPr>
              <a:t> </a:t>
            </a:r>
            <a:r>
              <a:rPr lang="cs-CZ" dirty="0" err="1" smtClean="0">
                <a:hlinkClick r:id="rId2"/>
              </a:rPr>
              <a:t>the</a:t>
            </a:r>
            <a:r>
              <a:rPr lang="cs-CZ" dirty="0" smtClean="0">
                <a:hlinkClick r:id="rId2"/>
              </a:rPr>
              <a:t> </a:t>
            </a:r>
            <a:r>
              <a:rPr lang="cs-CZ" dirty="0" err="1" smtClean="0">
                <a:hlinkClick r:id="rId2"/>
              </a:rPr>
              <a:t>Scientific</a:t>
            </a:r>
            <a:r>
              <a:rPr lang="cs-CZ" dirty="0" smtClean="0">
                <a:hlinkClick r:id="rId2"/>
              </a:rPr>
              <a:t> Image (</a:t>
            </a:r>
            <a:r>
              <a:rPr lang="cs-CZ" dirty="0" err="1" smtClean="0">
                <a:hlinkClick r:id="rId2"/>
              </a:rPr>
              <a:t>parts</a:t>
            </a:r>
            <a:r>
              <a:rPr lang="cs-CZ" dirty="0" smtClean="0">
                <a:hlinkClick r:id="rId2"/>
              </a:rPr>
              <a:t> 1,2,3)</a:t>
            </a:r>
            <a:r>
              <a:rPr lang="cs-CZ" dirty="0" smtClean="0"/>
              <a:t>, John </a:t>
            </a:r>
            <a:r>
              <a:rPr lang="cs-CZ" dirty="0" err="1" smtClean="0"/>
              <a:t>Russ</a:t>
            </a:r>
            <a:r>
              <a:rPr lang="cs-CZ" dirty="0" smtClean="0"/>
              <a:t>, </a:t>
            </a:r>
            <a:r>
              <a:rPr lang="cs-CZ" dirty="0" err="1" smtClean="0"/>
              <a:t>Proceedings</a:t>
            </a:r>
            <a:r>
              <a:rPr lang="cs-CZ" dirty="0" smtClean="0"/>
              <a:t> </a:t>
            </a:r>
            <a:r>
              <a:rPr lang="cs-CZ" dirty="0" err="1" smtClean="0"/>
              <a:t>Royal</a:t>
            </a:r>
            <a:r>
              <a:rPr lang="cs-CZ" dirty="0" smtClean="0"/>
              <a:t> </a:t>
            </a:r>
            <a:r>
              <a:rPr lang="cs-CZ" dirty="0" err="1" smtClean="0"/>
              <a:t>Microscopy</a:t>
            </a:r>
            <a:r>
              <a:rPr lang="cs-CZ" dirty="0" smtClean="0"/>
              <a:t> Society 39(2); 39(3); 39(4) (2004). </a:t>
            </a:r>
          </a:p>
          <a:p>
            <a:r>
              <a:rPr lang="cs-CZ" dirty="0" err="1" smtClean="0">
                <a:hlinkClick r:id="rId3"/>
              </a:rPr>
              <a:t>Ethics</a:t>
            </a:r>
            <a:r>
              <a:rPr lang="cs-CZ" dirty="0" smtClean="0">
                <a:hlinkClick r:id="rId3"/>
              </a:rPr>
              <a:t> </a:t>
            </a:r>
            <a:r>
              <a:rPr lang="cs-CZ" dirty="0" err="1" smtClean="0">
                <a:hlinkClick r:id="rId3"/>
              </a:rPr>
              <a:t>and</a:t>
            </a:r>
            <a:r>
              <a:rPr lang="cs-CZ" dirty="0" smtClean="0">
                <a:hlinkClick r:id="rId3"/>
              </a:rPr>
              <a:t> Digital </a:t>
            </a:r>
            <a:r>
              <a:rPr lang="cs-CZ" dirty="0" err="1" smtClean="0">
                <a:hlinkClick r:id="rId3"/>
              </a:rPr>
              <a:t>Imaging</a:t>
            </a:r>
            <a:r>
              <a:rPr lang="cs-CZ" dirty="0" smtClean="0"/>
              <a:t>, J.M. </a:t>
            </a:r>
            <a:r>
              <a:rPr lang="cs-CZ" dirty="0" err="1" smtClean="0"/>
              <a:t>MacKenzie</a:t>
            </a:r>
            <a:r>
              <a:rPr lang="cs-CZ" dirty="0" smtClean="0"/>
              <a:t>, M.G. </a:t>
            </a:r>
            <a:r>
              <a:rPr lang="cs-CZ" dirty="0" err="1" smtClean="0"/>
              <a:t>Burke</a:t>
            </a:r>
            <a:r>
              <a:rPr lang="cs-CZ" dirty="0" smtClean="0"/>
              <a:t>, T. </a:t>
            </a:r>
            <a:r>
              <a:rPr lang="cs-CZ" dirty="0" err="1" smtClean="0"/>
              <a:t>Carvalho</a:t>
            </a:r>
            <a:r>
              <a:rPr lang="cs-CZ" dirty="0" smtClean="0"/>
              <a:t> &amp; A. </a:t>
            </a:r>
            <a:r>
              <a:rPr lang="cs-CZ" dirty="0" err="1" smtClean="0"/>
              <a:t>Eades</a:t>
            </a:r>
            <a:r>
              <a:rPr lang="cs-CZ" dirty="0" smtClean="0"/>
              <a:t>. </a:t>
            </a:r>
            <a:r>
              <a:rPr lang="cs-CZ" dirty="0" err="1" smtClean="0"/>
              <a:t>Microscopy</a:t>
            </a:r>
            <a:r>
              <a:rPr lang="cs-CZ" dirty="0" smtClean="0"/>
              <a:t> </a:t>
            </a:r>
            <a:r>
              <a:rPr lang="cs-CZ" dirty="0" err="1" smtClean="0"/>
              <a:t>Today</a:t>
            </a:r>
            <a:r>
              <a:rPr lang="cs-CZ" dirty="0" smtClean="0"/>
              <a:t> 12:40-41. (2006) </a:t>
            </a:r>
          </a:p>
          <a:p>
            <a:r>
              <a:rPr lang="cs-CZ" dirty="0" err="1" smtClean="0">
                <a:hlinkClick r:id="rId4"/>
              </a:rPr>
              <a:t>Crusade</a:t>
            </a:r>
            <a:r>
              <a:rPr lang="cs-CZ" dirty="0" smtClean="0">
                <a:hlinkClick r:id="rId4"/>
              </a:rPr>
              <a:t> </a:t>
            </a:r>
            <a:r>
              <a:rPr lang="cs-CZ" dirty="0" err="1" smtClean="0">
                <a:hlinkClick r:id="rId4"/>
              </a:rPr>
              <a:t>for</a:t>
            </a:r>
            <a:r>
              <a:rPr lang="cs-CZ" dirty="0" smtClean="0">
                <a:hlinkClick r:id="rId4"/>
              </a:rPr>
              <a:t> </a:t>
            </a:r>
            <a:r>
              <a:rPr lang="cs-CZ" dirty="0" err="1" smtClean="0">
                <a:hlinkClick r:id="rId4"/>
              </a:rPr>
              <a:t>Publishing</a:t>
            </a:r>
            <a:r>
              <a:rPr lang="cs-CZ" dirty="0" smtClean="0">
                <a:hlinkClick r:id="rId4"/>
              </a:rPr>
              <a:t> </a:t>
            </a:r>
            <a:r>
              <a:rPr lang="cs-CZ" dirty="0" err="1" smtClean="0">
                <a:hlinkClick r:id="rId4"/>
              </a:rPr>
              <a:t>Better</a:t>
            </a:r>
            <a:r>
              <a:rPr lang="cs-CZ" dirty="0" smtClean="0">
                <a:hlinkClick r:id="rId4"/>
              </a:rPr>
              <a:t> </a:t>
            </a:r>
            <a:r>
              <a:rPr lang="cs-CZ" dirty="0" err="1" smtClean="0">
                <a:hlinkClick r:id="rId4"/>
              </a:rPr>
              <a:t>Light</a:t>
            </a:r>
            <a:r>
              <a:rPr lang="cs-CZ" dirty="0" smtClean="0">
                <a:hlinkClick r:id="rId4"/>
              </a:rPr>
              <a:t> </a:t>
            </a:r>
            <a:r>
              <a:rPr lang="cs-CZ" dirty="0" err="1" smtClean="0">
                <a:hlinkClick r:id="rId4"/>
              </a:rPr>
              <a:t>Micrographs</a:t>
            </a:r>
            <a:r>
              <a:rPr lang="cs-CZ" dirty="0" smtClean="0">
                <a:hlinkClick r:id="rId4"/>
              </a:rPr>
              <a:t> – </a:t>
            </a:r>
            <a:r>
              <a:rPr lang="cs-CZ" dirty="0" err="1" smtClean="0">
                <a:hlinkClick r:id="rId4"/>
              </a:rPr>
              <a:t>Light</a:t>
            </a:r>
            <a:r>
              <a:rPr lang="cs-CZ" dirty="0" smtClean="0">
                <a:hlinkClick r:id="rId4"/>
              </a:rPr>
              <a:t> </a:t>
            </a:r>
            <a:r>
              <a:rPr lang="cs-CZ" dirty="0" err="1" smtClean="0">
                <a:hlinkClick r:id="rId4"/>
              </a:rPr>
              <a:t>Microscopy</a:t>
            </a:r>
            <a:r>
              <a:rPr lang="cs-CZ" dirty="0" smtClean="0">
                <a:hlinkClick r:id="rId4"/>
              </a:rPr>
              <a:t> </a:t>
            </a:r>
            <a:r>
              <a:rPr lang="cs-CZ" dirty="0" err="1" smtClean="0">
                <a:hlinkClick r:id="rId4"/>
              </a:rPr>
              <a:t>publication</a:t>
            </a:r>
            <a:r>
              <a:rPr lang="cs-CZ" dirty="0" smtClean="0">
                <a:hlinkClick r:id="rId4"/>
              </a:rPr>
              <a:t> </a:t>
            </a:r>
            <a:r>
              <a:rPr lang="cs-CZ" dirty="0" err="1" smtClean="0">
                <a:hlinkClick r:id="rId4"/>
              </a:rPr>
              <a:t>guidelines</a:t>
            </a:r>
            <a:r>
              <a:rPr lang="cs-CZ" dirty="0" smtClean="0"/>
              <a:t>, </a:t>
            </a:r>
            <a:r>
              <a:rPr lang="cs-CZ" dirty="0" err="1" smtClean="0"/>
              <a:t>George</a:t>
            </a:r>
            <a:r>
              <a:rPr lang="cs-CZ" dirty="0" smtClean="0"/>
              <a:t> </a:t>
            </a:r>
            <a:r>
              <a:rPr lang="cs-CZ" dirty="0" err="1" smtClean="0"/>
              <a:t>McNamara</a:t>
            </a:r>
            <a:r>
              <a:rPr lang="cs-CZ" dirty="0" smtClean="0"/>
              <a:t> </a:t>
            </a:r>
          </a:p>
          <a:p>
            <a:r>
              <a:rPr lang="cs-CZ" dirty="0" err="1" smtClean="0">
                <a:hlinkClick r:id="rId5"/>
              </a:rPr>
              <a:t>The</a:t>
            </a:r>
            <a:r>
              <a:rPr lang="cs-CZ" dirty="0" smtClean="0">
                <a:hlinkClick r:id="rId5"/>
              </a:rPr>
              <a:t> 39 </a:t>
            </a:r>
            <a:r>
              <a:rPr lang="cs-CZ" dirty="0" err="1" smtClean="0">
                <a:hlinkClick r:id="rId5"/>
              </a:rPr>
              <a:t>Steps</a:t>
            </a:r>
            <a:r>
              <a:rPr lang="cs-CZ" dirty="0" smtClean="0">
                <a:hlinkClick r:id="rId5"/>
              </a:rPr>
              <a:t>: A </a:t>
            </a:r>
            <a:r>
              <a:rPr lang="cs-CZ" dirty="0" err="1" smtClean="0">
                <a:hlinkClick r:id="rId5"/>
              </a:rPr>
              <a:t>Cautionary</a:t>
            </a:r>
            <a:r>
              <a:rPr lang="cs-CZ" dirty="0" smtClean="0">
                <a:hlinkClick r:id="rId5"/>
              </a:rPr>
              <a:t> </a:t>
            </a:r>
            <a:r>
              <a:rPr lang="cs-CZ" dirty="0" err="1" smtClean="0">
                <a:hlinkClick r:id="rId5"/>
              </a:rPr>
              <a:t>Tale</a:t>
            </a:r>
            <a:r>
              <a:rPr lang="cs-CZ" dirty="0" smtClean="0">
                <a:hlinkClick r:id="rId5"/>
              </a:rPr>
              <a:t> </a:t>
            </a:r>
            <a:r>
              <a:rPr lang="cs-CZ" dirty="0" err="1" smtClean="0">
                <a:hlinkClick r:id="rId5"/>
              </a:rPr>
              <a:t>of</a:t>
            </a:r>
            <a:r>
              <a:rPr lang="cs-CZ" dirty="0" smtClean="0">
                <a:hlinkClick r:id="rId5"/>
              </a:rPr>
              <a:t> </a:t>
            </a:r>
            <a:r>
              <a:rPr lang="cs-CZ" dirty="0" err="1" smtClean="0">
                <a:hlinkClick r:id="rId5"/>
              </a:rPr>
              <a:t>Quantitative</a:t>
            </a:r>
            <a:r>
              <a:rPr lang="cs-CZ" dirty="0" smtClean="0">
                <a:hlinkClick r:id="rId5"/>
              </a:rPr>
              <a:t> 3-D Fluorescence </a:t>
            </a:r>
            <a:r>
              <a:rPr lang="cs-CZ" dirty="0" err="1" smtClean="0">
                <a:hlinkClick r:id="rId5"/>
              </a:rPr>
              <a:t>Microscopy</a:t>
            </a:r>
            <a:r>
              <a:rPr lang="cs-CZ" dirty="0" smtClean="0"/>
              <a:t>, </a:t>
            </a:r>
            <a:r>
              <a:rPr lang="cs-CZ" dirty="0" err="1" smtClean="0"/>
              <a:t>James</a:t>
            </a:r>
            <a:r>
              <a:rPr lang="cs-CZ" dirty="0" smtClean="0"/>
              <a:t> </a:t>
            </a:r>
            <a:r>
              <a:rPr lang="cs-CZ" dirty="0" err="1" smtClean="0"/>
              <a:t>Pawley</a:t>
            </a:r>
            <a:r>
              <a:rPr lang="cs-CZ" dirty="0" smtClean="0"/>
              <a:t>, </a:t>
            </a:r>
            <a:r>
              <a:rPr lang="cs-CZ" dirty="0" err="1" smtClean="0"/>
              <a:t>BioTechniques</a:t>
            </a:r>
            <a:r>
              <a:rPr lang="cs-CZ" dirty="0" smtClean="0"/>
              <a:t> 28(5): 884-887 (2000). </a:t>
            </a:r>
          </a:p>
          <a:p>
            <a:r>
              <a:rPr lang="cs-CZ" dirty="0" err="1" smtClean="0">
                <a:hlinkClick r:id="rId6"/>
              </a:rPr>
              <a:t>Seeing</a:t>
            </a:r>
            <a:r>
              <a:rPr lang="cs-CZ" dirty="0" smtClean="0">
                <a:hlinkClick r:id="rId6"/>
              </a:rPr>
              <a:t> </a:t>
            </a:r>
            <a:r>
              <a:rPr lang="cs-CZ" dirty="0" err="1" smtClean="0">
                <a:hlinkClick r:id="rId6"/>
              </a:rPr>
              <a:t>is</a:t>
            </a:r>
            <a:r>
              <a:rPr lang="cs-CZ" dirty="0" smtClean="0">
                <a:hlinkClick r:id="rId6"/>
              </a:rPr>
              <a:t> </a:t>
            </a:r>
            <a:r>
              <a:rPr lang="cs-CZ" dirty="0" err="1" smtClean="0">
                <a:hlinkClick r:id="rId6"/>
              </a:rPr>
              <a:t>believing</a:t>
            </a:r>
            <a:r>
              <a:rPr lang="cs-CZ" dirty="0" smtClean="0">
                <a:hlinkClick r:id="rId6"/>
              </a:rPr>
              <a:t>? A </a:t>
            </a:r>
            <a:r>
              <a:rPr lang="cs-CZ" dirty="0" err="1" smtClean="0">
                <a:hlinkClick r:id="rId6"/>
              </a:rPr>
              <a:t>beginners’</a:t>
            </a:r>
            <a:r>
              <a:rPr lang="cs-CZ" dirty="0" smtClean="0">
                <a:hlinkClick r:id="rId6"/>
              </a:rPr>
              <a:t> </a:t>
            </a:r>
            <a:r>
              <a:rPr lang="cs-CZ" dirty="0" err="1" smtClean="0">
                <a:hlinkClick r:id="rId6"/>
              </a:rPr>
              <a:t>guide</a:t>
            </a:r>
            <a:r>
              <a:rPr lang="cs-CZ" dirty="0" smtClean="0">
                <a:hlinkClick r:id="rId6"/>
              </a:rPr>
              <a:t> to </a:t>
            </a:r>
            <a:r>
              <a:rPr lang="cs-CZ" dirty="0" err="1" smtClean="0">
                <a:hlinkClick r:id="rId6"/>
              </a:rPr>
              <a:t>practical</a:t>
            </a:r>
            <a:r>
              <a:rPr lang="cs-CZ" dirty="0" smtClean="0">
                <a:hlinkClick r:id="rId6"/>
              </a:rPr>
              <a:t> </a:t>
            </a:r>
            <a:r>
              <a:rPr lang="cs-CZ" dirty="0" err="1" smtClean="0">
                <a:hlinkClick r:id="rId6"/>
              </a:rPr>
              <a:t>pitfalls</a:t>
            </a:r>
            <a:r>
              <a:rPr lang="cs-CZ" dirty="0" smtClean="0">
                <a:hlinkClick r:id="rId6"/>
              </a:rPr>
              <a:t> in image </a:t>
            </a:r>
            <a:r>
              <a:rPr lang="cs-CZ" dirty="0" err="1" smtClean="0">
                <a:hlinkClick r:id="rId6"/>
              </a:rPr>
              <a:t>acquisition</a:t>
            </a:r>
            <a:r>
              <a:rPr lang="cs-CZ" dirty="0" smtClean="0"/>
              <a:t>, </a:t>
            </a:r>
            <a:r>
              <a:rPr lang="cs-CZ" dirty="0" err="1" smtClean="0"/>
              <a:t>Allison</a:t>
            </a:r>
            <a:r>
              <a:rPr lang="cs-CZ" dirty="0" smtClean="0"/>
              <a:t> J. </a:t>
            </a:r>
            <a:r>
              <a:rPr lang="cs-CZ" dirty="0" err="1" smtClean="0"/>
              <a:t>North</a:t>
            </a:r>
            <a:r>
              <a:rPr lang="cs-CZ" dirty="0" smtClean="0"/>
              <a:t>, JCB 172(1): 9-18. (2006) </a:t>
            </a:r>
          </a:p>
          <a:p>
            <a:r>
              <a:rPr lang="cs-CZ" dirty="0" err="1" smtClean="0">
                <a:hlinkClick r:id="rId7"/>
              </a:rPr>
              <a:t>Multicolor</a:t>
            </a:r>
            <a:r>
              <a:rPr lang="cs-CZ" dirty="0" smtClean="0">
                <a:hlinkClick r:id="rId7"/>
              </a:rPr>
              <a:t> </a:t>
            </a:r>
            <a:r>
              <a:rPr lang="cs-CZ" dirty="0" err="1" smtClean="0">
                <a:hlinkClick r:id="rId7"/>
              </a:rPr>
              <a:t>imaging</a:t>
            </a:r>
            <a:r>
              <a:rPr lang="cs-CZ" dirty="0" smtClean="0">
                <a:hlinkClick r:id="rId7"/>
              </a:rPr>
              <a:t>: </a:t>
            </a:r>
            <a:r>
              <a:rPr lang="cs-CZ" dirty="0" err="1" smtClean="0">
                <a:hlinkClick r:id="rId7"/>
              </a:rPr>
              <a:t>the</a:t>
            </a:r>
            <a:r>
              <a:rPr lang="cs-CZ" dirty="0" smtClean="0">
                <a:hlinkClick r:id="rId7"/>
              </a:rPr>
              <a:t> </a:t>
            </a:r>
            <a:r>
              <a:rPr lang="cs-CZ" dirty="0" err="1" smtClean="0">
                <a:hlinkClick r:id="rId7"/>
              </a:rPr>
              <a:t>important</a:t>
            </a:r>
            <a:r>
              <a:rPr lang="cs-CZ" dirty="0" smtClean="0">
                <a:hlinkClick r:id="rId7"/>
              </a:rPr>
              <a:t> </a:t>
            </a:r>
            <a:r>
              <a:rPr lang="cs-CZ" dirty="0" err="1" smtClean="0">
                <a:hlinkClick r:id="rId7"/>
              </a:rPr>
              <a:t>question</a:t>
            </a:r>
            <a:r>
              <a:rPr lang="cs-CZ" dirty="0" smtClean="0">
                <a:hlinkClick r:id="rId7"/>
              </a:rPr>
              <a:t> </a:t>
            </a:r>
            <a:r>
              <a:rPr lang="cs-CZ" dirty="0" err="1" smtClean="0">
                <a:hlinkClick r:id="rId7"/>
              </a:rPr>
              <a:t>of</a:t>
            </a:r>
            <a:r>
              <a:rPr lang="cs-CZ" dirty="0" smtClean="0">
                <a:hlinkClick r:id="rId7"/>
              </a:rPr>
              <a:t> co-</a:t>
            </a:r>
            <a:r>
              <a:rPr lang="cs-CZ" dirty="0" err="1" smtClean="0">
                <a:hlinkClick r:id="rId7"/>
              </a:rPr>
              <a:t>localization</a:t>
            </a:r>
            <a:r>
              <a:rPr lang="cs-CZ" dirty="0" smtClean="0"/>
              <a:t>, Anna </a:t>
            </a:r>
            <a:r>
              <a:rPr lang="cs-CZ" dirty="0" err="1" smtClean="0"/>
              <a:t>Smallcombe</a:t>
            </a:r>
            <a:r>
              <a:rPr lang="cs-CZ" dirty="0" smtClean="0"/>
              <a:t>, </a:t>
            </a:r>
            <a:r>
              <a:rPr lang="cs-CZ" dirty="0" err="1" smtClean="0"/>
              <a:t>Biotechniques</a:t>
            </a:r>
            <a:r>
              <a:rPr lang="cs-CZ" dirty="0" smtClean="0"/>
              <a:t> 30, 1240-1242 (2001). </a:t>
            </a:r>
            <a:r>
              <a:rPr lang="cs-CZ" b="1" i="1" dirty="0" smtClean="0"/>
              <a:t>free </a:t>
            </a:r>
            <a:r>
              <a:rPr lang="cs-CZ" b="1" i="1" dirty="0" err="1" smtClean="0"/>
              <a:t>registration</a:t>
            </a:r>
            <a:r>
              <a:rPr lang="cs-CZ" b="1" i="1" dirty="0" smtClean="0"/>
              <a:t> </a:t>
            </a:r>
            <a:r>
              <a:rPr lang="cs-CZ" b="1" i="1" dirty="0" err="1" smtClean="0"/>
              <a:t>required</a:t>
            </a:r>
            <a:r>
              <a:rPr lang="cs-CZ" dirty="0" smtClean="0"/>
              <a:t> </a:t>
            </a:r>
          </a:p>
          <a:p>
            <a:r>
              <a:rPr lang="cs-CZ" dirty="0" err="1" smtClean="0">
                <a:hlinkClick r:id="rId8"/>
              </a:rPr>
              <a:t>Scientific</a:t>
            </a:r>
            <a:r>
              <a:rPr lang="cs-CZ" dirty="0" smtClean="0">
                <a:hlinkClick r:id="rId8"/>
              </a:rPr>
              <a:t> </a:t>
            </a:r>
            <a:r>
              <a:rPr lang="cs-CZ" dirty="0" err="1" smtClean="0">
                <a:hlinkClick r:id="rId8"/>
              </a:rPr>
              <a:t>and</a:t>
            </a:r>
            <a:r>
              <a:rPr lang="cs-CZ" dirty="0" smtClean="0">
                <a:hlinkClick r:id="rId8"/>
              </a:rPr>
              <a:t> </a:t>
            </a:r>
            <a:r>
              <a:rPr lang="cs-CZ" dirty="0" err="1" smtClean="0">
                <a:hlinkClick r:id="rId8"/>
              </a:rPr>
              <a:t>Industrial</a:t>
            </a:r>
            <a:r>
              <a:rPr lang="cs-CZ" dirty="0" smtClean="0"/>
              <a:t>, Joint </a:t>
            </a:r>
            <a:r>
              <a:rPr lang="cs-CZ" dirty="0" err="1" smtClean="0"/>
              <a:t>Photographic</a:t>
            </a:r>
            <a:r>
              <a:rPr lang="cs-CZ" dirty="0" smtClean="0"/>
              <a:t> </a:t>
            </a:r>
            <a:r>
              <a:rPr lang="cs-CZ" dirty="0" err="1" smtClean="0"/>
              <a:t>Experts</a:t>
            </a:r>
            <a:r>
              <a:rPr lang="cs-CZ" dirty="0" smtClean="0"/>
              <a:t> </a:t>
            </a:r>
            <a:r>
              <a:rPr lang="cs-CZ" dirty="0" err="1" smtClean="0"/>
              <a:t>Group</a:t>
            </a:r>
            <a:r>
              <a:rPr lang="cs-CZ" dirty="0" smtClean="0"/>
              <a:t> </a:t>
            </a:r>
          </a:p>
          <a:p>
            <a:r>
              <a:rPr lang="cs-CZ" dirty="0" err="1" smtClean="0">
                <a:hlinkClick r:id="rId9"/>
              </a:rPr>
              <a:t>The</a:t>
            </a:r>
            <a:r>
              <a:rPr lang="cs-CZ" dirty="0" smtClean="0">
                <a:hlinkClick r:id="rId9"/>
              </a:rPr>
              <a:t> JCB </a:t>
            </a:r>
            <a:r>
              <a:rPr lang="cs-CZ" dirty="0" err="1" smtClean="0">
                <a:hlinkClick r:id="rId9"/>
              </a:rPr>
              <a:t>will</a:t>
            </a:r>
            <a:r>
              <a:rPr lang="cs-CZ" dirty="0" smtClean="0">
                <a:hlinkClick r:id="rId9"/>
              </a:rPr>
              <a:t> let </a:t>
            </a:r>
            <a:r>
              <a:rPr lang="cs-CZ" dirty="0" err="1" smtClean="0">
                <a:hlinkClick r:id="rId9"/>
              </a:rPr>
              <a:t>your</a:t>
            </a:r>
            <a:r>
              <a:rPr lang="cs-CZ" dirty="0" smtClean="0">
                <a:hlinkClick r:id="rId9"/>
              </a:rPr>
              <a:t> data </a:t>
            </a:r>
            <a:r>
              <a:rPr lang="cs-CZ" dirty="0" err="1" smtClean="0">
                <a:hlinkClick r:id="rId9"/>
              </a:rPr>
              <a:t>shine</a:t>
            </a:r>
            <a:r>
              <a:rPr lang="cs-CZ" dirty="0" smtClean="0">
                <a:hlinkClick r:id="rId9"/>
              </a:rPr>
              <a:t> in RGB</a:t>
            </a:r>
            <a:r>
              <a:rPr lang="cs-CZ" dirty="0" smtClean="0"/>
              <a:t>, </a:t>
            </a:r>
            <a:r>
              <a:rPr lang="cs-CZ" dirty="0" err="1" smtClean="0"/>
              <a:t>Mike</a:t>
            </a:r>
            <a:r>
              <a:rPr lang="cs-CZ" dirty="0" smtClean="0"/>
              <a:t> </a:t>
            </a:r>
            <a:r>
              <a:rPr lang="cs-CZ" dirty="0" err="1" smtClean="0"/>
              <a:t>Rossner</a:t>
            </a:r>
            <a:r>
              <a:rPr lang="cs-CZ" dirty="0" smtClean="0"/>
              <a:t> </a:t>
            </a:r>
            <a:r>
              <a:rPr lang="cs-CZ" dirty="0" err="1" smtClean="0"/>
              <a:t>and</a:t>
            </a:r>
            <a:r>
              <a:rPr lang="cs-CZ" dirty="0" smtClean="0"/>
              <a:t> Rob </a:t>
            </a:r>
            <a:r>
              <a:rPr lang="cs-CZ" dirty="0" err="1" smtClean="0"/>
              <a:t>O’Donnell</a:t>
            </a:r>
            <a:r>
              <a:rPr lang="cs-CZ" dirty="0" smtClean="0"/>
              <a:t>, </a:t>
            </a:r>
            <a:r>
              <a:rPr lang="cs-CZ" dirty="0" err="1" smtClean="0"/>
              <a:t>Journal</a:t>
            </a:r>
            <a:r>
              <a:rPr lang="cs-CZ" dirty="0" smtClean="0"/>
              <a:t> </a:t>
            </a:r>
            <a:r>
              <a:rPr lang="cs-CZ" dirty="0" err="1" smtClean="0"/>
              <a:t>of</a:t>
            </a:r>
            <a:r>
              <a:rPr lang="cs-CZ" dirty="0" smtClean="0"/>
              <a:t> Cell Biology 164:11-13. (2004) </a:t>
            </a:r>
          </a:p>
          <a:p>
            <a:r>
              <a:rPr lang="cs-CZ" dirty="0" smtClean="0">
                <a:hlinkClick r:id="rId10"/>
              </a:rPr>
              <a:t>Digital Image </a:t>
            </a:r>
            <a:r>
              <a:rPr lang="cs-CZ" dirty="0" err="1" smtClean="0">
                <a:hlinkClick r:id="rId10"/>
              </a:rPr>
              <a:t>Sampling</a:t>
            </a:r>
            <a:r>
              <a:rPr lang="cs-CZ" dirty="0" smtClean="0">
                <a:hlinkClick r:id="rId10"/>
              </a:rPr>
              <a:t> </a:t>
            </a:r>
            <a:r>
              <a:rPr lang="cs-CZ" dirty="0" err="1" smtClean="0">
                <a:hlinkClick r:id="rId10"/>
              </a:rPr>
              <a:t>Frequency</a:t>
            </a:r>
            <a:r>
              <a:rPr lang="cs-CZ" dirty="0" smtClean="0"/>
              <a:t>, </a:t>
            </a:r>
            <a:r>
              <a:rPr lang="cs-CZ" dirty="0" err="1" smtClean="0"/>
              <a:t>Spring</a:t>
            </a:r>
            <a:r>
              <a:rPr lang="cs-CZ" dirty="0" smtClean="0"/>
              <a:t>, K.R., </a:t>
            </a:r>
            <a:r>
              <a:rPr lang="cs-CZ" dirty="0" err="1" smtClean="0"/>
              <a:t>Russ</a:t>
            </a:r>
            <a:r>
              <a:rPr lang="cs-CZ" dirty="0" smtClean="0"/>
              <a:t>, J.C., </a:t>
            </a:r>
            <a:r>
              <a:rPr lang="cs-CZ" dirty="0" err="1" smtClean="0"/>
              <a:t>Parry</a:t>
            </a:r>
            <a:r>
              <a:rPr lang="cs-CZ" dirty="0" smtClean="0"/>
              <a:t>-</a:t>
            </a:r>
            <a:r>
              <a:rPr lang="cs-CZ" dirty="0" err="1" smtClean="0"/>
              <a:t>Hill</a:t>
            </a:r>
            <a:r>
              <a:rPr lang="cs-CZ" dirty="0" smtClean="0"/>
              <a:t>, M.J., </a:t>
            </a:r>
            <a:r>
              <a:rPr lang="cs-CZ" dirty="0" err="1" smtClean="0"/>
              <a:t>Fellers</a:t>
            </a:r>
            <a:r>
              <a:rPr lang="cs-CZ" dirty="0" smtClean="0"/>
              <a:t>, T.J., </a:t>
            </a:r>
            <a:r>
              <a:rPr lang="cs-CZ" dirty="0" err="1" smtClean="0"/>
              <a:t>Zuckerman</a:t>
            </a:r>
            <a:r>
              <a:rPr lang="cs-CZ" dirty="0" smtClean="0"/>
              <a:t>, L.D. &amp; </a:t>
            </a:r>
            <a:r>
              <a:rPr lang="cs-CZ" dirty="0" err="1" smtClean="0"/>
              <a:t>Davidson</a:t>
            </a:r>
            <a:r>
              <a:rPr lang="cs-CZ" dirty="0" smtClean="0"/>
              <a:t>, M.W. (2006)</a:t>
            </a:r>
            <a:endParaRPr lang="cs-CZ"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Fotografická dokumentace</a:t>
            </a:r>
            <a:endParaRPr lang="cs-CZ" dirty="0"/>
          </a:p>
        </p:txBody>
      </p:sp>
      <p:sp>
        <p:nvSpPr>
          <p:cNvPr id="3" name="Zástupný symbol pro obsah 2"/>
          <p:cNvSpPr>
            <a:spLocks noGrp="1"/>
          </p:cNvSpPr>
          <p:nvPr>
            <p:ph idx="1"/>
          </p:nvPr>
        </p:nvSpPr>
        <p:spPr>
          <a:xfrm>
            <a:off x="457200" y="1600200"/>
            <a:ext cx="4834880" cy="4525963"/>
          </a:xfrm>
        </p:spPr>
        <p:txBody>
          <a:bodyPr>
            <a:normAutofit fontScale="85000" lnSpcReduction="10000"/>
          </a:bodyPr>
          <a:lstStyle/>
          <a:p>
            <a:r>
              <a:rPr lang="cs-CZ" dirty="0" smtClean="0"/>
              <a:t>nejčastější způsob dokumentace</a:t>
            </a:r>
          </a:p>
          <a:p>
            <a:r>
              <a:rPr lang="cs-CZ" dirty="0" smtClean="0"/>
              <a:t>dokumentární fotografie podle velikosti objektů: </a:t>
            </a:r>
            <a:r>
              <a:rPr lang="cs-CZ" b="1" dirty="0" smtClean="0"/>
              <a:t>fotografie, makrofotografie a mikrofotografie</a:t>
            </a:r>
          </a:p>
          <a:p>
            <a:r>
              <a:rPr lang="cs-CZ" dirty="0" smtClean="0"/>
              <a:t>rozvoj digitálních technologií  a digitálních fotoaparátů: digitální fotografie, digitální makrofotografie a digitální mikrofotografie</a:t>
            </a:r>
            <a:endParaRPr lang="cs-CZ" dirty="0"/>
          </a:p>
        </p:txBody>
      </p:sp>
      <p:pic>
        <p:nvPicPr>
          <p:cNvPr id="20482" name="Picture 2" descr="Red Veined Darter macro"/>
          <p:cNvPicPr>
            <a:picLocks noChangeAspect="1" noChangeArrowheads="1"/>
          </p:cNvPicPr>
          <p:nvPr/>
        </p:nvPicPr>
        <p:blipFill>
          <a:blip r:embed="rId3" cstate="print"/>
          <a:srcRect/>
          <a:stretch>
            <a:fillRect/>
          </a:stretch>
        </p:blipFill>
        <p:spPr bwMode="auto">
          <a:xfrm>
            <a:off x="5370856" y="1556792"/>
            <a:ext cx="3531595" cy="495835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materiály ke čtení</a:t>
            </a:r>
            <a:endParaRPr lang="cs-CZ" dirty="0"/>
          </a:p>
        </p:txBody>
      </p:sp>
      <p:sp>
        <p:nvSpPr>
          <p:cNvPr id="3" name="Zástupný symbol pro obsah 2"/>
          <p:cNvSpPr>
            <a:spLocks noGrp="1"/>
          </p:cNvSpPr>
          <p:nvPr>
            <p:ph idx="1"/>
          </p:nvPr>
        </p:nvSpPr>
        <p:spPr/>
        <p:txBody>
          <a:bodyPr>
            <a:normAutofit fontScale="70000" lnSpcReduction="20000"/>
          </a:bodyPr>
          <a:lstStyle/>
          <a:p>
            <a:r>
              <a:rPr lang="en-US" dirty="0" err="1" smtClean="0"/>
              <a:t>Phototruth</a:t>
            </a:r>
            <a:r>
              <a:rPr lang="en-US" dirty="0" smtClean="0"/>
              <a:t> or </a:t>
            </a:r>
            <a:r>
              <a:rPr lang="en-US" dirty="0" err="1" smtClean="0"/>
              <a:t>Photofiction</a:t>
            </a:r>
            <a:r>
              <a:rPr lang="en-US" dirty="0" smtClean="0"/>
              <a:t>?, Thomas Wheeler, published by Lawrence Erlbaum Associates, Mahwah, New Jersey, 2002. </a:t>
            </a:r>
            <a:endParaRPr lang="cs-CZ" dirty="0" smtClean="0"/>
          </a:p>
          <a:p>
            <a:r>
              <a:rPr lang="en-US" dirty="0" smtClean="0">
                <a:hlinkClick r:id="rId2"/>
              </a:rPr>
              <a:t>Ethics in the Age of Digital Photography, J. Long, (National Press Photographer's Association, September 1999) </a:t>
            </a:r>
            <a:endParaRPr lang="cs-CZ" dirty="0" smtClean="0"/>
          </a:p>
          <a:p>
            <a:r>
              <a:rPr lang="en-US" dirty="0" smtClean="0">
                <a:hlinkClick r:id="rId3"/>
              </a:rPr>
              <a:t>Photographs that lie: Welcome to journalism's newest ethical nightmare: digital enhancement</a:t>
            </a:r>
            <a:r>
              <a:rPr lang="en-US" dirty="0" smtClean="0"/>
              <a:t>, J.D. </a:t>
            </a:r>
            <a:r>
              <a:rPr lang="en-US" dirty="0" err="1" smtClean="0"/>
              <a:t>Lasica</a:t>
            </a:r>
            <a:r>
              <a:rPr lang="en-US" dirty="0" smtClean="0"/>
              <a:t> (Washington Journalism Review, June 1989) </a:t>
            </a:r>
            <a:endParaRPr lang="cs-CZ" dirty="0" smtClean="0"/>
          </a:p>
          <a:p>
            <a:r>
              <a:rPr lang="en-US" dirty="0" smtClean="0"/>
              <a:t>Photography in the Age of Falsification, K. Brower, Atlantic Monthly, May 1998 (</a:t>
            </a:r>
            <a:r>
              <a:rPr lang="en-US" i="1" dirty="0" smtClean="0"/>
              <a:t>this content is now only available to subscribers</a:t>
            </a:r>
            <a:r>
              <a:rPr lang="en-US" dirty="0" smtClean="0"/>
              <a:t>) </a:t>
            </a:r>
            <a:endParaRPr lang="cs-CZ" dirty="0" smtClean="0"/>
          </a:p>
          <a:p>
            <a:r>
              <a:rPr lang="en-US" dirty="0" smtClean="0">
                <a:hlinkClick r:id="rId4"/>
              </a:rPr>
              <a:t>Every Picture can tell a Lie, D. </a:t>
            </a:r>
            <a:r>
              <a:rPr lang="en-US" dirty="0" err="1" smtClean="0">
                <a:hlinkClick r:id="rId4"/>
              </a:rPr>
              <a:t>Shenk</a:t>
            </a:r>
            <a:r>
              <a:rPr lang="en-US" dirty="0" smtClean="0">
                <a:hlinkClick r:id="rId4"/>
              </a:rPr>
              <a:t>, (Wired News, 1997)</a:t>
            </a:r>
            <a:r>
              <a:rPr lang="en-US" dirty="0" smtClean="0"/>
              <a:t> </a:t>
            </a:r>
            <a:endParaRPr lang="cs-CZ" dirty="0" smtClean="0"/>
          </a:p>
          <a:p>
            <a:r>
              <a:rPr lang="en-US" dirty="0" smtClean="0">
                <a:hlinkClick r:id="rId2"/>
              </a:rPr>
              <a:t>Ethics in the Age of Digital Photography</a:t>
            </a:r>
            <a:r>
              <a:rPr lang="en-US" dirty="0" smtClean="0"/>
              <a:t>, J. Long, National Press Photographer's Association, September 1999. </a:t>
            </a:r>
            <a:endParaRPr lang="cs-CZ" dirty="0" smtClean="0"/>
          </a:p>
          <a:p>
            <a:r>
              <a:rPr lang="en-US" dirty="0" smtClean="0">
                <a:hlinkClick r:id="rId5"/>
              </a:rPr>
              <a:t>Digital Tampering in the Media, Politics and Law</a:t>
            </a:r>
            <a:r>
              <a:rPr lang="en-US" dirty="0" smtClean="0"/>
              <a:t>, Dartmouth University</a:t>
            </a:r>
            <a:endParaRPr lang="cs-CZ"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definice</a:t>
            </a:r>
            <a:endParaRPr lang="cs-CZ" dirty="0"/>
          </a:p>
        </p:txBody>
      </p:sp>
      <p:sp>
        <p:nvSpPr>
          <p:cNvPr id="3" name="Zástupný symbol pro obsah 2"/>
          <p:cNvSpPr>
            <a:spLocks noGrp="1"/>
          </p:cNvSpPr>
          <p:nvPr>
            <p:ph idx="1"/>
          </p:nvPr>
        </p:nvSpPr>
        <p:spPr/>
        <p:txBody>
          <a:bodyPr/>
          <a:lstStyle/>
          <a:p>
            <a:r>
              <a:rPr lang="cs-CZ" dirty="0" smtClean="0"/>
              <a:t>Pixel:  </a:t>
            </a:r>
            <a:r>
              <a:rPr lang="cs-CZ" dirty="0" err="1" smtClean="0"/>
              <a:t>picture</a:t>
            </a:r>
            <a:r>
              <a:rPr lang="cs-CZ" dirty="0" smtClean="0"/>
              <a:t> element, obrazový prvek; někdy též pel, dále zkracováno na </a:t>
            </a:r>
            <a:r>
              <a:rPr lang="cs-CZ" dirty="0" err="1" smtClean="0"/>
              <a:t>px</a:t>
            </a:r>
            <a:r>
              <a:rPr lang="cs-CZ" dirty="0" smtClean="0"/>
              <a:t>) je nejmenší jednotka (bezrozměrná) digitální rastrové (bitmapové) grafiky. Představuje jeden svítící bod na monitoru, resp. jeden bod obrázku zadaný svou barvou</a:t>
            </a:r>
            <a:endParaRPr lang="cs-CZ" dirty="0"/>
          </a:p>
        </p:txBody>
      </p:sp>
      <p:pic>
        <p:nvPicPr>
          <p:cNvPr id="58370" name="Picture 2" descr="Soubor:SMILE FACE 16x16 PIXEL EXAMPLE1.PNG"/>
          <p:cNvPicPr>
            <a:picLocks noChangeAspect="1" noChangeArrowheads="1"/>
          </p:cNvPicPr>
          <p:nvPr/>
        </p:nvPicPr>
        <p:blipFill>
          <a:blip r:embed="rId3" cstate="print"/>
          <a:srcRect/>
          <a:stretch>
            <a:fillRect/>
          </a:stretch>
        </p:blipFill>
        <p:spPr bwMode="auto">
          <a:xfrm>
            <a:off x="5868144" y="4221088"/>
            <a:ext cx="2514972" cy="251497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Co je digitální obraz a jeho charakteristiky</a:t>
            </a:r>
            <a:endParaRPr lang="cs-CZ" dirty="0"/>
          </a:p>
        </p:txBody>
      </p:sp>
      <p:sp>
        <p:nvSpPr>
          <p:cNvPr id="3" name="Zástupný symbol pro obsah 2"/>
          <p:cNvSpPr>
            <a:spLocks noGrp="1"/>
          </p:cNvSpPr>
          <p:nvPr>
            <p:ph idx="1"/>
          </p:nvPr>
        </p:nvSpPr>
        <p:spPr/>
        <p:txBody>
          <a:bodyPr/>
          <a:lstStyle/>
          <a:p>
            <a:r>
              <a:rPr lang="cs-CZ" b="1" dirty="0" smtClean="0"/>
              <a:t>rozlišení: </a:t>
            </a:r>
            <a:r>
              <a:rPr lang="cs-CZ" dirty="0" smtClean="0"/>
              <a:t>udává kolik bodů vodorovně a kolik bodů (</a:t>
            </a:r>
            <a:r>
              <a:rPr lang="cs-CZ" dirty="0" err="1" smtClean="0"/>
              <a:t>pixelů</a:t>
            </a:r>
            <a:r>
              <a:rPr lang="cs-CZ" dirty="0" smtClean="0"/>
              <a:t>) svisle, je schopen fotoaparát </a:t>
            </a:r>
          </a:p>
          <a:p>
            <a:endParaRPr lang="cs-CZ" dirty="0" smtClean="0"/>
          </a:p>
          <a:p>
            <a:endParaRPr lang="cs-CZ" dirty="0"/>
          </a:p>
        </p:txBody>
      </p:sp>
      <p:pic>
        <p:nvPicPr>
          <p:cNvPr id="53250" name="Picture 2" descr="http://www.adobe.com/designcenter-archive/keyconcepts/articles/concept_resolution/concept_resolution.jpg"/>
          <p:cNvPicPr>
            <a:picLocks noChangeAspect="1" noChangeArrowheads="1"/>
          </p:cNvPicPr>
          <p:nvPr/>
        </p:nvPicPr>
        <p:blipFill>
          <a:blip r:embed="rId3" cstate="print"/>
          <a:srcRect/>
          <a:stretch>
            <a:fillRect/>
          </a:stretch>
        </p:blipFill>
        <p:spPr bwMode="auto">
          <a:xfrm>
            <a:off x="683568" y="3573016"/>
            <a:ext cx="4191000" cy="2857500"/>
          </a:xfrm>
          <a:prstGeom prst="rect">
            <a:avLst/>
          </a:prstGeom>
          <a:noFill/>
        </p:spPr>
      </p:pic>
      <p:sp>
        <p:nvSpPr>
          <p:cNvPr id="6" name="Obdélník 5"/>
          <p:cNvSpPr/>
          <p:nvPr/>
        </p:nvSpPr>
        <p:spPr>
          <a:xfrm>
            <a:off x="5004048" y="3212976"/>
            <a:ext cx="3384376" cy="3693319"/>
          </a:xfrm>
          <a:prstGeom prst="rect">
            <a:avLst/>
          </a:prstGeom>
        </p:spPr>
        <p:txBody>
          <a:bodyPr wrap="square">
            <a:spAutoFit/>
          </a:bodyPr>
          <a:lstStyle/>
          <a:p>
            <a:r>
              <a:rPr lang="cs-CZ" dirty="0" smtClean="0"/>
              <a:t>Digitální obrazy se měří počtem </a:t>
            </a:r>
            <a:r>
              <a:rPr lang="cs-CZ" dirty="0" err="1" smtClean="0"/>
              <a:t>pixelů</a:t>
            </a:r>
            <a:r>
              <a:rPr lang="cs-CZ" dirty="0" smtClean="0"/>
              <a:t> na palec (</a:t>
            </a:r>
            <a:r>
              <a:rPr lang="cs-CZ" dirty="0" err="1" smtClean="0"/>
              <a:t>pixels</a:t>
            </a:r>
            <a:r>
              <a:rPr lang="cs-CZ" dirty="0" smtClean="0"/>
              <a:t> per </a:t>
            </a:r>
            <a:r>
              <a:rPr lang="cs-CZ" dirty="0" err="1" smtClean="0"/>
              <a:t>inch</a:t>
            </a:r>
            <a:r>
              <a:rPr lang="cs-CZ" dirty="0" smtClean="0"/>
              <a:t>  = ppi). </a:t>
            </a:r>
          </a:p>
          <a:p>
            <a:r>
              <a:rPr lang="cs-CZ" dirty="0" smtClean="0"/>
              <a:t>Pro tisk, je rozlišení DPI. „</a:t>
            </a:r>
            <a:r>
              <a:rPr lang="cs-CZ" dirty="0" err="1" smtClean="0"/>
              <a:t>Dots</a:t>
            </a:r>
            <a:r>
              <a:rPr lang="cs-CZ" dirty="0" smtClean="0"/>
              <a:t> per </a:t>
            </a:r>
            <a:r>
              <a:rPr lang="cs-CZ" dirty="0" err="1" smtClean="0"/>
              <a:t>inch</a:t>
            </a:r>
            <a:r>
              <a:rPr lang="cs-CZ" dirty="0" smtClean="0"/>
              <a:t> = Body na palec“ je </a:t>
            </a:r>
            <a:r>
              <a:rPr lang="cs-CZ" dirty="0" err="1" smtClean="0"/>
              <a:t>paramter</a:t>
            </a:r>
            <a:r>
              <a:rPr lang="cs-CZ" dirty="0" smtClean="0"/>
              <a:t>, který nám udává kvalitu obrazu a výslednou velikost tisknutého objektu. </a:t>
            </a:r>
          </a:p>
          <a:p>
            <a:r>
              <a:rPr lang="pl-PL" dirty="0" smtClean="0"/>
              <a:t>DPI udává, kolik je bodů na jednotce délky o rozměru jednoho palce.</a:t>
            </a:r>
            <a:endParaRPr lang="cs-CZ" dirty="0" smtClean="0"/>
          </a:p>
          <a:p>
            <a:r>
              <a:rPr lang="cs-CZ" dirty="0" smtClean="0"/>
              <a:t>Čím vyšší rozlišení, tím větší velikost souboru.</a:t>
            </a:r>
            <a:endParaRPr lang="cs-CZ"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Rozlišení</a:t>
            </a:r>
            <a:endParaRPr lang="cs-CZ" b="1" dirty="0"/>
          </a:p>
        </p:txBody>
      </p:sp>
      <p:sp>
        <p:nvSpPr>
          <p:cNvPr id="3" name="Zástupný symbol pro obsah 2"/>
          <p:cNvSpPr>
            <a:spLocks noGrp="1"/>
          </p:cNvSpPr>
          <p:nvPr>
            <p:ph idx="1"/>
          </p:nvPr>
        </p:nvSpPr>
        <p:spPr>
          <a:xfrm>
            <a:off x="457200" y="1340768"/>
            <a:ext cx="8229600" cy="4525963"/>
          </a:xfrm>
        </p:spPr>
        <p:txBody>
          <a:bodyPr>
            <a:normAutofit/>
          </a:bodyPr>
          <a:lstStyle/>
          <a:p>
            <a:r>
              <a:rPr lang="cs-CZ" sz="2400" dirty="0" smtClean="0"/>
              <a:t>Např. 300 DPI</a:t>
            </a:r>
          </a:p>
          <a:p>
            <a:pPr lvl="1"/>
            <a:r>
              <a:rPr lang="cs-CZ" sz="2000" dirty="0" smtClean="0"/>
              <a:t> znamená, že na délce 2,54 cm je 300 bodů</a:t>
            </a:r>
          </a:p>
          <a:p>
            <a:pPr lvl="1"/>
            <a:r>
              <a:rPr lang="cs-CZ" sz="2000" dirty="0" smtClean="0"/>
              <a:t>tato hodnota často vyžadována časopisy</a:t>
            </a:r>
          </a:p>
          <a:p>
            <a:r>
              <a:rPr lang="cs-CZ" sz="2400" dirty="0" smtClean="0"/>
              <a:t>Výpočet DPI se využívá pro spočtení nejmenšího možného rozlišení obrázku, který budeme chtít vytisknout, aby na něm nebylo vidět rozmazání okrajů nebo příliš velké množství kostiček</a:t>
            </a:r>
          </a:p>
          <a:p>
            <a:r>
              <a:rPr lang="cs-CZ" sz="2400" dirty="0" smtClean="0"/>
              <a:t>Kolik </a:t>
            </a:r>
            <a:r>
              <a:rPr lang="cs-CZ" sz="2400" dirty="0" err="1" smtClean="0"/>
              <a:t>pixelů</a:t>
            </a:r>
            <a:r>
              <a:rPr lang="cs-CZ" sz="2400" dirty="0" smtClean="0"/>
              <a:t> by měl mít obrázek 10x 5 cm:</a:t>
            </a:r>
          </a:p>
          <a:p>
            <a:endParaRPr lang="cs-CZ" sz="2400" dirty="0" smtClean="0"/>
          </a:p>
        </p:txBody>
      </p:sp>
      <p:pic>
        <p:nvPicPr>
          <p:cNvPr id="57348" name="Picture 4" descr="VypocetDPI"/>
          <p:cNvPicPr>
            <a:picLocks noChangeAspect="1" noChangeArrowheads="1"/>
          </p:cNvPicPr>
          <p:nvPr/>
        </p:nvPicPr>
        <p:blipFill>
          <a:blip r:embed="rId3" cstate="print"/>
          <a:srcRect/>
          <a:stretch>
            <a:fillRect/>
          </a:stretch>
        </p:blipFill>
        <p:spPr bwMode="auto">
          <a:xfrm>
            <a:off x="1547664" y="4581128"/>
            <a:ext cx="4894294" cy="208823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60418" name="Picture 2"/>
          <p:cNvPicPr>
            <a:picLocks noChangeAspect="1" noChangeArrowheads="1"/>
          </p:cNvPicPr>
          <p:nvPr/>
        </p:nvPicPr>
        <p:blipFill>
          <a:blip r:embed="rId3" cstate="print"/>
          <a:srcRect l="13188" t="24330" r="7276" b="17081"/>
          <a:stretch>
            <a:fillRect/>
          </a:stretch>
        </p:blipFill>
        <p:spPr bwMode="auto">
          <a:xfrm>
            <a:off x="0" y="692696"/>
            <a:ext cx="9145016" cy="42103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9395" name="Picture 3"/>
          <p:cNvPicPr>
            <a:picLocks noChangeAspect="1" noChangeArrowheads="1"/>
          </p:cNvPicPr>
          <p:nvPr/>
        </p:nvPicPr>
        <p:blipFill>
          <a:blip r:embed="rId3" cstate="print"/>
          <a:srcRect l="30707" t="38660" r="38581" b="20000"/>
          <a:stretch>
            <a:fillRect/>
          </a:stretch>
        </p:blipFill>
        <p:spPr bwMode="auto">
          <a:xfrm>
            <a:off x="1403648" y="436612"/>
            <a:ext cx="6552728" cy="55126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Barevná hloubka</a:t>
            </a:r>
            <a:endParaRPr lang="cs-CZ" b="1" dirty="0"/>
          </a:p>
        </p:txBody>
      </p:sp>
      <p:sp>
        <p:nvSpPr>
          <p:cNvPr id="3" name="Zástupný symbol pro obsah 2"/>
          <p:cNvSpPr>
            <a:spLocks noGrp="1"/>
          </p:cNvSpPr>
          <p:nvPr>
            <p:ph idx="1"/>
          </p:nvPr>
        </p:nvSpPr>
        <p:spPr>
          <a:xfrm>
            <a:off x="457200" y="1600200"/>
            <a:ext cx="4834880" cy="4525963"/>
          </a:xfrm>
        </p:spPr>
        <p:txBody>
          <a:bodyPr>
            <a:normAutofit/>
          </a:bodyPr>
          <a:lstStyle/>
          <a:p>
            <a:r>
              <a:rPr lang="cs-CZ" sz="2400" dirty="0" smtClean="0"/>
              <a:t>popisuje počet bitů použitých k popisu určité barvy nebo </a:t>
            </a:r>
            <a:r>
              <a:rPr lang="cs-CZ" sz="2400" dirty="0" err="1" smtClean="0"/>
              <a:t>pixelu</a:t>
            </a:r>
            <a:r>
              <a:rPr lang="cs-CZ" sz="2400" dirty="0" smtClean="0"/>
              <a:t> v bitmapovém obrázku nebo rámečku videa</a:t>
            </a:r>
          </a:p>
          <a:p>
            <a:r>
              <a:rPr lang="cs-CZ" sz="2400" dirty="0" smtClean="0"/>
              <a:t>počet bitů na pixel (zejména je-li uvedeno spolu s počtem použitých </a:t>
            </a:r>
            <a:r>
              <a:rPr lang="cs-CZ" sz="2400" dirty="0" err="1" smtClean="0"/>
              <a:t>pixelů</a:t>
            </a:r>
            <a:r>
              <a:rPr lang="cs-CZ" sz="2400" dirty="0" smtClean="0"/>
              <a:t>)</a:t>
            </a:r>
          </a:p>
          <a:p>
            <a:r>
              <a:rPr lang="cs-CZ" sz="2400" dirty="0" smtClean="0"/>
              <a:t>větší barevná hloubka zvětšuje škálu různých barev a přirozeně také paměťovou náročnost obrázku či videa</a:t>
            </a:r>
            <a:endParaRPr lang="cs-CZ" sz="2400" dirty="0"/>
          </a:p>
        </p:txBody>
      </p:sp>
      <p:pic>
        <p:nvPicPr>
          <p:cNvPr id="20482" name="Picture 2" descr="http://upload.wikimedia.org/wikipedia/commons/5/57/1_bit.png"/>
          <p:cNvPicPr>
            <a:picLocks noChangeAspect="1" noChangeArrowheads="1"/>
          </p:cNvPicPr>
          <p:nvPr/>
        </p:nvPicPr>
        <p:blipFill>
          <a:blip r:embed="rId3" cstate="print"/>
          <a:srcRect/>
          <a:stretch>
            <a:fillRect/>
          </a:stretch>
        </p:blipFill>
        <p:spPr bwMode="auto">
          <a:xfrm>
            <a:off x="5148064" y="1196752"/>
            <a:ext cx="1944216" cy="1458162"/>
          </a:xfrm>
          <a:prstGeom prst="rect">
            <a:avLst/>
          </a:prstGeom>
          <a:noFill/>
        </p:spPr>
      </p:pic>
      <p:sp>
        <p:nvSpPr>
          <p:cNvPr id="5" name="TextovéPole 4"/>
          <p:cNvSpPr txBox="1"/>
          <p:nvPr/>
        </p:nvSpPr>
        <p:spPr>
          <a:xfrm>
            <a:off x="7164288" y="1772816"/>
            <a:ext cx="879023" cy="646331"/>
          </a:xfrm>
          <a:prstGeom prst="rect">
            <a:avLst/>
          </a:prstGeom>
          <a:noFill/>
        </p:spPr>
        <p:txBody>
          <a:bodyPr wrap="none" rtlCol="0">
            <a:spAutoFit/>
          </a:bodyPr>
          <a:lstStyle/>
          <a:p>
            <a:r>
              <a:rPr lang="cs-CZ" dirty="0" smtClean="0"/>
              <a:t>1 bit</a:t>
            </a:r>
          </a:p>
          <a:p>
            <a:r>
              <a:rPr lang="cs-CZ" dirty="0" smtClean="0"/>
              <a:t>2 barvy</a:t>
            </a:r>
            <a:endParaRPr lang="cs-CZ" dirty="0"/>
          </a:p>
        </p:txBody>
      </p:sp>
      <p:pic>
        <p:nvPicPr>
          <p:cNvPr id="20484" name="Picture 4" descr="http://upload.wikimedia.org/wikipedia/commons/6/69/2_bit.PNG"/>
          <p:cNvPicPr>
            <a:picLocks noChangeAspect="1" noChangeArrowheads="1"/>
          </p:cNvPicPr>
          <p:nvPr/>
        </p:nvPicPr>
        <p:blipFill>
          <a:blip r:embed="rId4" cstate="print"/>
          <a:srcRect/>
          <a:stretch>
            <a:fillRect/>
          </a:stretch>
        </p:blipFill>
        <p:spPr bwMode="auto">
          <a:xfrm>
            <a:off x="5580112" y="2492896"/>
            <a:ext cx="1872208" cy="1404156"/>
          </a:xfrm>
          <a:prstGeom prst="rect">
            <a:avLst/>
          </a:prstGeom>
          <a:noFill/>
        </p:spPr>
      </p:pic>
      <p:sp>
        <p:nvSpPr>
          <p:cNvPr id="7" name="TextovéPole 6"/>
          <p:cNvSpPr txBox="1"/>
          <p:nvPr/>
        </p:nvSpPr>
        <p:spPr>
          <a:xfrm>
            <a:off x="7524328" y="3068960"/>
            <a:ext cx="879023" cy="646331"/>
          </a:xfrm>
          <a:prstGeom prst="rect">
            <a:avLst/>
          </a:prstGeom>
          <a:noFill/>
        </p:spPr>
        <p:txBody>
          <a:bodyPr wrap="none" rtlCol="0">
            <a:spAutoFit/>
          </a:bodyPr>
          <a:lstStyle/>
          <a:p>
            <a:r>
              <a:rPr lang="cs-CZ" dirty="0" smtClean="0"/>
              <a:t>2 bity</a:t>
            </a:r>
          </a:p>
          <a:p>
            <a:r>
              <a:rPr lang="cs-CZ" dirty="0" smtClean="0"/>
              <a:t>4 barvy</a:t>
            </a:r>
            <a:endParaRPr lang="cs-CZ" dirty="0"/>
          </a:p>
        </p:txBody>
      </p:sp>
      <p:pic>
        <p:nvPicPr>
          <p:cNvPr id="20486" name="Picture 6" descr="http://upload.wikimedia.org/wikipedia/commons/0/0d/4_bit.png"/>
          <p:cNvPicPr>
            <a:picLocks noChangeAspect="1" noChangeArrowheads="1"/>
          </p:cNvPicPr>
          <p:nvPr/>
        </p:nvPicPr>
        <p:blipFill>
          <a:blip r:embed="rId5" cstate="print"/>
          <a:srcRect/>
          <a:stretch>
            <a:fillRect/>
          </a:stretch>
        </p:blipFill>
        <p:spPr bwMode="auto">
          <a:xfrm>
            <a:off x="5868144" y="3789040"/>
            <a:ext cx="1800200" cy="1350150"/>
          </a:xfrm>
          <a:prstGeom prst="rect">
            <a:avLst/>
          </a:prstGeom>
          <a:noFill/>
        </p:spPr>
      </p:pic>
      <p:sp>
        <p:nvSpPr>
          <p:cNvPr id="9" name="TextovéPole 8"/>
          <p:cNvSpPr txBox="1"/>
          <p:nvPr/>
        </p:nvSpPr>
        <p:spPr>
          <a:xfrm>
            <a:off x="7668344" y="4365104"/>
            <a:ext cx="999633" cy="646331"/>
          </a:xfrm>
          <a:prstGeom prst="rect">
            <a:avLst/>
          </a:prstGeom>
          <a:noFill/>
        </p:spPr>
        <p:txBody>
          <a:bodyPr wrap="none" rtlCol="0">
            <a:spAutoFit/>
          </a:bodyPr>
          <a:lstStyle/>
          <a:p>
            <a:r>
              <a:rPr lang="cs-CZ" dirty="0" smtClean="0"/>
              <a:t>4 bity</a:t>
            </a:r>
          </a:p>
          <a:p>
            <a:r>
              <a:rPr lang="cs-CZ" dirty="0" smtClean="0"/>
              <a:t>16 barev</a:t>
            </a:r>
            <a:endParaRPr lang="cs-CZ" dirty="0"/>
          </a:p>
        </p:txBody>
      </p:sp>
      <p:pic>
        <p:nvPicPr>
          <p:cNvPr id="20488" name="Picture 8" descr="http://upload.wikimedia.org/wikipedia/commons/f/ff/8_bit.png"/>
          <p:cNvPicPr>
            <a:picLocks noChangeAspect="1" noChangeArrowheads="1"/>
          </p:cNvPicPr>
          <p:nvPr/>
        </p:nvPicPr>
        <p:blipFill>
          <a:blip r:embed="rId6" cstate="print"/>
          <a:srcRect/>
          <a:stretch>
            <a:fillRect/>
          </a:stretch>
        </p:blipFill>
        <p:spPr bwMode="auto">
          <a:xfrm>
            <a:off x="6084168" y="4941168"/>
            <a:ext cx="1883701" cy="1412776"/>
          </a:xfrm>
          <a:prstGeom prst="rect">
            <a:avLst/>
          </a:prstGeom>
          <a:noFill/>
        </p:spPr>
      </p:pic>
      <p:sp>
        <p:nvSpPr>
          <p:cNvPr id="11" name="TextovéPole 10"/>
          <p:cNvSpPr txBox="1"/>
          <p:nvPr/>
        </p:nvSpPr>
        <p:spPr>
          <a:xfrm>
            <a:off x="8028384" y="5805264"/>
            <a:ext cx="1116652" cy="646331"/>
          </a:xfrm>
          <a:prstGeom prst="rect">
            <a:avLst/>
          </a:prstGeom>
          <a:noFill/>
        </p:spPr>
        <p:txBody>
          <a:bodyPr wrap="none" rtlCol="0">
            <a:spAutoFit/>
          </a:bodyPr>
          <a:lstStyle/>
          <a:p>
            <a:r>
              <a:rPr lang="cs-CZ" dirty="0" smtClean="0"/>
              <a:t>8 bitů</a:t>
            </a:r>
          </a:p>
          <a:p>
            <a:r>
              <a:rPr lang="cs-CZ" dirty="0" smtClean="0"/>
              <a:t>256 barev</a:t>
            </a:r>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Používané barevné hloubky </a:t>
            </a:r>
            <a:endParaRPr lang="cs-CZ" b="1" dirty="0"/>
          </a:p>
        </p:txBody>
      </p:sp>
      <p:sp>
        <p:nvSpPr>
          <p:cNvPr id="3" name="Zástupný symbol pro obsah 2"/>
          <p:cNvSpPr>
            <a:spLocks noGrp="1"/>
          </p:cNvSpPr>
          <p:nvPr>
            <p:ph idx="1"/>
          </p:nvPr>
        </p:nvSpPr>
        <p:spPr/>
        <p:txBody>
          <a:bodyPr>
            <a:normAutofit fontScale="85000" lnSpcReduction="20000"/>
          </a:bodyPr>
          <a:lstStyle/>
          <a:p>
            <a:r>
              <a:rPr lang="cs-CZ" b="1" dirty="0" smtClean="0"/>
              <a:t>1</a:t>
            </a:r>
            <a:r>
              <a:rPr lang="cs-CZ" dirty="0" smtClean="0"/>
              <a:t>bitová barva (21 = 2 barvy): Mono </a:t>
            </a:r>
            <a:r>
              <a:rPr lang="cs-CZ" dirty="0" err="1" smtClean="0"/>
              <a:t>Color</a:t>
            </a:r>
            <a:r>
              <a:rPr lang="cs-CZ" dirty="0" smtClean="0"/>
              <a:t> (nejpoužívanější je, že bit 0 = černá = a bit 1 = bílá )</a:t>
            </a:r>
          </a:p>
          <a:p>
            <a:r>
              <a:rPr lang="cs-CZ" b="1" dirty="0" smtClean="0"/>
              <a:t>4</a:t>
            </a:r>
            <a:r>
              <a:rPr lang="cs-CZ" dirty="0" smtClean="0"/>
              <a:t>bitová barva (24 = 16 barev)</a:t>
            </a:r>
          </a:p>
          <a:p>
            <a:r>
              <a:rPr lang="cs-CZ" b="1" dirty="0" smtClean="0"/>
              <a:t>8</a:t>
            </a:r>
            <a:r>
              <a:rPr lang="cs-CZ" dirty="0" smtClean="0"/>
              <a:t>bitová barva (28 = 256 barev) </a:t>
            </a:r>
          </a:p>
          <a:p>
            <a:r>
              <a:rPr lang="cs-CZ" b="1" dirty="0" smtClean="0"/>
              <a:t>15</a:t>
            </a:r>
            <a:r>
              <a:rPr lang="cs-CZ" dirty="0" smtClean="0"/>
              <a:t>bitová barva (215 = 32 768 barev): jako </a:t>
            </a:r>
            <a:r>
              <a:rPr lang="cs-CZ" b="1" dirty="0" err="1" smtClean="0"/>
              <a:t>Low</a:t>
            </a:r>
            <a:r>
              <a:rPr lang="cs-CZ" b="1" dirty="0" smtClean="0"/>
              <a:t> </a:t>
            </a:r>
            <a:r>
              <a:rPr lang="cs-CZ" b="1" dirty="0" err="1" smtClean="0"/>
              <a:t>Color</a:t>
            </a:r>
            <a:r>
              <a:rPr lang="cs-CZ" b="1" dirty="0" smtClean="0"/>
              <a:t> </a:t>
            </a:r>
          </a:p>
          <a:p>
            <a:r>
              <a:rPr lang="cs-CZ" b="1" dirty="0" smtClean="0"/>
              <a:t>16</a:t>
            </a:r>
            <a:r>
              <a:rPr lang="cs-CZ" dirty="0" smtClean="0"/>
              <a:t>bitová barva (216 = 65 536 barev): </a:t>
            </a:r>
            <a:r>
              <a:rPr lang="cs-CZ" b="1" dirty="0" err="1" smtClean="0"/>
              <a:t>High</a:t>
            </a:r>
            <a:r>
              <a:rPr lang="cs-CZ" b="1" dirty="0" smtClean="0"/>
              <a:t> </a:t>
            </a:r>
            <a:r>
              <a:rPr lang="cs-CZ" b="1" dirty="0" err="1" smtClean="0"/>
              <a:t>Color</a:t>
            </a:r>
            <a:r>
              <a:rPr lang="cs-CZ" b="1" dirty="0" smtClean="0"/>
              <a:t> </a:t>
            </a:r>
          </a:p>
          <a:p>
            <a:r>
              <a:rPr lang="cs-CZ" b="1" dirty="0" smtClean="0"/>
              <a:t>24</a:t>
            </a:r>
            <a:r>
              <a:rPr lang="cs-CZ" dirty="0" smtClean="0"/>
              <a:t>bitová barva (224 = 16 777 216 barev): </a:t>
            </a:r>
            <a:r>
              <a:rPr lang="cs-CZ" b="1" dirty="0" err="1" smtClean="0"/>
              <a:t>True</a:t>
            </a:r>
            <a:r>
              <a:rPr lang="cs-CZ" b="1" dirty="0" smtClean="0"/>
              <a:t> </a:t>
            </a:r>
            <a:r>
              <a:rPr lang="cs-CZ" b="1" dirty="0" err="1" smtClean="0"/>
              <a:t>Color</a:t>
            </a:r>
            <a:r>
              <a:rPr lang="cs-CZ" b="1" dirty="0" smtClean="0"/>
              <a:t> </a:t>
            </a:r>
          </a:p>
          <a:p>
            <a:r>
              <a:rPr lang="cs-CZ" b="1" dirty="0" smtClean="0"/>
              <a:t>32</a:t>
            </a:r>
            <a:r>
              <a:rPr lang="cs-CZ" dirty="0" smtClean="0"/>
              <a:t>bitová barva (232 = 4 294 967 296 barev): </a:t>
            </a:r>
            <a:r>
              <a:rPr lang="cs-CZ" b="1" dirty="0" smtClean="0"/>
              <a:t>Super </a:t>
            </a:r>
            <a:r>
              <a:rPr lang="cs-CZ" b="1" dirty="0" err="1" smtClean="0"/>
              <a:t>True</a:t>
            </a:r>
            <a:r>
              <a:rPr lang="cs-CZ" b="1" dirty="0" smtClean="0"/>
              <a:t> </a:t>
            </a:r>
            <a:r>
              <a:rPr lang="cs-CZ" b="1" dirty="0" err="1" smtClean="0"/>
              <a:t>Color</a:t>
            </a:r>
            <a:r>
              <a:rPr lang="cs-CZ" dirty="0" smtClean="0"/>
              <a:t> (někdy také jako </a:t>
            </a:r>
            <a:r>
              <a:rPr lang="cs-CZ" b="1" dirty="0" err="1" smtClean="0"/>
              <a:t>True</a:t>
            </a:r>
            <a:r>
              <a:rPr lang="cs-CZ" b="1" dirty="0" smtClean="0"/>
              <a:t> </a:t>
            </a:r>
            <a:r>
              <a:rPr lang="cs-CZ" b="1" dirty="0" err="1" smtClean="0"/>
              <a:t>Color</a:t>
            </a:r>
            <a:r>
              <a:rPr lang="cs-CZ" dirty="0" smtClean="0"/>
              <a:t>) </a:t>
            </a:r>
          </a:p>
          <a:p>
            <a:r>
              <a:rPr lang="cs-CZ" b="1" dirty="0" smtClean="0"/>
              <a:t>48</a:t>
            </a:r>
            <a:r>
              <a:rPr lang="cs-CZ" dirty="0" smtClean="0"/>
              <a:t>bitová barva (248 = 281 474 976 710 656 = 281,5 biliónů barev): </a:t>
            </a:r>
            <a:r>
              <a:rPr lang="cs-CZ" b="1" dirty="0" err="1" smtClean="0"/>
              <a:t>Deep</a:t>
            </a:r>
            <a:r>
              <a:rPr lang="cs-CZ" b="1" dirty="0" smtClean="0"/>
              <a:t> </a:t>
            </a:r>
            <a:r>
              <a:rPr lang="cs-CZ" b="1" dirty="0" err="1" smtClean="0"/>
              <a:t>Color</a:t>
            </a:r>
            <a:endParaRPr lang="cs-CZ"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Barevné kanály</a:t>
            </a:r>
            <a:endParaRPr lang="cs-CZ" b="1" dirty="0"/>
          </a:p>
        </p:txBody>
      </p:sp>
      <p:sp>
        <p:nvSpPr>
          <p:cNvPr id="3" name="Zástupný symbol pro obsah 2"/>
          <p:cNvSpPr>
            <a:spLocks noGrp="1"/>
          </p:cNvSpPr>
          <p:nvPr>
            <p:ph idx="1"/>
          </p:nvPr>
        </p:nvSpPr>
        <p:spPr>
          <a:xfrm>
            <a:off x="457200" y="1600200"/>
            <a:ext cx="6563072" cy="4525963"/>
          </a:xfrm>
        </p:spPr>
        <p:txBody>
          <a:bodyPr>
            <a:normAutofit fontScale="70000" lnSpcReduction="20000"/>
          </a:bodyPr>
          <a:lstStyle/>
          <a:p>
            <a:pPr marL="360000">
              <a:spcAft>
                <a:spcPts val="600"/>
              </a:spcAft>
            </a:pPr>
            <a:r>
              <a:rPr lang="cs-CZ" dirty="0" smtClean="0"/>
              <a:t>K zobrazení celého přirozeného barevného spektra jsou potřeba </a:t>
            </a:r>
            <a:r>
              <a:rPr lang="cs-CZ" sz="3100" dirty="0" smtClean="0"/>
              <a:t>tři základní barvy.</a:t>
            </a:r>
          </a:p>
          <a:p>
            <a:pPr marL="360000">
              <a:spcAft>
                <a:spcPts val="600"/>
              </a:spcAft>
            </a:pPr>
            <a:r>
              <a:rPr lang="cs-CZ" b="1" dirty="0" smtClean="0"/>
              <a:t>RGB</a:t>
            </a:r>
            <a:r>
              <a:rPr lang="cs-CZ" dirty="0" smtClean="0"/>
              <a:t> neboli </a:t>
            </a:r>
            <a:r>
              <a:rPr lang="cs-CZ" b="1" dirty="0" smtClean="0">
                <a:solidFill>
                  <a:srgbClr val="FF0000"/>
                </a:solidFill>
              </a:rPr>
              <a:t>červená</a:t>
            </a:r>
            <a:r>
              <a:rPr lang="cs-CZ" b="1" dirty="0" smtClean="0"/>
              <a:t>-</a:t>
            </a:r>
            <a:r>
              <a:rPr lang="cs-CZ" b="1" dirty="0" smtClean="0">
                <a:solidFill>
                  <a:srgbClr val="00B050"/>
                </a:solidFill>
              </a:rPr>
              <a:t>zelená</a:t>
            </a:r>
            <a:r>
              <a:rPr lang="cs-CZ" b="1" dirty="0" smtClean="0"/>
              <a:t>-</a:t>
            </a:r>
            <a:r>
              <a:rPr lang="cs-CZ" b="1" dirty="0" smtClean="0">
                <a:solidFill>
                  <a:schemeClr val="tx2">
                    <a:lumMod val="60000"/>
                    <a:lumOff val="40000"/>
                  </a:schemeClr>
                </a:solidFill>
              </a:rPr>
              <a:t>modrá</a:t>
            </a:r>
            <a:r>
              <a:rPr lang="cs-CZ" dirty="0" smtClean="0"/>
              <a:t> </a:t>
            </a:r>
            <a:r>
              <a:rPr lang="cs-CZ" b="1" dirty="0" smtClean="0"/>
              <a:t>je aditivní způsob míchání barev </a:t>
            </a:r>
            <a:r>
              <a:rPr lang="cs-CZ" dirty="0" smtClean="0"/>
              <a:t>používaný ve všech monitorech a projektorech (jde o míchání vyzařovaného světla), tudíž nepotřebuje vnější světlo (monitor zobrazuje i v naprosté tmě)</a:t>
            </a:r>
          </a:p>
          <a:p>
            <a:pPr marL="360000">
              <a:spcAft>
                <a:spcPts val="600"/>
              </a:spcAft>
            </a:pPr>
            <a:r>
              <a:rPr lang="cs-CZ" b="1" dirty="0" smtClean="0"/>
              <a:t>CMYK ( </a:t>
            </a:r>
            <a:r>
              <a:rPr lang="cs-CZ" b="1" dirty="0" smtClean="0">
                <a:solidFill>
                  <a:srgbClr val="FFFF00"/>
                </a:solidFill>
                <a:effectLst>
                  <a:outerShdw blurRad="38100" dist="38100" dir="2700000" algn="tl">
                    <a:srgbClr val="000000">
                      <a:alpha val="43137"/>
                    </a:srgbClr>
                  </a:outerShdw>
                </a:effectLst>
              </a:rPr>
              <a:t>žlutá</a:t>
            </a:r>
            <a:r>
              <a:rPr lang="cs-CZ" b="1" dirty="0" smtClean="0"/>
              <a:t>, </a:t>
            </a:r>
            <a:r>
              <a:rPr lang="cs-CZ" b="1" dirty="0" smtClean="0">
                <a:solidFill>
                  <a:schemeClr val="accent5">
                    <a:lumMod val="75000"/>
                  </a:schemeClr>
                </a:solidFill>
              </a:rPr>
              <a:t>azurová</a:t>
            </a:r>
            <a:r>
              <a:rPr lang="cs-CZ" b="1" dirty="0" smtClean="0"/>
              <a:t>, </a:t>
            </a:r>
            <a:r>
              <a:rPr lang="cs-CZ" b="1" dirty="0" smtClean="0">
                <a:solidFill>
                  <a:srgbClr val="CC3399"/>
                </a:solidFill>
              </a:rPr>
              <a:t>purpurová</a:t>
            </a:r>
            <a:r>
              <a:rPr lang="cs-CZ" b="1" dirty="0" smtClean="0"/>
              <a:t>) </a:t>
            </a:r>
            <a:r>
              <a:rPr lang="cs-CZ" dirty="0" smtClean="0"/>
              <a:t>je barevný model založený </a:t>
            </a:r>
            <a:r>
              <a:rPr lang="cs-CZ" b="1" dirty="0" smtClean="0"/>
              <a:t>na subtraktivním míchání barev</a:t>
            </a:r>
            <a:r>
              <a:rPr lang="cs-CZ" dirty="0" smtClean="0"/>
              <a:t> (mícháním od sebe barvy odčítáme, tedy omezujeme barevné spektrum, které se odráží od povrchu). CMYK se používá především u reprodukčních zařízení, která barvy tvoří mícháním pigmentů (např. inkoustová tiskárna)</a:t>
            </a:r>
            <a:endParaRPr lang="cs-CZ" dirty="0"/>
          </a:p>
        </p:txBody>
      </p:sp>
      <p:pic>
        <p:nvPicPr>
          <p:cNvPr id="4" name="Picture 4" descr="Soubor:CMYK color swatches.svg"/>
          <p:cNvPicPr>
            <a:picLocks noChangeAspect="1" noChangeArrowheads="1"/>
          </p:cNvPicPr>
          <p:nvPr/>
        </p:nvPicPr>
        <p:blipFill>
          <a:blip r:embed="rId3" cstate="print"/>
          <a:srcRect/>
          <a:stretch>
            <a:fillRect/>
          </a:stretch>
        </p:blipFill>
        <p:spPr bwMode="auto">
          <a:xfrm>
            <a:off x="7164288" y="3789040"/>
            <a:ext cx="1619250" cy="1619251"/>
          </a:xfrm>
          <a:prstGeom prst="rect">
            <a:avLst/>
          </a:prstGeom>
          <a:noFill/>
        </p:spPr>
      </p:pic>
      <p:pic>
        <p:nvPicPr>
          <p:cNvPr id="5" name="Picture 4" descr="http://www.fotoroman.cz/glossary2/glossary_images/rgb.jpg"/>
          <p:cNvPicPr>
            <a:picLocks noChangeAspect="1" noChangeArrowheads="1"/>
          </p:cNvPicPr>
          <p:nvPr/>
        </p:nvPicPr>
        <p:blipFill>
          <a:blip r:embed="rId4" cstate="print"/>
          <a:srcRect/>
          <a:stretch>
            <a:fillRect/>
          </a:stretch>
        </p:blipFill>
        <p:spPr bwMode="auto">
          <a:xfrm>
            <a:off x="7092280" y="1916832"/>
            <a:ext cx="1864287" cy="162193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RGB</a:t>
            </a:r>
            <a:endParaRPr lang="cs-CZ" dirty="0"/>
          </a:p>
        </p:txBody>
      </p:sp>
      <p:sp>
        <p:nvSpPr>
          <p:cNvPr id="3" name="Zástupný symbol pro obsah 2"/>
          <p:cNvSpPr>
            <a:spLocks noGrp="1"/>
          </p:cNvSpPr>
          <p:nvPr>
            <p:ph idx="1"/>
          </p:nvPr>
        </p:nvSpPr>
        <p:spPr>
          <a:xfrm>
            <a:off x="457200" y="1600200"/>
            <a:ext cx="3898776" cy="4525963"/>
          </a:xfrm>
        </p:spPr>
        <p:txBody>
          <a:bodyPr/>
          <a:lstStyle/>
          <a:p>
            <a:r>
              <a:rPr lang="cs-CZ" i="1" dirty="0" smtClean="0"/>
              <a:t>Pomocí tří základních barev RGB je možné smíchat všechny ostatní barvy. Svítí-li všechny tři </a:t>
            </a:r>
            <a:r>
              <a:rPr lang="cs-CZ" i="1" dirty="0" err="1" smtClean="0"/>
              <a:t>mikroreflektory</a:t>
            </a:r>
            <a:r>
              <a:rPr lang="cs-CZ" i="1" dirty="0" smtClean="0"/>
              <a:t> na maximum, vytvoří čistě bílou</a:t>
            </a:r>
            <a:endParaRPr lang="cs-CZ" dirty="0"/>
          </a:p>
        </p:txBody>
      </p:sp>
      <p:pic>
        <p:nvPicPr>
          <p:cNvPr id="69634" name="Picture 2" descr="http://www.ledkove.eu/fotky18014/fotos/_vyrd11_100RGB.gif"/>
          <p:cNvPicPr>
            <a:picLocks noChangeAspect="1" noChangeArrowheads="1"/>
          </p:cNvPicPr>
          <p:nvPr/>
        </p:nvPicPr>
        <p:blipFill>
          <a:blip r:embed="rId3" cstate="print"/>
          <a:srcRect/>
          <a:stretch>
            <a:fillRect/>
          </a:stretch>
        </p:blipFill>
        <p:spPr bwMode="auto">
          <a:xfrm>
            <a:off x="4644008" y="1772816"/>
            <a:ext cx="4081636" cy="408163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oubor:Walnut makro white background.jpg"/>
          <p:cNvPicPr>
            <a:picLocks noChangeAspect="1" noChangeArrowheads="1"/>
          </p:cNvPicPr>
          <p:nvPr/>
        </p:nvPicPr>
        <p:blipFill>
          <a:blip r:embed="rId3" cstate="print"/>
          <a:srcRect/>
          <a:stretch>
            <a:fillRect/>
          </a:stretch>
        </p:blipFill>
        <p:spPr bwMode="auto">
          <a:xfrm>
            <a:off x="323528" y="836712"/>
            <a:ext cx="4010025" cy="5715000"/>
          </a:xfrm>
          <a:prstGeom prst="rect">
            <a:avLst/>
          </a:prstGeom>
          <a:noFill/>
        </p:spPr>
      </p:pic>
      <p:sp>
        <p:nvSpPr>
          <p:cNvPr id="2" name="Nadpis 1"/>
          <p:cNvSpPr>
            <a:spLocks noGrp="1"/>
          </p:cNvSpPr>
          <p:nvPr>
            <p:ph type="title"/>
          </p:nvPr>
        </p:nvSpPr>
        <p:spPr/>
        <p:txBody>
          <a:bodyPr/>
          <a:lstStyle/>
          <a:p>
            <a:r>
              <a:rPr lang="cs-CZ" b="1" dirty="0" smtClean="0"/>
              <a:t>Makrofotografie</a:t>
            </a:r>
            <a:endParaRPr lang="cs-CZ" dirty="0"/>
          </a:p>
        </p:txBody>
      </p:sp>
      <p:sp>
        <p:nvSpPr>
          <p:cNvPr id="3" name="Zástupný symbol pro obsah 2"/>
          <p:cNvSpPr>
            <a:spLocks noGrp="1"/>
          </p:cNvSpPr>
          <p:nvPr>
            <p:ph idx="1"/>
          </p:nvPr>
        </p:nvSpPr>
        <p:spPr>
          <a:xfrm>
            <a:off x="4644008" y="1628800"/>
            <a:ext cx="4114800" cy="4525963"/>
          </a:xfrm>
        </p:spPr>
        <p:txBody>
          <a:bodyPr>
            <a:normAutofit/>
          </a:bodyPr>
          <a:lstStyle/>
          <a:p>
            <a:r>
              <a:rPr lang="cs-CZ" sz="2400" dirty="0" smtClean="0"/>
              <a:t> je fotografický postup, kterým získáme snímek podávající více podrobností předmětu, než jich na něm rozezná lidské oko ze vzdálenosti 25cm</a:t>
            </a:r>
          </a:p>
          <a:p>
            <a:r>
              <a:rPr lang="cs-CZ" sz="2400" dirty="0" smtClean="0"/>
              <a:t>snímek zvětšený v měřítku 1:1 až 30:1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CMYK</a:t>
            </a:r>
            <a:endParaRPr lang="cs-CZ" dirty="0"/>
          </a:p>
        </p:txBody>
      </p:sp>
      <p:pic>
        <p:nvPicPr>
          <p:cNvPr id="61442" name="Picture 2" descr="Soubor:SubtractiveColorMixing.png"/>
          <p:cNvPicPr>
            <a:picLocks noChangeAspect="1" noChangeArrowheads="1"/>
          </p:cNvPicPr>
          <p:nvPr/>
        </p:nvPicPr>
        <p:blipFill>
          <a:blip r:embed="rId3" cstate="print"/>
          <a:srcRect/>
          <a:stretch>
            <a:fillRect/>
          </a:stretch>
        </p:blipFill>
        <p:spPr bwMode="auto">
          <a:xfrm>
            <a:off x="3851920" y="1412776"/>
            <a:ext cx="4762500" cy="4762500"/>
          </a:xfrm>
          <a:prstGeom prst="rect">
            <a:avLst/>
          </a:prstGeom>
          <a:noFill/>
        </p:spPr>
      </p:pic>
      <p:pic>
        <p:nvPicPr>
          <p:cNvPr id="61446" name="Picture 6" descr="http://www.fotoroman.cz/glossary2/glossary_images/cmyk.gif"/>
          <p:cNvPicPr>
            <a:picLocks noChangeAspect="1" noChangeArrowheads="1"/>
          </p:cNvPicPr>
          <p:nvPr/>
        </p:nvPicPr>
        <p:blipFill>
          <a:blip r:embed="rId4" cstate="print"/>
          <a:srcRect/>
          <a:stretch>
            <a:fillRect/>
          </a:stretch>
        </p:blipFill>
        <p:spPr bwMode="auto">
          <a:xfrm>
            <a:off x="467544" y="1556792"/>
            <a:ext cx="2857500" cy="2162176"/>
          </a:xfrm>
          <a:prstGeom prst="rect">
            <a:avLst/>
          </a:prstGeom>
          <a:noFill/>
        </p:spPr>
      </p:pic>
      <p:sp>
        <p:nvSpPr>
          <p:cNvPr id="3" name="Zástupný symbol pro obsah 2"/>
          <p:cNvSpPr>
            <a:spLocks noGrp="1"/>
          </p:cNvSpPr>
          <p:nvPr>
            <p:ph idx="1"/>
          </p:nvPr>
        </p:nvSpPr>
        <p:spPr>
          <a:xfrm>
            <a:off x="251520" y="4149080"/>
            <a:ext cx="4392488" cy="2520280"/>
          </a:xfrm>
        </p:spPr>
        <p:txBody>
          <a:bodyPr>
            <a:normAutofit fontScale="55000" lnSpcReduction="20000"/>
          </a:bodyPr>
          <a:lstStyle/>
          <a:p>
            <a:r>
              <a:rPr lang="cs-CZ" sz="5900" dirty="0" smtClean="0"/>
              <a:t>subtraktivní - odčítací míchání barev</a:t>
            </a:r>
          </a:p>
          <a:p>
            <a:r>
              <a:rPr lang="cs-CZ" sz="4400" dirty="0" smtClean="0"/>
              <a:t>s každou další přidanou barvou se ubírá část původního světla</a:t>
            </a:r>
          </a:p>
          <a:p>
            <a:r>
              <a:rPr lang="cs-CZ" sz="4400" dirty="0" smtClean="0"/>
              <a:t>Například: skládáme na sebe barevné filtry, mícháme pigmentové barvy</a:t>
            </a:r>
            <a:endParaRPr lang="cs-CZ" sz="4400" dirty="0"/>
          </a:p>
        </p:txBody>
      </p:sp>
      <p:sp>
        <p:nvSpPr>
          <p:cNvPr id="6" name="Obdélník 5"/>
          <p:cNvSpPr/>
          <p:nvPr/>
        </p:nvSpPr>
        <p:spPr>
          <a:xfrm>
            <a:off x="2555776" y="332656"/>
            <a:ext cx="5616624" cy="923330"/>
          </a:xfrm>
          <a:prstGeom prst="rect">
            <a:avLst/>
          </a:prstGeom>
        </p:spPr>
        <p:txBody>
          <a:bodyPr wrap="square">
            <a:spAutoFit/>
          </a:bodyPr>
          <a:lstStyle/>
          <a:p>
            <a:r>
              <a:rPr lang="cs-CZ" dirty="0" smtClean="0"/>
              <a:t>azurová (</a:t>
            </a:r>
            <a:r>
              <a:rPr lang="cs-CZ" dirty="0" err="1" smtClean="0"/>
              <a:t>Cyan</a:t>
            </a:r>
            <a:r>
              <a:rPr lang="cs-CZ" dirty="0" smtClean="0"/>
              <a:t>); purpurová (</a:t>
            </a:r>
            <a:r>
              <a:rPr lang="cs-CZ" dirty="0" err="1" smtClean="0"/>
              <a:t>Magenta</a:t>
            </a:r>
            <a:r>
              <a:rPr lang="cs-CZ" dirty="0" smtClean="0"/>
              <a:t>); žlutá (</a:t>
            </a:r>
            <a:r>
              <a:rPr lang="cs-CZ" dirty="0" err="1" smtClean="0"/>
              <a:t>Yellow</a:t>
            </a:r>
            <a:r>
              <a:rPr lang="cs-CZ" dirty="0" smtClean="0"/>
              <a:t>); černá (</a:t>
            </a:r>
            <a:r>
              <a:rPr lang="cs-CZ" dirty="0" err="1" smtClean="0"/>
              <a:t>Key</a:t>
            </a:r>
            <a:r>
              <a:rPr lang="cs-CZ" dirty="0" smtClean="0"/>
              <a:t> - </a:t>
            </a:r>
            <a:r>
              <a:rPr lang="cs-CZ" sz="1400" dirty="0" smtClean="0"/>
              <a:t>při soutisku CMYK barev se barvy zarovnávají na </a:t>
            </a:r>
            <a:r>
              <a:rPr lang="cs-CZ" sz="1400" dirty="0" err="1" smtClean="0"/>
              <a:t>klíčovací</a:t>
            </a:r>
            <a:r>
              <a:rPr lang="cs-CZ" sz="1400" dirty="0" smtClean="0"/>
              <a:t> značky, které jsou tištěny klasickou černou barvou</a:t>
            </a:r>
            <a:r>
              <a:rPr lang="cs-CZ" dirty="0" smtClean="0"/>
              <a:t>)</a:t>
            </a:r>
            <a:endParaRPr lang="cs-CZ"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Formáty: </a:t>
            </a:r>
            <a:r>
              <a:rPr lang="cs-CZ" sz="3600" b="1" dirty="0" smtClean="0"/>
              <a:t>PFF versus OME FF a METADATA</a:t>
            </a:r>
            <a:endParaRPr lang="cs-CZ" b="1" dirty="0"/>
          </a:p>
        </p:txBody>
      </p:sp>
      <p:sp>
        <p:nvSpPr>
          <p:cNvPr id="4" name="Obdélník 3"/>
          <p:cNvSpPr/>
          <p:nvPr/>
        </p:nvSpPr>
        <p:spPr>
          <a:xfrm>
            <a:off x="539552" y="1340768"/>
            <a:ext cx="7802200" cy="923330"/>
          </a:xfrm>
          <a:prstGeom prst="rect">
            <a:avLst/>
          </a:prstGeom>
        </p:spPr>
        <p:txBody>
          <a:bodyPr wrap="none">
            <a:spAutoFit/>
          </a:bodyPr>
          <a:lstStyle/>
          <a:p>
            <a:r>
              <a:rPr lang="cs-CZ" b="1" dirty="0" smtClean="0"/>
              <a:t>PFF - </a:t>
            </a:r>
            <a:r>
              <a:rPr lang="cs-CZ" b="1" dirty="0" err="1" smtClean="0"/>
              <a:t>proprietární</a:t>
            </a:r>
            <a:r>
              <a:rPr lang="cs-CZ" b="1" dirty="0" smtClean="0"/>
              <a:t> obrazové formáty </a:t>
            </a:r>
            <a:r>
              <a:rPr lang="cs-CZ" dirty="0" smtClean="0"/>
              <a:t>(kterým „rozumí“ pouze konkrétní program) </a:t>
            </a:r>
            <a:endParaRPr lang="cs-CZ" dirty="0" smtClean="0"/>
          </a:p>
          <a:p>
            <a:r>
              <a:rPr lang="cs-CZ" dirty="0" smtClean="0"/>
              <a:t> </a:t>
            </a:r>
            <a:r>
              <a:rPr lang="cs-CZ" dirty="0" smtClean="0"/>
              <a:t>      - </a:t>
            </a:r>
            <a:r>
              <a:rPr lang="cs-CZ" dirty="0" smtClean="0"/>
              <a:t>tj</a:t>
            </a:r>
            <a:r>
              <a:rPr lang="cs-CZ" dirty="0" smtClean="0"/>
              <a:t>. podmínky </a:t>
            </a:r>
            <a:r>
              <a:rPr lang="cs-CZ" dirty="0" smtClean="0"/>
              <a:t>záznamu, </a:t>
            </a:r>
            <a:r>
              <a:rPr lang="cs-CZ" dirty="0" err="1" smtClean="0"/>
              <a:t>zv</a:t>
            </a:r>
            <a:r>
              <a:rPr lang="cs-CZ" dirty="0" smtClean="0"/>
              <a:t>ˇ </a:t>
            </a:r>
            <a:r>
              <a:rPr lang="cs-CZ" dirty="0" err="1" smtClean="0"/>
              <a:t>etšení</a:t>
            </a:r>
            <a:r>
              <a:rPr lang="cs-CZ" dirty="0" smtClean="0"/>
              <a:t>, rozlišení, velikost, atd., je však uložen</a:t>
            </a:r>
          </a:p>
          <a:p>
            <a:r>
              <a:rPr lang="cs-CZ" dirty="0" smtClean="0"/>
              <a:t>tak, že jej není možné využít v jiných programech</a:t>
            </a:r>
            <a:r>
              <a:rPr lang="cs-CZ" dirty="0" smtClean="0"/>
              <a:t>.</a:t>
            </a:r>
            <a:endParaRPr lang="cs-CZ" dirty="0" smtClean="0"/>
          </a:p>
        </p:txBody>
      </p:sp>
      <p:sp>
        <p:nvSpPr>
          <p:cNvPr id="5" name="Text Box 1"/>
          <p:cNvSpPr txBox="1">
            <a:spLocks noChangeArrowheads="1"/>
          </p:cNvSpPr>
          <p:nvPr/>
        </p:nvSpPr>
        <p:spPr bwMode="auto">
          <a:xfrm>
            <a:off x="1352055" y="2420888"/>
            <a:ext cx="6460305" cy="251963"/>
          </a:xfrm>
          <a:prstGeom prst="rect">
            <a:avLst/>
          </a:prstGeom>
          <a:noFill/>
          <a:ln w="9525">
            <a:noFill/>
            <a:round/>
            <a:headEnd/>
            <a:tailEnd/>
          </a:ln>
          <a:effectLst/>
        </p:spPr>
        <p:txBody>
          <a:bodyPr lIns="0" tIns="0" rIns="0" bIns="0"/>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sz="1600" b="1" dirty="0" smtClean="0">
                <a:solidFill>
                  <a:srgbClr val="000000"/>
                </a:solidFill>
                <a:latin typeface="Arial" charset="0"/>
                <a:ea typeface="msgothic" charset="0"/>
                <a:cs typeface="msgothic" charset="0"/>
              </a:rPr>
              <a:t>Příklad dat v </a:t>
            </a:r>
            <a:r>
              <a:rPr lang="en-GB" sz="1600" b="1" dirty="0" smtClean="0">
                <a:solidFill>
                  <a:srgbClr val="000000"/>
                </a:solidFill>
                <a:latin typeface="Arial" charset="0"/>
                <a:ea typeface="msgothic" charset="0"/>
                <a:cs typeface="msgothic" charset="0"/>
              </a:rPr>
              <a:t>JCB </a:t>
            </a:r>
            <a:r>
              <a:rPr lang="en-GB" sz="1600" b="1" dirty="0" err="1" smtClean="0">
                <a:solidFill>
                  <a:srgbClr val="000000"/>
                </a:solidFill>
                <a:latin typeface="Arial" charset="0"/>
                <a:ea typeface="msgothic" charset="0"/>
                <a:cs typeface="msgothic" charset="0"/>
              </a:rPr>
              <a:t>DataViewer</a:t>
            </a:r>
            <a:r>
              <a:rPr lang="cs-CZ" sz="1600" b="1" dirty="0" smtClean="0">
                <a:solidFill>
                  <a:srgbClr val="000000"/>
                </a:solidFill>
                <a:latin typeface="Arial" charset="0"/>
                <a:ea typeface="msgothic" charset="0"/>
                <a:cs typeface="msgothic" charset="0"/>
              </a:rPr>
              <a:t>u</a:t>
            </a:r>
            <a:r>
              <a:rPr lang="en-GB" sz="1600" b="1" dirty="0" smtClean="0">
                <a:solidFill>
                  <a:srgbClr val="000000"/>
                </a:solidFill>
                <a:latin typeface="Arial" charset="0"/>
                <a:ea typeface="msgothic" charset="0"/>
                <a:cs typeface="msgothic" charset="0"/>
              </a:rPr>
              <a:t> </a:t>
            </a:r>
            <a:endParaRPr lang="en-GB" sz="1600" b="1" dirty="0">
              <a:solidFill>
                <a:srgbClr val="000000"/>
              </a:solidFill>
              <a:latin typeface="Arial" charset="0"/>
              <a:ea typeface="msgothic" charset="0"/>
              <a:cs typeface="msgothic" charset="0"/>
            </a:endParaRPr>
          </a:p>
        </p:txBody>
      </p:sp>
      <p:pic>
        <p:nvPicPr>
          <p:cNvPr id="6" name="Picture 3">
            <a:hlinkClick r:id="rId3"/>
          </p:cNvPr>
          <p:cNvPicPr>
            <a:picLocks noChangeAspect="1" noChangeArrowheads="1"/>
          </p:cNvPicPr>
          <p:nvPr/>
        </p:nvPicPr>
        <p:blipFill>
          <a:blip r:embed="rId4" cstate="print"/>
          <a:srcRect/>
          <a:stretch>
            <a:fillRect/>
          </a:stretch>
        </p:blipFill>
        <p:spPr bwMode="auto">
          <a:xfrm>
            <a:off x="3275856" y="2708920"/>
            <a:ext cx="5106467" cy="3721959"/>
          </a:xfrm>
          <a:prstGeom prst="rect">
            <a:avLst/>
          </a:prstGeom>
          <a:noFill/>
          <a:ln w="9525">
            <a:noFill/>
            <a:round/>
            <a:headEnd/>
            <a:tailEnd/>
          </a:ln>
          <a:effectLst/>
        </p:spPr>
      </p:pic>
      <p:sp>
        <p:nvSpPr>
          <p:cNvPr id="7" name="Text Box 4">
            <a:hlinkClick r:id="rId3"/>
          </p:cNvPr>
          <p:cNvSpPr txBox="1">
            <a:spLocks noChangeArrowheads="1"/>
          </p:cNvSpPr>
          <p:nvPr/>
        </p:nvSpPr>
        <p:spPr bwMode="auto">
          <a:xfrm>
            <a:off x="3275856" y="6453336"/>
            <a:ext cx="3744416" cy="144016"/>
          </a:xfrm>
          <a:prstGeom prst="rect">
            <a:avLst/>
          </a:prstGeom>
          <a:noFill/>
          <a:ln w="9525">
            <a:noFill/>
            <a:round/>
            <a:headEnd/>
            <a:tailEnd/>
          </a:ln>
          <a:effectLst/>
        </p:spPr>
        <p:txBody>
          <a:bodyPr lIns="0" tIns="0" rIns="0" bIns="0"/>
          <a:lstStyle/>
          <a:p>
            <a:pPr>
              <a:tabLst>
                <a:tab pos="723900" algn="l"/>
                <a:tab pos="1447800" algn="l"/>
                <a:tab pos="2171700" algn="l"/>
                <a:tab pos="2895600" algn="l"/>
                <a:tab pos="3619500" algn="l"/>
              </a:tabLst>
            </a:pPr>
            <a:r>
              <a:rPr lang="en-GB" sz="1200" b="1" dirty="0" err="1">
                <a:solidFill>
                  <a:srgbClr val="000000"/>
                </a:solidFill>
                <a:latin typeface="Arial" charset="0"/>
                <a:ea typeface="msgothic" charset="0"/>
                <a:cs typeface="msgothic" charset="0"/>
              </a:rPr>
              <a:t>Linkert</a:t>
            </a:r>
            <a:r>
              <a:rPr lang="en-GB" sz="1200" b="1" dirty="0">
                <a:solidFill>
                  <a:srgbClr val="000000"/>
                </a:solidFill>
                <a:latin typeface="Arial" charset="0"/>
                <a:ea typeface="msgothic" charset="0"/>
                <a:cs typeface="msgothic" charset="0"/>
              </a:rPr>
              <a:t> M et al. J Cell </a:t>
            </a:r>
            <a:r>
              <a:rPr lang="en-GB" sz="1200" b="1" dirty="0" err="1">
                <a:solidFill>
                  <a:srgbClr val="000000"/>
                </a:solidFill>
                <a:latin typeface="Arial" charset="0"/>
                <a:ea typeface="msgothic" charset="0"/>
                <a:cs typeface="msgothic" charset="0"/>
              </a:rPr>
              <a:t>Biol</a:t>
            </a:r>
            <a:r>
              <a:rPr lang="en-GB" sz="1200" b="1" dirty="0">
                <a:solidFill>
                  <a:srgbClr val="000000"/>
                </a:solidFill>
                <a:latin typeface="Arial" charset="0"/>
                <a:ea typeface="msgothic" charset="0"/>
                <a:cs typeface="msgothic" charset="0"/>
              </a:rPr>
              <a:t> 2010;189:777-782</a:t>
            </a:r>
          </a:p>
        </p:txBody>
      </p:sp>
      <p:sp>
        <p:nvSpPr>
          <p:cNvPr id="9" name="Obdélník 8"/>
          <p:cNvSpPr/>
          <p:nvPr/>
        </p:nvSpPr>
        <p:spPr>
          <a:xfrm>
            <a:off x="539552" y="2852936"/>
            <a:ext cx="2502024" cy="2308324"/>
          </a:xfrm>
          <a:prstGeom prst="rect">
            <a:avLst/>
          </a:prstGeom>
        </p:spPr>
        <p:txBody>
          <a:bodyPr wrap="square">
            <a:spAutoFit/>
          </a:bodyPr>
          <a:lstStyle/>
          <a:p>
            <a:r>
              <a:rPr lang="cs-CZ" b="1" dirty="0" smtClean="0"/>
              <a:t>OME formáty </a:t>
            </a:r>
            <a:r>
              <a:rPr lang="cs-CZ" dirty="0" smtClean="0"/>
              <a:t>- Iniciativa </a:t>
            </a:r>
            <a:r>
              <a:rPr lang="cs-CZ" i="1" dirty="0" smtClean="0"/>
              <a:t>Open </a:t>
            </a:r>
            <a:r>
              <a:rPr lang="cs-CZ" i="1" dirty="0" err="1" smtClean="0"/>
              <a:t>Microscopy</a:t>
            </a:r>
            <a:r>
              <a:rPr lang="cs-CZ" i="1" dirty="0" smtClean="0"/>
              <a:t> </a:t>
            </a:r>
            <a:r>
              <a:rPr lang="cs-CZ" i="1" dirty="0" err="1" smtClean="0"/>
              <a:t>Enviroment</a:t>
            </a:r>
            <a:r>
              <a:rPr lang="cs-CZ" i="1" dirty="0" smtClean="0"/>
              <a:t> </a:t>
            </a:r>
            <a:r>
              <a:rPr lang="cs-CZ" dirty="0" smtClean="0"/>
              <a:t>pro otevřené sdílení</a:t>
            </a:r>
          </a:p>
          <a:p>
            <a:r>
              <a:rPr lang="cs-CZ" dirty="0" smtClean="0"/>
              <a:t>obrazových dat včetně původní informace o obrazovém souboru (METADATA) - OME TIFF</a:t>
            </a:r>
            <a:endParaRPr lang="cs-CZ"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Metadata</a:t>
            </a:r>
            <a:endParaRPr lang="cs-CZ" dirty="0"/>
          </a:p>
        </p:txBody>
      </p:sp>
      <p:sp>
        <p:nvSpPr>
          <p:cNvPr id="3" name="Zástupný symbol pro obsah 2"/>
          <p:cNvSpPr>
            <a:spLocks noGrp="1"/>
          </p:cNvSpPr>
          <p:nvPr>
            <p:ph idx="1"/>
          </p:nvPr>
        </p:nvSpPr>
        <p:spPr/>
        <p:txBody>
          <a:bodyPr/>
          <a:lstStyle/>
          <a:p>
            <a:r>
              <a:rPr lang="pl-PL" dirty="0" smtClean="0"/>
              <a:t> z řeckého </a:t>
            </a:r>
            <a:r>
              <a:rPr lang="pl-PL" i="1" dirty="0" smtClean="0"/>
              <a:t>meta-</a:t>
            </a:r>
            <a:r>
              <a:rPr lang="pl-PL" dirty="0" smtClean="0"/>
              <a:t> = </a:t>
            </a:r>
            <a:r>
              <a:rPr lang="pl-PL" i="1" dirty="0" smtClean="0"/>
              <a:t>mezi, za</a:t>
            </a:r>
            <a:r>
              <a:rPr lang="pl-PL" dirty="0" smtClean="0"/>
              <a:t> + latinského </a:t>
            </a:r>
            <a:r>
              <a:rPr lang="pl-PL" i="1" dirty="0" smtClean="0"/>
              <a:t>data</a:t>
            </a:r>
            <a:r>
              <a:rPr lang="pl-PL" dirty="0" smtClean="0"/>
              <a:t> = </a:t>
            </a:r>
            <a:r>
              <a:rPr lang="pl-PL" i="1" dirty="0" smtClean="0"/>
              <a:t>to, co je dáno</a:t>
            </a:r>
          </a:p>
          <a:p>
            <a:r>
              <a:rPr lang="cs-CZ" dirty="0" smtClean="0"/>
              <a:t>strukturovaná data o datech</a:t>
            </a:r>
          </a:p>
          <a:p>
            <a:r>
              <a:rPr lang="cs-CZ" dirty="0" smtClean="0"/>
              <a:t>Fotografie obvykle </a:t>
            </a:r>
            <a:r>
              <a:rPr lang="cs-CZ" dirty="0" err="1" smtClean="0"/>
              <a:t>metadata</a:t>
            </a:r>
            <a:r>
              <a:rPr lang="cs-CZ" dirty="0" smtClean="0"/>
              <a:t> ve formátu EXIF (informace o vzniku fotografie – datum a čas pořízení, použitá ohnisková vzdálenost, použití blesku, typ a výrobce fotoaparátu apod.)</a:t>
            </a:r>
          </a:p>
          <a:p>
            <a:endParaRPr lang="cs-CZ"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RAW</a:t>
            </a:r>
            <a:endParaRPr lang="cs-CZ" dirty="0"/>
          </a:p>
        </p:txBody>
      </p:sp>
      <p:sp>
        <p:nvSpPr>
          <p:cNvPr id="3" name="Zástupný symbol pro obsah 2"/>
          <p:cNvSpPr>
            <a:spLocks noGrp="1"/>
          </p:cNvSpPr>
          <p:nvPr>
            <p:ph idx="1"/>
          </p:nvPr>
        </p:nvSpPr>
        <p:spPr/>
        <p:txBody>
          <a:bodyPr>
            <a:normAutofit fontScale="62500" lnSpcReduction="20000"/>
          </a:bodyPr>
          <a:lstStyle/>
          <a:p>
            <a:pPr fontAlgn="base"/>
            <a:r>
              <a:rPr lang="cs-CZ" dirty="0" smtClean="0"/>
              <a:t>RAW je pravděpodobně </a:t>
            </a:r>
            <a:r>
              <a:rPr lang="cs-CZ" b="1" dirty="0" smtClean="0"/>
              <a:t>nejkvalitnější</a:t>
            </a:r>
            <a:r>
              <a:rPr lang="cs-CZ" dirty="0" smtClean="0"/>
              <a:t> formát pro ukládání digitálních fotografií, je bezztrátový a nekomprimovaný. </a:t>
            </a:r>
          </a:p>
          <a:p>
            <a:pPr fontAlgn="base"/>
            <a:r>
              <a:rPr lang="cs-CZ" dirty="0" smtClean="0"/>
              <a:t>Pokud však chcete zobrazit snímek uložený v </a:t>
            </a:r>
            <a:r>
              <a:rPr lang="cs-CZ" dirty="0" err="1" smtClean="0"/>
              <a:t>RAWu</a:t>
            </a:r>
            <a:r>
              <a:rPr lang="cs-CZ" dirty="0" smtClean="0"/>
              <a:t>, neobejdete se bez počítače. </a:t>
            </a:r>
          </a:p>
          <a:p>
            <a:pPr fontAlgn="base"/>
            <a:r>
              <a:rPr lang="cs-CZ" dirty="0" smtClean="0"/>
              <a:t>Obrovskou výhodou formátu je prakticky neomezená možnost úprav od volby vyvážení bílé, až po „vytáhnutí kresby“ z podexponovaných míst snímku. </a:t>
            </a:r>
          </a:p>
          <a:p>
            <a:pPr fontAlgn="base"/>
            <a:r>
              <a:rPr lang="cs-CZ" dirty="0" smtClean="0"/>
              <a:t>Po všech úpravách je nutné RAW tzv. vyvolat a uložit snímek v jiném formátu. </a:t>
            </a:r>
          </a:p>
          <a:p>
            <a:pPr fontAlgn="base"/>
            <a:r>
              <a:rPr lang="cs-CZ" dirty="0" smtClean="0"/>
              <a:t>Je vhodný pouze pro digitální fotografie.</a:t>
            </a:r>
          </a:p>
          <a:p>
            <a:pPr fontAlgn="base"/>
            <a:r>
              <a:rPr lang="cs-CZ" dirty="0" smtClean="0"/>
              <a:t>Zajímavostí je, že prakticky každý výrobce digitálních fotoaparátů má tento formát pojmenovaný jinak, respektive používá jinou koncovku pro jeho označení – NEF, ORF, RAF a další</a:t>
            </a:r>
          </a:p>
          <a:p>
            <a:pPr fontAlgn="base"/>
            <a:r>
              <a:rPr lang="cs-CZ" dirty="0" smtClean="0"/>
              <a:t>Více na: http://digiarena.e15.cz/</a:t>
            </a:r>
            <a:r>
              <a:rPr lang="cs-CZ" dirty="0" err="1" smtClean="0"/>
              <a:t>formaty</a:t>
            </a:r>
            <a:r>
              <a:rPr lang="cs-CZ" dirty="0" smtClean="0"/>
              <a:t>-</a:t>
            </a:r>
            <a:r>
              <a:rPr lang="cs-CZ" dirty="0" err="1" smtClean="0"/>
              <a:t>obrazku</a:t>
            </a:r>
            <a:r>
              <a:rPr lang="cs-CZ" dirty="0" smtClean="0"/>
              <a:t>_5#</a:t>
            </a:r>
            <a:r>
              <a:rPr lang="cs-CZ" dirty="0" err="1" smtClean="0"/>
              <a:t>utm</a:t>
            </a:r>
            <a:r>
              <a:rPr lang="cs-CZ" dirty="0" smtClean="0"/>
              <a:t>_medium=</a:t>
            </a:r>
            <a:r>
              <a:rPr lang="cs-CZ" dirty="0" err="1" smtClean="0"/>
              <a:t>selfpromo</a:t>
            </a:r>
            <a:r>
              <a:rPr lang="cs-CZ" dirty="0" smtClean="0"/>
              <a:t>&amp;</a:t>
            </a:r>
            <a:r>
              <a:rPr lang="cs-CZ" dirty="0" err="1" smtClean="0"/>
              <a:t>utm</a:t>
            </a:r>
            <a:r>
              <a:rPr lang="cs-CZ" dirty="0" smtClean="0"/>
              <a:t>_</a:t>
            </a:r>
            <a:r>
              <a:rPr lang="cs-CZ" dirty="0" err="1" smtClean="0"/>
              <a:t>source</a:t>
            </a:r>
            <a:r>
              <a:rPr lang="cs-CZ" dirty="0" smtClean="0"/>
              <a:t>=</a:t>
            </a:r>
            <a:r>
              <a:rPr lang="cs-CZ" dirty="0" err="1" smtClean="0"/>
              <a:t>digiarena</a:t>
            </a:r>
            <a:r>
              <a:rPr lang="cs-CZ" dirty="0" smtClean="0"/>
              <a:t>&amp;</a:t>
            </a:r>
            <a:r>
              <a:rPr lang="cs-CZ" dirty="0" err="1" smtClean="0"/>
              <a:t>utm</a:t>
            </a:r>
            <a:r>
              <a:rPr lang="cs-CZ" dirty="0" smtClean="0"/>
              <a:t>_</a:t>
            </a:r>
            <a:r>
              <a:rPr lang="cs-CZ" dirty="0" err="1" smtClean="0"/>
              <a:t>campaign</a:t>
            </a:r>
            <a:r>
              <a:rPr lang="cs-CZ" dirty="0" smtClean="0"/>
              <a:t>=</a:t>
            </a:r>
            <a:r>
              <a:rPr lang="cs-CZ" dirty="0" err="1" smtClean="0"/>
              <a:t>copylink</a:t>
            </a:r>
            <a:endParaRPr lang="cs-CZ" dirty="0" smtClean="0"/>
          </a:p>
          <a:p>
            <a:endParaRPr lang="cs-CZ"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TIFF</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Nejčastěji se TIFF používá pro fotografie určené k tisku. </a:t>
            </a:r>
          </a:p>
          <a:p>
            <a:r>
              <a:rPr lang="cs-CZ" dirty="0" smtClean="0"/>
              <a:t>Je to bezztrátový formát, který ukládá obrázky v barevné hloubce 24 bitů, což odpovídá přibližně 16,7 milionům barev. </a:t>
            </a:r>
          </a:p>
          <a:p>
            <a:r>
              <a:rPr lang="cs-CZ" dirty="0" smtClean="0"/>
              <a:t>Nevýhodou je jeho velký datový objem a také to, že se nezobrazí v internetovém prohlížeči. </a:t>
            </a:r>
          </a:p>
          <a:p>
            <a:r>
              <a:rPr lang="cs-CZ" dirty="0" smtClean="0"/>
              <a:t>Často se tento formát používá jako výstupní při vyvolávání z </a:t>
            </a:r>
            <a:r>
              <a:rPr lang="cs-CZ" dirty="0" err="1" smtClean="0"/>
              <a:t>RAWu</a:t>
            </a:r>
            <a:r>
              <a:rPr lang="cs-CZ" dirty="0" smtClean="0"/>
              <a:t>, následně se pak ještě převádí do </a:t>
            </a:r>
            <a:r>
              <a:rPr lang="cs-CZ" dirty="0" err="1" smtClean="0"/>
              <a:t>JPEGu</a:t>
            </a:r>
            <a:r>
              <a:rPr lang="cs-CZ" dirty="0" smtClean="0"/>
              <a:t> pro potřeby prezentace na webu.</a:t>
            </a:r>
          </a:p>
          <a:p>
            <a:r>
              <a:rPr lang="cs-CZ" dirty="0" smtClean="0"/>
              <a:t>Více na: http://digiarena.e15.cz/</a:t>
            </a:r>
            <a:r>
              <a:rPr lang="cs-CZ" dirty="0" err="1" smtClean="0"/>
              <a:t>formaty</a:t>
            </a:r>
            <a:r>
              <a:rPr lang="cs-CZ" dirty="0" smtClean="0"/>
              <a:t>-</a:t>
            </a:r>
            <a:r>
              <a:rPr lang="cs-CZ" dirty="0" err="1" smtClean="0"/>
              <a:t>obrazku</a:t>
            </a:r>
            <a:r>
              <a:rPr lang="cs-CZ" dirty="0" smtClean="0"/>
              <a:t>_5#</a:t>
            </a:r>
            <a:r>
              <a:rPr lang="cs-CZ" dirty="0" err="1" smtClean="0"/>
              <a:t>utm</a:t>
            </a:r>
            <a:r>
              <a:rPr lang="cs-CZ" dirty="0" smtClean="0"/>
              <a:t>_medium=</a:t>
            </a:r>
            <a:r>
              <a:rPr lang="cs-CZ" dirty="0" err="1" smtClean="0"/>
              <a:t>selfpromo</a:t>
            </a:r>
            <a:r>
              <a:rPr lang="cs-CZ" dirty="0" smtClean="0"/>
              <a:t>&amp;</a:t>
            </a:r>
            <a:r>
              <a:rPr lang="cs-CZ" dirty="0" err="1" smtClean="0"/>
              <a:t>utm</a:t>
            </a:r>
            <a:r>
              <a:rPr lang="cs-CZ" dirty="0" smtClean="0"/>
              <a:t>_</a:t>
            </a:r>
            <a:r>
              <a:rPr lang="cs-CZ" dirty="0" err="1" smtClean="0"/>
              <a:t>source</a:t>
            </a:r>
            <a:r>
              <a:rPr lang="cs-CZ" dirty="0" smtClean="0"/>
              <a:t>=</a:t>
            </a:r>
            <a:r>
              <a:rPr lang="cs-CZ" dirty="0" err="1" smtClean="0"/>
              <a:t>digiarena</a:t>
            </a:r>
            <a:r>
              <a:rPr lang="cs-CZ" dirty="0" smtClean="0"/>
              <a:t>&amp;</a:t>
            </a:r>
            <a:r>
              <a:rPr lang="cs-CZ" dirty="0" err="1" smtClean="0"/>
              <a:t>utm</a:t>
            </a:r>
            <a:r>
              <a:rPr lang="cs-CZ" dirty="0" smtClean="0"/>
              <a:t>_</a:t>
            </a:r>
            <a:r>
              <a:rPr lang="cs-CZ" dirty="0" err="1" smtClean="0"/>
              <a:t>campaign</a:t>
            </a:r>
            <a:r>
              <a:rPr lang="cs-CZ" dirty="0" smtClean="0"/>
              <a:t>=</a:t>
            </a:r>
            <a:r>
              <a:rPr lang="cs-CZ" dirty="0" err="1" smtClean="0"/>
              <a:t>copylink</a:t>
            </a:r>
            <a:endParaRPr lang="cs-CZ"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JPEG</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Nejrozšířenější formát nejen pro fotografie, ale pro veškeré obrázky. </a:t>
            </a:r>
          </a:p>
          <a:p>
            <a:r>
              <a:rPr lang="cs-CZ" dirty="0" smtClean="0"/>
              <a:t>Zobrazí ho každý prohlížeč. </a:t>
            </a:r>
          </a:p>
          <a:p>
            <a:r>
              <a:rPr lang="cs-CZ" dirty="0" smtClean="0"/>
              <a:t>Jedná se o ztrátový formát, výsledná kvalita obrázku závisí na míře komprese. </a:t>
            </a:r>
          </a:p>
          <a:p>
            <a:r>
              <a:rPr lang="cs-CZ" dirty="0" smtClean="0"/>
              <a:t>Obrázky se ukládají také ve 24bitovém barevné prostoru, jsou však komprimované. </a:t>
            </a:r>
          </a:p>
          <a:p>
            <a:r>
              <a:rPr lang="cs-CZ" dirty="0" smtClean="0"/>
              <a:t>Při kompresi větší jak 50 procent je patrná ztráta kvality obrazu.</a:t>
            </a:r>
          </a:p>
          <a:p>
            <a:r>
              <a:rPr lang="cs-CZ" dirty="0" smtClean="0"/>
              <a:t>Více na: </a:t>
            </a:r>
            <a:r>
              <a:rPr lang="cs-CZ" dirty="0" smtClean="0">
                <a:hlinkClick r:id="rId2"/>
              </a:rPr>
              <a:t>http://digiarena.e15.cz/</a:t>
            </a:r>
            <a:r>
              <a:rPr lang="cs-CZ" dirty="0" err="1" smtClean="0">
                <a:hlinkClick r:id="rId2"/>
              </a:rPr>
              <a:t>formaty</a:t>
            </a:r>
            <a:r>
              <a:rPr lang="cs-CZ" dirty="0" smtClean="0">
                <a:hlinkClick r:id="rId2"/>
              </a:rPr>
              <a:t>-</a:t>
            </a:r>
            <a:r>
              <a:rPr lang="cs-CZ" dirty="0" err="1" smtClean="0">
                <a:hlinkClick r:id="rId2"/>
              </a:rPr>
              <a:t>obrazku</a:t>
            </a:r>
            <a:r>
              <a:rPr lang="cs-CZ" dirty="0" smtClean="0">
                <a:hlinkClick r:id="rId2"/>
              </a:rPr>
              <a:t>_5#</a:t>
            </a:r>
            <a:r>
              <a:rPr lang="cs-CZ" dirty="0" err="1" smtClean="0">
                <a:hlinkClick r:id="rId2"/>
              </a:rPr>
              <a:t>utm</a:t>
            </a:r>
            <a:r>
              <a:rPr lang="cs-CZ" dirty="0" smtClean="0">
                <a:hlinkClick r:id="rId2"/>
              </a:rPr>
              <a:t>_medium=</a:t>
            </a:r>
            <a:r>
              <a:rPr lang="cs-CZ" dirty="0" err="1" smtClean="0">
                <a:hlinkClick r:id="rId2"/>
              </a:rPr>
              <a:t>selfpromo</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source</a:t>
            </a:r>
            <a:r>
              <a:rPr lang="cs-CZ" dirty="0" smtClean="0">
                <a:hlinkClick r:id="rId2"/>
              </a:rPr>
              <a:t>=</a:t>
            </a:r>
            <a:r>
              <a:rPr lang="cs-CZ" dirty="0" err="1" smtClean="0">
                <a:hlinkClick r:id="rId2"/>
              </a:rPr>
              <a:t>digiarena</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campaign</a:t>
            </a:r>
            <a:r>
              <a:rPr lang="cs-CZ" dirty="0" smtClean="0">
                <a:hlinkClick r:id="rId2"/>
              </a:rPr>
              <a:t>=</a:t>
            </a:r>
            <a:r>
              <a:rPr lang="cs-CZ" dirty="0" err="1" smtClean="0">
                <a:hlinkClick r:id="rId2"/>
              </a:rPr>
              <a:t>copylink</a:t>
            </a:r>
            <a:endParaRPr lang="cs-CZ"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GIF (</a:t>
            </a:r>
            <a:r>
              <a:rPr lang="cs-CZ" dirty="0" err="1" smtClean="0"/>
              <a:t>Graphics</a:t>
            </a:r>
            <a:r>
              <a:rPr lang="cs-CZ" dirty="0" smtClean="0"/>
              <a:t> </a:t>
            </a:r>
            <a:r>
              <a:rPr lang="cs-CZ" dirty="0" err="1" smtClean="0"/>
              <a:t>Interchange</a:t>
            </a:r>
            <a:r>
              <a:rPr lang="cs-CZ" dirty="0" smtClean="0"/>
              <a:t> </a:t>
            </a:r>
            <a:r>
              <a:rPr lang="cs-CZ" dirty="0" err="1" smtClean="0"/>
              <a:t>Format</a:t>
            </a:r>
            <a:r>
              <a:rPr lang="cs-CZ" dirty="0" smtClean="0"/>
              <a:t>) </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je grafický formát určený pro rastrovou grafiku</a:t>
            </a:r>
          </a:p>
          <a:p>
            <a:r>
              <a:rPr lang="cs-CZ" dirty="0" smtClean="0"/>
              <a:t>používá </a:t>
            </a:r>
            <a:r>
              <a:rPr lang="cs-CZ" b="1" dirty="0" smtClean="0"/>
              <a:t>bezeztrátovou kompresi </a:t>
            </a:r>
            <a:r>
              <a:rPr lang="cs-CZ" dirty="0" smtClean="0"/>
              <a:t>LZW84, na rozdíl například od formátu JPEG, který používá ztrátovou kompresi</a:t>
            </a:r>
          </a:p>
          <a:p>
            <a:r>
              <a:rPr lang="cs-CZ" dirty="0" smtClean="0"/>
              <a:t>vhodný pro uložení tzv. pérovek (nápisy, plánky, loga)</a:t>
            </a:r>
          </a:p>
          <a:p>
            <a:r>
              <a:rPr lang="cs-CZ" dirty="0" smtClean="0"/>
              <a:t>umožňuje také jednoduché animace</a:t>
            </a:r>
          </a:p>
          <a:p>
            <a:r>
              <a:rPr lang="cs-CZ" dirty="0" smtClean="0"/>
              <a:t>velké omezení — maximální počet současně použitých barev barevné palety je 256 (8 bitů), v případě animace pak umožňuje využít odlišné palety 256 barev pro každý snímek</a:t>
            </a:r>
          </a:p>
          <a:p>
            <a:pPr>
              <a:buNone/>
            </a:pPr>
            <a:r>
              <a:rPr lang="cs-CZ" dirty="0" smtClean="0"/>
              <a:t>(Toto omezení nemá formát PNG, který se hodí ke stejným účelům jako GIF a nabízí pro většinu obrazů výrazně lepší kompresi)</a:t>
            </a:r>
          </a:p>
          <a:p>
            <a:pPr>
              <a:buNone/>
            </a:pPr>
            <a:r>
              <a:rPr lang="cs-CZ" dirty="0" smtClean="0"/>
              <a:t> Formát PNG však neumožňuje animace (ty umožňuje až APNG a MNG)</a:t>
            </a:r>
          </a:p>
          <a:p>
            <a:pPr>
              <a:buNone/>
            </a:pPr>
            <a:endParaRPr lang="cs-CZ" dirty="0" smtClean="0"/>
          </a:p>
          <a:p>
            <a:pPr>
              <a:buNone/>
            </a:pPr>
            <a:r>
              <a:rPr lang="cs-CZ" dirty="0" smtClean="0"/>
              <a:t> Formát GIF se stejně jako formáty PNG a JPEG používá pro WWW grafiku na Internetu.</a:t>
            </a:r>
            <a:endParaRPr lang="cs-CZ"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PNG</a:t>
            </a:r>
            <a:endParaRPr lang="cs-CZ" dirty="0"/>
          </a:p>
        </p:txBody>
      </p:sp>
      <p:sp>
        <p:nvSpPr>
          <p:cNvPr id="3" name="Zástupný symbol pro obsah 2"/>
          <p:cNvSpPr>
            <a:spLocks noGrp="1"/>
          </p:cNvSpPr>
          <p:nvPr>
            <p:ph idx="1"/>
          </p:nvPr>
        </p:nvSpPr>
        <p:spPr>
          <a:xfrm>
            <a:off x="457200" y="1124744"/>
            <a:ext cx="8229600" cy="4525963"/>
          </a:xfrm>
        </p:spPr>
        <p:txBody>
          <a:bodyPr>
            <a:noAutofit/>
          </a:bodyPr>
          <a:lstStyle/>
          <a:p>
            <a:r>
              <a:rPr lang="cs-CZ" sz="2400" dirty="0" smtClean="0"/>
              <a:t>je podobně jak GIF vhodný pro obrázky nikoliv pro fotografie</a:t>
            </a:r>
          </a:p>
          <a:p>
            <a:r>
              <a:rPr lang="cs-CZ" sz="2400" dirty="0" smtClean="0"/>
              <a:t>Byl vytvořen jako nástupce </a:t>
            </a:r>
            <a:r>
              <a:rPr lang="cs-CZ" sz="2400" dirty="0" err="1" smtClean="0"/>
              <a:t>GIFu</a:t>
            </a:r>
            <a:r>
              <a:rPr lang="cs-CZ" sz="2400" dirty="0" smtClean="0"/>
              <a:t>, což s sebou nese i několik zlepšení. </a:t>
            </a:r>
          </a:p>
          <a:p>
            <a:r>
              <a:rPr lang="cs-CZ" sz="2400" dirty="0" smtClean="0"/>
              <a:t>PNG není omezen na 256 barev, je možné použít až 24bitovou barevnou hloubku (16,7 miliónů barev) – odtud také dělení formátu na PNG-8 a PNG-24. </a:t>
            </a:r>
          </a:p>
          <a:p>
            <a:r>
              <a:rPr lang="cs-CZ" sz="2400" dirty="0" smtClean="0"/>
              <a:t>Oproti </a:t>
            </a:r>
            <a:r>
              <a:rPr lang="cs-CZ" sz="2400" dirty="0" err="1" smtClean="0"/>
              <a:t>GIFu</a:t>
            </a:r>
            <a:r>
              <a:rPr lang="cs-CZ" sz="2400" dirty="0" smtClean="0"/>
              <a:t> je datově náročnější a nepodporuje animace. </a:t>
            </a:r>
          </a:p>
          <a:p>
            <a:r>
              <a:rPr lang="cs-CZ" sz="2400" dirty="0" smtClean="0"/>
              <a:t>Setkáte se s ním především u grafiky nebo statických </a:t>
            </a:r>
            <a:r>
              <a:rPr lang="cs-CZ" sz="2400" dirty="0" err="1" smtClean="0"/>
              <a:t>screenshotů</a:t>
            </a:r>
            <a:r>
              <a:rPr lang="cs-CZ" sz="2400" dirty="0" smtClean="0"/>
              <a:t>. </a:t>
            </a:r>
          </a:p>
          <a:p>
            <a:r>
              <a:rPr lang="cs-CZ" sz="2400" dirty="0" smtClean="0"/>
              <a:t>Při větších barevných plochách je vhodnější použít formát JPEG, neboť v PNG je výsledný obrázek několikrát datově větší.</a:t>
            </a:r>
          </a:p>
          <a:p>
            <a:r>
              <a:rPr lang="cs-CZ" sz="2400" dirty="0" smtClean="0"/>
              <a:t>Více na: http://digiarena.e15.cz/</a:t>
            </a:r>
            <a:r>
              <a:rPr lang="cs-CZ" sz="2400" dirty="0" err="1" smtClean="0"/>
              <a:t>formaty</a:t>
            </a:r>
            <a:r>
              <a:rPr lang="cs-CZ" sz="2400" dirty="0" smtClean="0"/>
              <a:t>-</a:t>
            </a:r>
            <a:r>
              <a:rPr lang="cs-CZ" sz="2400" dirty="0" err="1" smtClean="0"/>
              <a:t>obrazku</a:t>
            </a:r>
            <a:r>
              <a:rPr lang="cs-CZ" sz="2400" dirty="0" smtClean="0"/>
              <a:t>_5#</a:t>
            </a:r>
            <a:r>
              <a:rPr lang="cs-CZ" sz="2400" dirty="0" err="1" smtClean="0"/>
              <a:t>utm</a:t>
            </a:r>
            <a:r>
              <a:rPr lang="cs-CZ" sz="2400" dirty="0" smtClean="0"/>
              <a:t>_medium=</a:t>
            </a:r>
            <a:r>
              <a:rPr lang="cs-CZ" sz="2400" dirty="0" err="1" smtClean="0"/>
              <a:t>selfpromo</a:t>
            </a:r>
            <a:r>
              <a:rPr lang="cs-CZ" sz="2400" dirty="0" smtClean="0"/>
              <a:t>&amp;</a:t>
            </a:r>
            <a:r>
              <a:rPr lang="cs-CZ" sz="2400" dirty="0" err="1" smtClean="0"/>
              <a:t>utm</a:t>
            </a:r>
            <a:r>
              <a:rPr lang="cs-CZ" sz="2400" dirty="0" smtClean="0"/>
              <a:t>_</a:t>
            </a:r>
            <a:r>
              <a:rPr lang="cs-CZ" sz="2400" dirty="0" err="1" smtClean="0"/>
              <a:t>source</a:t>
            </a:r>
            <a:r>
              <a:rPr lang="cs-CZ" sz="2400" dirty="0" smtClean="0"/>
              <a:t>=</a:t>
            </a:r>
            <a:r>
              <a:rPr lang="cs-CZ" sz="2400" dirty="0" err="1" smtClean="0"/>
              <a:t>digiarena</a:t>
            </a:r>
            <a:r>
              <a:rPr lang="cs-CZ" sz="2400" dirty="0" smtClean="0"/>
              <a:t>&amp;</a:t>
            </a:r>
            <a:r>
              <a:rPr lang="cs-CZ" sz="2400" dirty="0" err="1" smtClean="0"/>
              <a:t>utm</a:t>
            </a:r>
            <a:r>
              <a:rPr lang="cs-CZ" sz="2400" dirty="0" smtClean="0"/>
              <a:t>_</a:t>
            </a:r>
            <a:r>
              <a:rPr lang="cs-CZ" sz="2400" dirty="0" err="1" smtClean="0"/>
              <a:t>campaign</a:t>
            </a:r>
            <a:r>
              <a:rPr lang="cs-CZ" sz="2400" dirty="0" smtClean="0"/>
              <a:t>=</a:t>
            </a:r>
            <a:r>
              <a:rPr lang="cs-CZ" sz="2400" dirty="0" err="1" smtClean="0"/>
              <a:t>copylink</a:t>
            </a:r>
            <a:endParaRPr lang="cs-CZ"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BMP</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Jeden z nejstarších formátů pro ukládání obrázků.</a:t>
            </a:r>
          </a:p>
          <a:p>
            <a:r>
              <a:rPr lang="cs-CZ" dirty="0" smtClean="0"/>
              <a:t>Formát je nekomprimovaný a pracuje s barevnou hloubkou 24bitů. </a:t>
            </a:r>
          </a:p>
          <a:p>
            <a:r>
              <a:rPr lang="cs-CZ" dirty="0" smtClean="0"/>
              <a:t>V současné době už se prakticky nepoužívá, nahradily ho ostatní zmíněné formáty.</a:t>
            </a:r>
          </a:p>
          <a:p>
            <a:r>
              <a:rPr lang="cs-CZ" dirty="0" smtClean="0"/>
              <a:t>Více na: http://digiarena.e15.cz/</a:t>
            </a:r>
            <a:r>
              <a:rPr lang="cs-CZ" dirty="0" err="1" smtClean="0"/>
              <a:t>formaty</a:t>
            </a:r>
            <a:r>
              <a:rPr lang="cs-CZ" dirty="0" smtClean="0"/>
              <a:t>-</a:t>
            </a:r>
            <a:r>
              <a:rPr lang="cs-CZ" dirty="0" err="1" smtClean="0"/>
              <a:t>obrazku</a:t>
            </a:r>
            <a:r>
              <a:rPr lang="cs-CZ" dirty="0" smtClean="0"/>
              <a:t>_5#</a:t>
            </a:r>
            <a:r>
              <a:rPr lang="cs-CZ" dirty="0" err="1" smtClean="0"/>
              <a:t>utm</a:t>
            </a:r>
            <a:r>
              <a:rPr lang="cs-CZ" dirty="0" smtClean="0"/>
              <a:t>_medium=</a:t>
            </a:r>
            <a:r>
              <a:rPr lang="cs-CZ" dirty="0" err="1" smtClean="0"/>
              <a:t>selfpromo</a:t>
            </a:r>
            <a:r>
              <a:rPr lang="cs-CZ" dirty="0" smtClean="0"/>
              <a:t>&amp;</a:t>
            </a:r>
            <a:r>
              <a:rPr lang="cs-CZ" dirty="0" err="1" smtClean="0"/>
              <a:t>utm</a:t>
            </a:r>
            <a:r>
              <a:rPr lang="cs-CZ" dirty="0" smtClean="0"/>
              <a:t>_</a:t>
            </a:r>
            <a:r>
              <a:rPr lang="cs-CZ" dirty="0" err="1" smtClean="0"/>
              <a:t>source</a:t>
            </a:r>
            <a:r>
              <a:rPr lang="cs-CZ" dirty="0" smtClean="0"/>
              <a:t>=</a:t>
            </a:r>
            <a:r>
              <a:rPr lang="cs-CZ" dirty="0" err="1" smtClean="0"/>
              <a:t>digiarena</a:t>
            </a:r>
            <a:r>
              <a:rPr lang="cs-CZ" dirty="0" smtClean="0"/>
              <a:t>&amp;</a:t>
            </a:r>
            <a:r>
              <a:rPr lang="cs-CZ" dirty="0" err="1" smtClean="0"/>
              <a:t>utm</a:t>
            </a:r>
            <a:r>
              <a:rPr lang="cs-CZ" dirty="0" smtClean="0"/>
              <a:t>_</a:t>
            </a:r>
            <a:r>
              <a:rPr lang="cs-CZ" dirty="0" err="1" smtClean="0"/>
              <a:t>campaign</a:t>
            </a:r>
            <a:r>
              <a:rPr lang="cs-CZ" dirty="0" smtClean="0"/>
              <a:t>=</a:t>
            </a:r>
            <a:r>
              <a:rPr lang="cs-CZ" dirty="0" err="1" smtClean="0"/>
              <a:t>copylink</a:t>
            </a:r>
            <a:endParaRPr lang="cs-CZ"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b="1" dirty="0" smtClean="0"/>
              <a:t>Expozice</a:t>
            </a:r>
            <a:endParaRPr lang="cs-CZ" b="1" dirty="0"/>
          </a:p>
        </p:txBody>
      </p:sp>
      <p:sp>
        <p:nvSpPr>
          <p:cNvPr id="3" name="Zástupný symbol pro obsah 2"/>
          <p:cNvSpPr>
            <a:spLocks noGrp="1"/>
          </p:cNvSpPr>
          <p:nvPr>
            <p:ph idx="1"/>
          </p:nvPr>
        </p:nvSpPr>
        <p:spPr/>
        <p:txBody>
          <a:bodyPr>
            <a:normAutofit fontScale="92500"/>
          </a:bodyPr>
          <a:lstStyle/>
          <a:p>
            <a:r>
              <a:rPr lang="cs-CZ" dirty="0" smtClean="0"/>
              <a:t>proces vystavení světla dopadajícího na film nebo senzor, tak jeho celkové množství. </a:t>
            </a:r>
          </a:p>
          <a:p>
            <a:r>
              <a:rPr lang="cs-CZ" dirty="0" smtClean="0"/>
              <a:t>Expozice se měří v EV (</a:t>
            </a:r>
            <a:r>
              <a:rPr lang="cs-CZ" dirty="0" err="1" smtClean="0"/>
              <a:t>exposure</a:t>
            </a:r>
            <a:r>
              <a:rPr lang="cs-CZ" dirty="0" smtClean="0"/>
              <a:t> </a:t>
            </a:r>
            <a:r>
              <a:rPr lang="cs-CZ" dirty="0" err="1" smtClean="0"/>
              <a:t>value</a:t>
            </a:r>
            <a:r>
              <a:rPr lang="cs-CZ" dirty="0" smtClean="0"/>
              <a:t>, expoziční stupeň).</a:t>
            </a:r>
          </a:p>
          <a:p>
            <a:r>
              <a:rPr lang="cs-CZ" dirty="0" smtClean="0"/>
              <a:t>Správná expozice je určena citlivostí filmu či senzoru, měřenou na stupnici ISO a ovlivňována nastavením clony a rychlosti závěrky fotoaparátu.</a:t>
            </a:r>
          </a:p>
          <a:p>
            <a:r>
              <a:rPr lang="cs-CZ" dirty="0" smtClean="0"/>
              <a:t>pro dosažení stejné expozice je při větším otevření clony nutno zkrátit čas a naopak</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www.wired.com/images/slideshow/2008/04/gallery_top_10_macro_photos/macro_photo_3.jpg"/>
          <p:cNvPicPr>
            <a:picLocks noChangeAspect="1" noChangeArrowheads="1"/>
          </p:cNvPicPr>
          <p:nvPr/>
        </p:nvPicPr>
        <p:blipFill>
          <a:blip r:embed="rId3" cstate="print"/>
          <a:srcRect/>
          <a:stretch>
            <a:fillRect/>
          </a:stretch>
        </p:blipFill>
        <p:spPr bwMode="auto">
          <a:xfrm>
            <a:off x="4932040" y="3429000"/>
            <a:ext cx="3600400" cy="3246568"/>
          </a:xfrm>
          <a:prstGeom prst="rect">
            <a:avLst/>
          </a:prstGeom>
          <a:noFill/>
        </p:spPr>
      </p:pic>
      <p:sp>
        <p:nvSpPr>
          <p:cNvPr id="2" name="Nadpis 1"/>
          <p:cNvSpPr>
            <a:spLocks noGrp="1"/>
          </p:cNvSpPr>
          <p:nvPr>
            <p:ph type="title"/>
          </p:nvPr>
        </p:nvSpPr>
        <p:spPr/>
        <p:txBody>
          <a:bodyPr/>
          <a:lstStyle/>
          <a:p>
            <a:pPr algn="l"/>
            <a:r>
              <a:rPr lang="cs-CZ" b="1" dirty="0" smtClean="0"/>
              <a:t>Makrofotografie</a:t>
            </a:r>
            <a:endParaRPr lang="cs-CZ" dirty="0"/>
          </a:p>
        </p:txBody>
      </p:sp>
      <p:sp>
        <p:nvSpPr>
          <p:cNvPr id="3" name="Zástupný symbol pro obsah 2"/>
          <p:cNvSpPr>
            <a:spLocks noGrp="1"/>
          </p:cNvSpPr>
          <p:nvPr>
            <p:ph idx="1"/>
          </p:nvPr>
        </p:nvSpPr>
        <p:spPr>
          <a:xfrm>
            <a:off x="457200" y="1600200"/>
            <a:ext cx="4042792" cy="4565104"/>
          </a:xfrm>
        </p:spPr>
        <p:txBody>
          <a:bodyPr>
            <a:normAutofit/>
          </a:bodyPr>
          <a:lstStyle/>
          <a:p>
            <a:r>
              <a:rPr lang="cs-CZ" sz="2400" dirty="0" smtClean="0"/>
              <a:t>Např.: snímek 2 cm velkého brouka bude mít při měřítku 1:1 na snímači či filmu rozměr 2 cm, takže velikost onoho předmětu na snímači či filmu odpovídá jeho skutečné velikosti. </a:t>
            </a:r>
          </a:p>
          <a:p>
            <a:r>
              <a:rPr lang="cs-CZ" sz="2400" b="1" dirty="0" smtClean="0"/>
              <a:t>Při zvětšení nad 30:1 </a:t>
            </a:r>
            <a:r>
              <a:rPr lang="cs-CZ" sz="2400" dirty="0" smtClean="0"/>
              <a:t>hovoříme o </a:t>
            </a:r>
            <a:r>
              <a:rPr lang="cs-CZ" sz="2400" b="1" dirty="0" smtClean="0"/>
              <a:t>mikrofotografii</a:t>
            </a:r>
            <a:r>
              <a:rPr lang="cs-CZ" sz="2400" dirty="0" smtClean="0"/>
              <a:t>.</a:t>
            </a:r>
            <a:endParaRPr lang="cs-CZ" sz="2400" dirty="0"/>
          </a:p>
        </p:txBody>
      </p:sp>
      <p:pic>
        <p:nvPicPr>
          <p:cNvPr id="36866" name="Picture 2" descr="http://media.smashingmagazine.com/images/macro-photography/30.jpg"/>
          <p:cNvPicPr>
            <a:picLocks noChangeAspect="1" noChangeArrowheads="1"/>
          </p:cNvPicPr>
          <p:nvPr/>
        </p:nvPicPr>
        <p:blipFill>
          <a:blip r:embed="rId4" cstate="print"/>
          <a:srcRect/>
          <a:stretch>
            <a:fillRect/>
          </a:stretch>
        </p:blipFill>
        <p:spPr bwMode="auto">
          <a:xfrm>
            <a:off x="4644008" y="188640"/>
            <a:ext cx="4128458" cy="3096344"/>
          </a:xfrm>
          <a:prstGeom prst="rect">
            <a:avLst/>
          </a:prstGeom>
          <a:noFill/>
        </p:spPr>
      </p:pic>
      <p:sp>
        <p:nvSpPr>
          <p:cNvPr id="6" name="Obdélník 5"/>
          <p:cNvSpPr/>
          <p:nvPr/>
        </p:nvSpPr>
        <p:spPr>
          <a:xfrm>
            <a:off x="395536" y="6165304"/>
            <a:ext cx="3816424" cy="523220"/>
          </a:xfrm>
          <a:prstGeom prst="rect">
            <a:avLst/>
          </a:prstGeom>
        </p:spPr>
        <p:txBody>
          <a:bodyPr wrap="square">
            <a:spAutoFit/>
          </a:bodyPr>
          <a:lstStyle/>
          <a:p>
            <a:r>
              <a:rPr lang="cs-CZ" sz="1400" b="1" dirty="0" smtClean="0">
                <a:solidFill>
                  <a:schemeClr val="tx1">
                    <a:lumMod val="95000"/>
                    <a:lumOff val="5000"/>
                  </a:schemeClr>
                </a:solidFill>
                <a:hlinkClick r:id="rId5"/>
              </a:rPr>
              <a:t>Inspirace na </a:t>
            </a:r>
            <a:r>
              <a:rPr lang="cs-CZ" sz="1400" b="1" dirty="0" err="1" smtClean="0">
                <a:solidFill>
                  <a:schemeClr val="tx1">
                    <a:lumMod val="95000"/>
                    <a:lumOff val="5000"/>
                  </a:schemeClr>
                </a:solidFill>
                <a:hlinkClick r:id="rId5"/>
              </a:rPr>
              <a:t>makrofoto</a:t>
            </a:r>
            <a:r>
              <a:rPr lang="cs-CZ" sz="1400" b="1" dirty="0" smtClean="0">
                <a:solidFill>
                  <a:schemeClr val="tx1">
                    <a:lumMod val="95000"/>
                    <a:lumOff val="5000"/>
                  </a:schemeClr>
                </a:solidFill>
                <a:hlinkClick r:id="rId5"/>
              </a:rPr>
              <a:t>:</a:t>
            </a:r>
            <a:r>
              <a:rPr lang="cs-CZ" sz="1400" dirty="0" smtClean="0">
                <a:hlinkClick r:id="rId5"/>
              </a:rPr>
              <a:t> http://www.</a:t>
            </a:r>
            <a:r>
              <a:rPr lang="cs-CZ" sz="1400" dirty="0" err="1" smtClean="0">
                <a:hlinkClick r:id="rId5"/>
              </a:rPr>
              <a:t>better</a:t>
            </a:r>
            <a:r>
              <a:rPr lang="cs-CZ" sz="1400" dirty="0" smtClean="0">
                <a:hlinkClick r:id="rId5"/>
              </a:rPr>
              <a:t>-</a:t>
            </a:r>
            <a:r>
              <a:rPr lang="cs-CZ" sz="1400" dirty="0" err="1" smtClean="0">
                <a:hlinkClick r:id="rId5"/>
              </a:rPr>
              <a:t>photographs.com</a:t>
            </a:r>
            <a:r>
              <a:rPr lang="cs-CZ" sz="1400" dirty="0" smtClean="0">
                <a:hlinkClick r:id="rId5"/>
              </a:rPr>
              <a:t>/</a:t>
            </a:r>
            <a:r>
              <a:rPr lang="cs-CZ" sz="1400" dirty="0" err="1" smtClean="0">
                <a:hlinkClick r:id="rId5"/>
              </a:rPr>
              <a:t>macro</a:t>
            </a:r>
            <a:r>
              <a:rPr lang="cs-CZ" sz="1400" dirty="0" smtClean="0">
                <a:hlinkClick r:id="rId5"/>
              </a:rPr>
              <a:t>-</a:t>
            </a:r>
            <a:r>
              <a:rPr lang="cs-CZ" sz="1400" dirty="0" err="1" smtClean="0">
                <a:hlinkClick r:id="rId5"/>
              </a:rPr>
              <a:t>photography.html</a:t>
            </a:r>
            <a:endParaRPr lang="cs-CZ" sz="1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b="1" dirty="0" smtClean="0"/>
              <a:t>Expoziční čas</a:t>
            </a:r>
            <a:endParaRPr lang="cs-CZ" b="1" dirty="0"/>
          </a:p>
        </p:txBody>
      </p:sp>
      <p:sp>
        <p:nvSpPr>
          <p:cNvPr id="3" name="Zástupný symbol pro obsah 2"/>
          <p:cNvSpPr>
            <a:spLocks noGrp="1"/>
          </p:cNvSpPr>
          <p:nvPr>
            <p:ph idx="1"/>
          </p:nvPr>
        </p:nvSpPr>
        <p:spPr/>
        <p:txBody>
          <a:bodyPr>
            <a:normAutofit fontScale="92500" lnSpcReduction="10000"/>
          </a:bodyPr>
          <a:lstStyle/>
          <a:p>
            <a:r>
              <a:rPr lang="cs-CZ" dirty="0" smtClean="0"/>
              <a:t>doba expozice, rychlost závěrky</a:t>
            </a:r>
          </a:p>
          <a:p>
            <a:r>
              <a:rPr lang="cs-CZ" dirty="0" smtClean="0"/>
              <a:t>doba, po kterou je závěrka fotoaparátu otevřena a umožňuje tak světlu dopadat na obrazový senzor nebo film ve fotoaparátu</a:t>
            </a:r>
          </a:p>
          <a:p>
            <a:r>
              <a:rPr lang="cs-CZ" dirty="0" smtClean="0"/>
              <a:t>Doba expozice může (negativně nebo naopak kreativně) ovlivnit podobu těch částí snímky, které se v době expozice pohybují. </a:t>
            </a:r>
          </a:p>
          <a:p>
            <a:r>
              <a:rPr lang="cs-CZ" dirty="0" smtClean="0"/>
              <a:t>Příliš dlouhá doba expozice způsobí jejich rozmazání, velmi krátká doba expozice naopak jejich „strnutí“ v čase.</a:t>
            </a:r>
            <a:endParaRPr lang="cs-CZ"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b="1" dirty="0" smtClean="0"/>
              <a:t>Citlivost</a:t>
            </a:r>
            <a:endParaRPr lang="cs-CZ" b="1" dirty="0"/>
          </a:p>
        </p:txBody>
      </p:sp>
      <p:sp>
        <p:nvSpPr>
          <p:cNvPr id="3" name="Zástupný symbol pro obsah 2"/>
          <p:cNvSpPr>
            <a:spLocks noGrp="1"/>
          </p:cNvSpPr>
          <p:nvPr>
            <p:ph idx="1"/>
          </p:nvPr>
        </p:nvSpPr>
        <p:spPr/>
        <p:txBody>
          <a:bodyPr/>
          <a:lstStyle/>
          <a:p>
            <a:r>
              <a:rPr lang="cs-CZ" dirty="0" smtClean="0"/>
              <a:t>jeden ze tří základních parametrů určující expozici výsledného snímku. Zbylé dva jsou clona a expoziční čas</a:t>
            </a:r>
          </a:p>
          <a:p>
            <a:r>
              <a:rPr lang="cs-CZ" dirty="0" smtClean="0"/>
              <a:t>Dvojnásobná citlivost snižuje potřebný expoziční čas na polovinu.</a:t>
            </a:r>
          </a:p>
          <a:p>
            <a:r>
              <a:rPr lang="cs-CZ" dirty="0" smtClean="0"/>
              <a:t>Citlivost má v praxi vliv na kvalitu fotografie – způsobuje větší šum.</a:t>
            </a:r>
            <a:endParaRPr lang="cs-CZ"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817390"/>
            <a:ext cx="7772400" cy="2403698"/>
          </a:xfrm>
        </p:spPr>
        <p:txBody>
          <a:bodyPr>
            <a:normAutofit fontScale="90000"/>
          </a:bodyPr>
          <a:lstStyle/>
          <a:p>
            <a:r>
              <a:rPr lang="cs-CZ" b="1" dirty="0" smtClean="0"/>
              <a:t>6.</a:t>
            </a:r>
            <a:br>
              <a:rPr lang="cs-CZ" b="1" dirty="0" smtClean="0"/>
            </a:br>
            <a:r>
              <a:rPr lang="cs-CZ" sz="5300" b="1" dirty="0" smtClean="0"/>
              <a:t>Mikrofotografie 2</a:t>
            </a:r>
            <a:br>
              <a:rPr lang="cs-CZ" sz="5300" b="1" dirty="0" smtClean="0"/>
            </a:br>
            <a:r>
              <a:rPr lang="cs-CZ" dirty="0" smtClean="0"/>
              <a:t>Fotodokumentace:</a:t>
            </a:r>
            <a:br>
              <a:rPr lang="cs-CZ" dirty="0" smtClean="0"/>
            </a:br>
            <a:r>
              <a:rPr lang="cs-CZ" b="1" i="1" dirty="0" smtClean="0">
                <a:solidFill>
                  <a:schemeClr val="tx2">
                    <a:lumMod val="50000"/>
                  </a:schemeClr>
                </a:solidFill>
              </a:rPr>
              <a:t>Vícenásobné grafické zarovnání </a:t>
            </a:r>
            <a:r>
              <a:rPr lang="cs-CZ" b="1" dirty="0" smtClean="0">
                <a:solidFill>
                  <a:schemeClr val="tx2">
                    <a:lumMod val="50000"/>
                  </a:schemeClr>
                </a:solidFill>
              </a:rPr>
              <a:t>(MIA) a </a:t>
            </a:r>
            <a:r>
              <a:rPr lang="cs-CZ" b="1" i="1" dirty="0" smtClean="0">
                <a:solidFill>
                  <a:schemeClr val="tx2">
                    <a:lumMod val="50000"/>
                  </a:schemeClr>
                </a:solidFill>
              </a:rPr>
              <a:t>Rozšířené fokální zobrazení </a:t>
            </a:r>
            <a:r>
              <a:rPr lang="cs-CZ" b="1" dirty="0" smtClean="0">
                <a:solidFill>
                  <a:schemeClr val="tx2">
                    <a:lumMod val="50000"/>
                  </a:schemeClr>
                </a:solidFill>
              </a:rPr>
              <a:t>(EFI) v digitální analýze obrazu (</a:t>
            </a:r>
            <a:r>
              <a:rPr lang="cs-CZ" b="1" dirty="0" err="1" smtClean="0">
                <a:solidFill>
                  <a:schemeClr val="tx2">
                    <a:lumMod val="50000"/>
                  </a:schemeClr>
                </a:solidFill>
              </a:rPr>
              <a:t>Stream</a:t>
            </a:r>
            <a:r>
              <a:rPr lang="cs-CZ" b="1" dirty="0" smtClean="0">
                <a:solidFill>
                  <a:schemeClr val="tx2">
                    <a:lumMod val="50000"/>
                  </a:schemeClr>
                </a:solidFill>
              </a:rPr>
              <a:t> </a:t>
            </a:r>
            <a:r>
              <a:rPr lang="cs-CZ" b="1" dirty="0" err="1" smtClean="0">
                <a:solidFill>
                  <a:schemeClr val="tx2">
                    <a:lumMod val="50000"/>
                  </a:schemeClr>
                </a:solidFill>
              </a:rPr>
              <a:t>Motion</a:t>
            </a:r>
            <a:r>
              <a:rPr lang="cs-CZ" b="1" dirty="0" smtClean="0">
                <a:solidFill>
                  <a:schemeClr val="tx2">
                    <a:lumMod val="50000"/>
                  </a:schemeClr>
                </a:solidFill>
              </a:rPr>
              <a:t>) + další </a:t>
            </a:r>
            <a:r>
              <a:rPr lang="cs-CZ" b="1" dirty="0" err="1" smtClean="0">
                <a:solidFill>
                  <a:schemeClr val="tx2">
                    <a:lumMod val="50000"/>
                  </a:schemeClr>
                </a:solidFill>
              </a:rPr>
              <a:t>vychytávky</a:t>
            </a:r>
            <a:endParaRPr lang="cs-CZ" b="1" dirty="0">
              <a:solidFill>
                <a:schemeClr val="tx2">
                  <a:lumMod val="50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100" dirty="0" smtClean="0"/>
              <a:t>Mimo </a:t>
            </a:r>
            <a:r>
              <a:rPr lang="cs-CZ" sz="3100" dirty="0" err="1" smtClean="0"/>
              <a:t>stream</a:t>
            </a:r>
            <a:r>
              <a:rPr lang="cs-CZ" sz="3100" dirty="0" smtClean="0"/>
              <a:t>: </a:t>
            </a:r>
            <a:r>
              <a:rPr lang="cs-CZ" dirty="0" smtClean="0"/>
              <a:t>Skládání </a:t>
            </a:r>
            <a:r>
              <a:rPr lang="cs-CZ" dirty="0" smtClean="0"/>
              <a:t>obrazu – různě ostrých vrstev</a:t>
            </a:r>
            <a:endParaRPr lang="cs-CZ" dirty="0"/>
          </a:p>
        </p:txBody>
      </p:sp>
      <p:sp>
        <p:nvSpPr>
          <p:cNvPr id="3" name="Zástupný symbol pro obsah 2"/>
          <p:cNvSpPr>
            <a:spLocks noGrp="1"/>
          </p:cNvSpPr>
          <p:nvPr>
            <p:ph idx="1"/>
          </p:nvPr>
        </p:nvSpPr>
        <p:spPr/>
        <p:txBody>
          <a:bodyPr/>
          <a:lstStyle/>
          <a:p>
            <a:r>
              <a:rPr lang="cs-CZ" dirty="0" err="1" smtClean="0"/>
              <a:t>Focus</a:t>
            </a:r>
            <a:r>
              <a:rPr lang="cs-CZ" dirty="0" smtClean="0"/>
              <a:t> </a:t>
            </a:r>
            <a:r>
              <a:rPr lang="cs-CZ" dirty="0" err="1" smtClean="0"/>
              <a:t>stacking</a:t>
            </a:r>
            <a:r>
              <a:rPr lang="cs-CZ" dirty="0" smtClean="0"/>
              <a:t> (</a:t>
            </a:r>
            <a:r>
              <a:rPr lang="cs-CZ" dirty="0" err="1" smtClean="0"/>
              <a:t>hyperfocus</a:t>
            </a:r>
            <a:r>
              <a:rPr lang="cs-CZ" dirty="0" smtClean="0"/>
              <a:t>)</a:t>
            </a:r>
          </a:p>
          <a:p>
            <a:r>
              <a:rPr lang="cs-CZ" dirty="0" smtClean="0"/>
              <a:t>Různými programy: Adobe </a:t>
            </a:r>
            <a:r>
              <a:rPr lang="cs-CZ" dirty="0" err="1" smtClean="0"/>
              <a:t>Photoshop</a:t>
            </a:r>
            <a:r>
              <a:rPr lang="cs-CZ" dirty="0" smtClean="0"/>
              <a:t>, </a:t>
            </a:r>
            <a:r>
              <a:rPr lang="en-US" dirty="0" smtClean="0"/>
              <a:t>Extended Depth of Field</a:t>
            </a:r>
            <a:r>
              <a:rPr lang="cs-CZ" dirty="0" smtClean="0"/>
              <a:t> (</a:t>
            </a:r>
            <a:r>
              <a:rPr lang="en-US" dirty="0" err="1" smtClean="0"/>
              <a:t>plugin</a:t>
            </a:r>
            <a:r>
              <a:rPr lang="en-US" dirty="0" smtClean="0"/>
              <a:t> </a:t>
            </a:r>
            <a:r>
              <a:rPr lang="cs-CZ" dirty="0" smtClean="0"/>
              <a:t>pro</a:t>
            </a:r>
            <a:r>
              <a:rPr lang="en-US" dirty="0" smtClean="0"/>
              <a:t> </a:t>
            </a:r>
            <a:r>
              <a:rPr lang="en-US" dirty="0" err="1" smtClean="0">
                <a:hlinkClick r:id="rId3" tooltip="ImageJ"/>
              </a:rPr>
              <a:t>ImageJ</a:t>
            </a:r>
            <a:r>
              <a:rPr lang="cs-CZ" dirty="0" smtClean="0"/>
              <a:t>), </a:t>
            </a:r>
            <a:r>
              <a:rPr lang="cs-CZ" dirty="0" err="1" smtClean="0"/>
              <a:t>Tufuse</a:t>
            </a:r>
            <a:endParaRPr lang="cs-CZ" dirty="0" smtClean="0"/>
          </a:p>
          <a:p>
            <a:pPr>
              <a:buNone/>
            </a:pPr>
            <a:endParaRPr lang="cs-CZ" dirty="0"/>
          </a:p>
        </p:txBody>
      </p:sp>
      <p:pic>
        <p:nvPicPr>
          <p:cNvPr id="31746" name="Picture 2" descr="Focus Stacked Moth"/>
          <p:cNvPicPr>
            <a:picLocks noChangeAspect="1" noChangeArrowheads="1"/>
          </p:cNvPicPr>
          <p:nvPr/>
        </p:nvPicPr>
        <p:blipFill>
          <a:blip r:embed="rId4" cstate="print"/>
          <a:srcRect/>
          <a:stretch>
            <a:fillRect/>
          </a:stretch>
        </p:blipFill>
        <p:spPr bwMode="auto">
          <a:xfrm>
            <a:off x="4572000" y="3789040"/>
            <a:ext cx="4489816" cy="2996952"/>
          </a:xfrm>
          <a:prstGeom prst="rect">
            <a:avLst/>
          </a:prstGeom>
          <a:noFill/>
        </p:spPr>
      </p:pic>
      <p:pic>
        <p:nvPicPr>
          <p:cNvPr id="31748" name="Picture 4" descr="First Image in Moth Stack"/>
          <p:cNvPicPr>
            <a:picLocks noChangeAspect="1" noChangeArrowheads="1"/>
          </p:cNvPicPr>
          <p:nvPr/>
        </p:nvPicPr>
        <p:blipFill>
          <a:blip r:embed="rId5" cstate="print"/>
          <a:srcRect/>
          <a:stretch>
            <a:fillRect/>
          </a:stretch>
        </p:blipFill>
        <p:spPr bwMode="auto">
          <a:xfrm>
            <a:off x="323528" y="4869160"/>
            <a:ext cx="2277047" cy="1704866"/>
          </a:xfrm>
          <a:prstGeom prst="rect">
            <a:avLst/>
          </a:prstGeom>
          <a:noFill/>
        </p:spPr>
      </p:pic>
      <p:pic>
        <p:nvPicPr>
          <p:cNvPr id="31750" name="Picture 6" descr="Last Image in Moth Stack"/>
          <p:cNvPicPr>
            <a:picLocks noChangeAspect="1" noChangeArrowheads="1"/>
          </p:cNvPicPr>
          <p:nvPr/>
        </p:nvPicPr>
        <p:blipFill>
          <a:blip r:embed="rId6" cstate="print"/>
          <a:srcRect/>
          <a:stretch>
            <a:fillRect/>
          </a:stretch>
        </p:blipFill>
        <p:spPr bwMode="auto">
          <a:xfrm>
            <a:off x="2123728" y="3789040"/>
            <a:ext cx="2277048" cy="1710705"/>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400" dirty="0" smtClean="0"/>
              <a:t>Objektiv 10x, 39 složených obrázků, foceno po krocích o velikosti 0,01 mm pomocí </a:t>
            </a:r>
            <a:r>
              <a:rPr lang="cs-CZ" sz="2400" dirty="0" err="1" smtClean="0"/>
              <a:t>StackShot</a:t>
            </a:r>
            <a:endParaRPr lang="cs-CZ" sz="2400" dirty="0"/>
          </a:p>
        </p:txBody>
      </p:sp>
      <p:sp>
        <p:nvSpPr>
          <p:cNvPr id="3" name="Zástupný symbol pro obsah 2"/>
          <p:cNvSpPr>
            <a:spLocks noGrp="1"/>
          </p:cNvSpPr>
          <p:nvPr>
            <p:ph idx="1"/>
          </p:nvPr>
        </p:nvSpPr>
        <p:spPr/>
        <p:txBody>
          <a:bodyPr/>
          <a:lstStyle/>
          <a:p>
            <a:endParaRPr lang="cs-CZ"/>
          </a:p>
        </p:txBody>
      </p:sp>
      <p:pic>
        <p:nvPicPr>
          <p:cNvPr id="33794" name="Picture 2" descr="Butterfly Wing Focus Stack"/>
          <p:cNvPicPr>
            <a:picLocks noChangeAspect="1" noChangeArrowheads="1"/>
          </p:cNvPicPr>
          <p:nvPr/>
        </p:nvPicPr>
        <p:blipFill>
          <a:blip r:embed="rId3" cstate="print"/>
          <a:srcRect/>
          <a:stretch>
            <a:fillRect/>
          </a:stretch>
        </p:blipFill>
        <p:spPr bwMode="auto">
          <a:xfrm>
            <a:off x="1043608" y="1484784"/>
            <a:ext cx="7620000" cy="5086350"/>
          </a:xfrm>
          <a:prstGeom prst="rect">
            <a:avLst/>
          </a:prstGeom>
          <a:noFill/>
        </p:spPr>
      </p:pic>
      <p:pic>
        <p:nvPicPr>
          <p:cNvPr id="33796" name="Picture 4" descr="http://www.photomacrography.net/forum/userpix/679_Bratcam_with_macro_lens_and_adapter_plateincl_StackShot_Controller_1.jpg"/>
          <p:cNvPicPr>
            <a:picLocks noChangeAspect="1" noChangeArrowheads="1"/>
          </p:cNvPicPr>
          <p:nvPr/>
        </p:nvPicPr>
        <p:blipFill>
          <a:blip r:embed="rId4" cstate="print"/>
          <a:srcRect/>
          <a:stretch>
            <a:fillRect/>
          </a:stretch>
        </p:blipFill>
        <p:spPr bwMode="auto">
          <a:xfrm>
            <a:off x="251520" y="1340768"/>
            <a:ext cx="3581848" cy="238206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Instant </a:t>
            </a:r>
            <a:r>
              <a:rPr lang="cs-CZ" dirty="0" err="1" smtClean="0"/>
              <a:t>Extended</a:t>
            </a:r>
            <a:r>
              <a:rPr lang="cs-CZ" dirty="0" smtClean="0"/>
              <a:t> </a:t>
            </a:r>
            <a:r>
              <a:rPr lang="cs-CZ" dirty="0" err="1" smtClean="0"/>
              <a:t>Focus</a:t>
            </a:r>
            <a:r>
              <a:rPr lang="cs-CZ" dirty="0" smtClean="0"/>
              <a:t> Image (EFI)</a:t>
            </a:r>
            <a:endParaRPr lang="cs-CZ" dirty="0"/>
          </a:p>
        </p:txBody>
      </p:sp>
      <p:sp>
        <p:nvSpPr>
          <p:cNvPr id="3" name="Zástupný symbol pro obsah 2"/>
          <p:cNvSpPr>
            <a:spLocks noGrp="1"/>
          </p:cNvSpPr>
          <p:nvPr>
            <p:ph idx="1"/>
          </p:nvPr>
        </p:nvSpPr>
        <p:spPr>
          <a:xfrm>
            <a:off x="457200" y="1268760"/>
            <a:ext cx="8229600" cy="4857403"/>
          </a:xfrm>
        </p:spPr>
        <p:txBody>
          <a:bodyPr/>
          <a:lstStyle/>
          <a:p>
            <a:r>
              <a:rPr lang="cs-CZ" dirty="0" smtClean="0"/>
              <a:t>OLYMPUS </a:t>
            </a:r>
            <a:r>
              <a:rPr lang="cs-CZ" dirty="0" err="1" smtClean="0"/>
              <a:t>Stream</a:t>
            </a:r>
            <a:r>
              <a:rPr lang="cs-CZ" dirty="0" smtClean="0"/>
              <a:t> software poskytuje obraz i vzorků, které přesahují standardní hloubkou ostrosti</a:t>
            </a:r>
          </a:p>
          <a:p>
            <a:r>
              <a:rPr lang="cs-CZ" dirty="0" smtClean="0"/>
              <a:t>Jemným ostřením skládání obrazu v ose Z</a:t>
            </a:r>
          </a:p>
          <a:p>
            <a:endParaRPr lang="cs-CZ" dirty="0" smtClean="0"/>
          </a:p>
          <a:p>
            <a:endParaRPr lang="cs-CZ" dirty="0" smtClean="0"/>
          </a:p>
        </p:txBody>
      </p:sp>
      <p:pic>
        <p:nvPicPr>
          <p:cNvPr id="1026" name="Picture 2" descr="Multiple focused images of diamond"/>
          <p:cNvPicPr>
            <a:picLocks noChangeAspect="1" noChangeArrowheads="1"/>
          </p:cNvPicPr>
          <p:nvPr/>
        </p:nvPicPr>
        <p:blipFill>
          <a:blip r:embed="rId2" cstate="print"/>
          <a:srcRect/>
          <a:stretch>
            <a:fillRect/>
          </a:stretch>
        </p:blipFill>
        <p:spPr bwMode="auto">
          <a:xfrm>
            <a:off x="966614" y="3429000"/>
            <a:ext cx="3533378" cy="3222442"/>
          </a:xfrm>
          <a:prstGeom prst="rect">
            <a:avLst/>
          </a:prstGeom>
          <a:noFill/>
        </p:spPr>
      </p:pic>
      <p:pic>
        <p:nvPicPr>
          <p:cNvPr id="1028" name="Picture 4" descr="Perfectly focused image of diamond"/>
          <p:cNvPicPr>
            <a:picLocks noChangeAspect="1" noChangeArrowheads="1"/>
          </p:cNvPicPr>
          <p:nvPr/>
        </p:nvPicPr>
        <p:blipFill>
          <a:blip r:embed="rId3" cstate="print"/>
          <a:srcRect/>
          <a:stretch>
            <a:fillRect/>
          </a:stretch>
        </p:blipFill>
        <p:spPr bwMode="auto">
          <a:xfrm>
            <a:off x="4572000" y="3429000"/>
            <a:ext cx="3528392" cy="321789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1143000"/>
          </a:xfrm>
        </p:spPr>
        <p:txBody>
          <a:bodyPr/>
          <a:lstStyle/>
          <a:p>
            <a:r>
              <a:rPr lang="cs-CZ" dirty="0" smtClean="0"/>
              <a:t>EFI </a:t>
            </a:r>
            <a:r>
              <a:rPr lang="cs-CZ" dirty="0" smtClean="0"/>
              <a:t>(Instant </a:t>
            </a:r>
            <a:r>
              <a:rPr lang="cs-CZ" dirty="0" err="1" smtClean="0"/>
              <a:t>Extended</a:t>
            </a:r>
            <a:r>
              <a:rPr lang="cs-CZ" dirty="0" smtClean="0"/>
              <a:t> </a:t>
            </a:r>
            <a:r>
              <a:rPr lang="cs-CZ" dirty="0" err="1" smtClean="0"/>
              <a:t>Focus</a:t>
            </a:r>
            <a:r>
              <a:rPr lang="cs-CZ" dirty="0" smtClean="0"/>
              <a:t> Image )</a:t>
            </a:r>
            <a:endParaRPr lang="cs-CZ" dirty="0"/>
          </a:p>
        </p:txBody>
      </p:sp>
      <p:sp>
        <p:nvSpPr>
          <p:cNvPr id="3" name="Zástupný symbol pro obsah 2"/>
          <p:cNvSpPr>
            <a:spLocks noGrp="1"/>
          </p:cNvSpPr>
          <p:nvPr>
            <p:ph idx="1"/>
          </p:nvPr>
        </p:nvSpPr>
        <p:spPr>
          <a:xfrm>
            <a:off x="539552" y="1196752"/>
            <a:ext cx="8229600" cy="4525963"/>
          </a:xfrm>
        </p:spPr>
        <p:txBody>
          <a:bodyPr>
            <a:normAutofit/>
          </a:bodyPr>
          <a:lstStyle/>
          <a:p>
            <a:r>
              <a:rPr lang="cs-CZ" sz="2800" dirty="0" err="1" smtClean="0"/>
              <a:t>iEFI</a:t>
            </a:r>
            <a:r>
              <a:rPr lang="cs-CZ" sz="2800" dirty="0" smtClean="0"/>
              <a:t> poskytuje obraz s nekonečnou hloubkou ostrosti, i když je Z-posun nemotorizovaný</a:t>
            </a:r>
          </a:p>
          <a:p>
            <a:r>
              <a:rPr lang="cs-CZ" sz="2800" dirty="0" smtClean="0"/>
              <a:t>Uživatel zaměřuje ostrost prostřednictvím ostřícího šroubu ve všech úrovních shora dolů (nebo naopak)</a:t>
            </a:r>
          </a:p>
          <a:p>
            <a:endParaRPr lang="cs-CZ" sz="2800" dirty="0"/>
          </a:p>
        </p:txBody>
      </p:sp>
      <p:pic>
        <p:nvPicPr>
          <p:cNvPr id="17409" name="Picture 1"/>
          <p:cNvPicPr>
            <a:picLocks noChangeAspect="1" noChangeArrowheads="1"/>
          </p:cNvPicPr>
          <p:nvPr/>
        </p:nvPicPr>
        <p:blipFill>
          <a:blip r:embed="rId3" cstate="print"/>
          <a:srcRect l="22244" t="50790" r="41925" b="20861"/>
          <a:stretch>
            <a:fillRect/>
          </a:stretch>
        </p:blipFill>
        <p:spPr bwMode="auto">
          <a:xfrm>
            <a:off x="1331640" y="3212976"/>
            <a:ext cx="6552728" cy="324036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Multiple image acquisition of Platinum wires cross sections"/>
          <p:cNvPicPr>
            <a:picLocks noChangeAspect="1" noChangeArrowheads="1"/>
          </p:cNvPicPr>
          <p:nvPr/>
        </p:nvPicPr>
        <p:blipFill>
          <a:blip r:embed="rId2" cstate="print"/>
          <a:srcRect/>
          <a:stretch>
            <a:fillRect/>
          </a:stretch>
        </p:blipFill>
        <p:spPr bwMode="auto">
          <a:xfrm>
            <a:off x="539552" y="3789040"/>
            <a:ext cx="3847456" cy="2893288"/>
          </a:xfrm>
          <a:prstGeom prst="rect">
            <a:avLst/>
          </a:prstGeom>
          <a:noFill/>
        </p:spPr>
      </p:pic>
      <p:pic>
        <p:nvPicPr>
          <p:cNvPr id="21508" name="Picture 4" descr="Multiple image acquisition of Platinum wires cross sections"/>
          <p:cNvPicPr>
            <a:picLocks noChangeAspect="1" noChangeArrowheads="1"/>
          </p:cNvPicPr>
          <p:nvPr/>
        </p:nvPicPr>
        <p:blipFill>
          <a:blip r:embed="rId3" cstate="print"/>
          <a:srcRect/>
          <a:stretch>
            <a:fillRect/>
          </a:stretch>
        </p:blipFill>
        <p:spPr bwMode="auto">
          <a:xfrm>
            <a:off x="4860032" y="3789040"/>
            <a:ext cx="3847456" cy="2893288"/>
          </a:xfrm>
          <a:prstGeom prst="rect">
            <a:avLst/>
          </a:prstGeom>
          <a:noFill/>
        </p:spPr>
      </p:pic>
      <p:sp>
        <p:nvSpPr>
          <p:cNvPr id="2" name="Nadpis 1"/>
          <p:cNvSpPr>
            <a:spLocks noGrp="1"/>
          </p:cNvSpPr>
          <p:nvPr>
            <p:ph type="title"/>
          </p:nvPr>
        </p:nvSpPr>
        <p:spPr>
          <a:xfrm>
            <a:off x="0" y="274638"/>
            <a:ext cx="9144000" cy="1143000"/>
          </a:xfrm>
        </p:spPr>
        <p:txBody>
          <a:bodyPr>
            <a:normAutofit fontScale="90000"/>
          </a:bodyPr>
          <a:lstStyle/>
          <a:p>
            <a:r>
              <a:rPr lang="cs-CZ" dirty="0" err="1" smtClean="0"/>
              <a:t>Manual</a:t>
            </a:r>
            <a:r>
              <a:rPr lang="cs-CZ" dirty="0" smtClean="0"/>
              <a:t> Multiple Image </a:t>
            </a:r>
            <a:r>
              <a:rPr lang="cs-CZ" dirty="0" err="1" smtClean="0"/>
              <a:t>Alignment</a:t>
            </a:r>
            <a:r>
              <a:rPr lang="cs-CZ" dirty="0" smtClean="0"/>
              <a:t> (MIA)</a:t>
            </a:r>
            <a:endParaRPr lang="cs-CZ" dirty="0"/>
          </a:p>
        </p:txBody>
      </p:sp>
      <p:sp>
        <p:nvSpPr>
          <p:cNvPr id="3" name="Zástupný symbol pro obsah 2"/>
          <p:cNvSpPr>
            <a:spLocks noGrp="1"/>
          </p:cNvSpPr>
          <p:nvPr>
            <p:ph idx="1"/>
          </p:nvPr>
        </p:nvSpPr>
        <p:spPr>
          <a:xfrm>
            <a:off x="457200" y="1268760"/>
            <a:ext cx="8229600" cy="4525963"/>
          </a:xfrm>
        </p:spPr>
        <p:txBody>
          <a:bodyPr/>
          <a:lstStyle/>
          <a:p>
            <a:r>
              <a:rPr lang="cs-CZ" dirty="0" smtClean="0"/>
              <a:t>vytváření panoramatických snímků vzorků, které přesahují zorné pole</a:t>
            </a:r>
          </a:p>
          <a:p>
            <a:r>
              <a:rPr lang="cs-CZ" dirty="0" smtClean="0"/>
              <a:t>výstup připraven pro snadnou vizualizaci nebo komplexní měření</a:t>
            </a:r>
            <a:endParaRPr lang="cs-CZ"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ars.els-cdn.com/content/image/1-s2.0-S0901502712000859-gr4.jpg"/>
          <p:cNvPicPr>
            <a:picLocks noChangeAspect="1" noChangeArrowheads="1"/>
          </p:cNvPicPr>
          <p:nvPr/>
        </p:nvPicPr>
        <p:blipFill>
          <a:blip r:embed="rId3" cstate="print"/>
          <a:srcRect/>
          <a:stretch>
            <a:fillRect/>
          </a:stretch>
        </p:blipFill>
        <p:spPr bwMode="auto">
          <a:xfrm>
            <a:off x="984141" y="1124744"/>
            <a:ext cx="7044243" cy="5373216"/>
          </a:xfrm>
          <a:prstGeom prst="rect">
            <a:avLst/>
          </a:prstGeom>
          <a:noFill/>
        </p:spPr>
      </p:pic>
      <p:sp>
        <p:nvSpPr>
          <p:cNvPr id="2" name="Nadpis 1"/>
          <p:cNvSpPr>
            <a:spLocks noGrp="1"/>
          </p:cNvSpPr>
          <p:nvPr>
            <p:ph type="title"/>
          </p:nvPr>
        </p:nvSpPr>
        <p:spPr>
          <a:xfrm>
            <a:off x="323528" y="44624"/>
            <a:ext cx="8229600" cy="1143000"/>
          </a:xfrm>
        </p:spPr>
        <p:txBody>
          <a:bodyPr>
            <a:noAutofit/>
          </a:bodyPr>
          <a:lstStyle/>
          <a:p>
            <a:r>
              <a:rPr lang="cs-CZ" sz="3200" dirty="0" smtClean="0"/>
              <a:t> Obrazy získané použitím většího počtu obrázků zarovnaných (MIA) softwarem</a:t>
            </a:r>
            <a:endParaRPr lang="cs-CZ" sz="32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24577" name="Picture 1"/>
          <p:cNvPicPr>
            <a:picLocks noChangeAspect="1" noChangeArrowheads="1"/>
          </p:cNvPicPr>
          <p:nvPr/>
        </p:nvPicPr>
        <p:blipFill>
          <a:blip r:embed="rId3" cstate="print"/>
          <a:srcRect l="18731" t="31786" r="16563" b="15541"/>
          <a:stretch>
            <a:fillRect/>
          </a:stretch>
        </p:blipFill>
        <p:spPr bwMode="auto">
          <a:xfrm>
            <a:off x="467544" y="1124744"/>
            <a:ext cx="8208912"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Mikrofotografie</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snímky obrazů mikroskopických a submikroskopických objektů</a:t>
            </a:r>
          </a:p>
          <a:p>
            <a:r>
              <a:rPr lang="cs-CZ" dirty="0" smtClean="0"/>
              <a:t>Pořízené -  zvětšovacími zařízeními, nejčastěji nejrůznějšími typy mikroskopů (</a:t>
            </a:r>
            <a:r>
              <a:rPr lang="cs-CZ" i="1" dirty="0" err="1" smtClean="0"/>
              <a:t>fotomikroskopie</a:t>
            </a:r>
            <a:r>
              <a:rPr lang="cs-CZ" dirty="0" smtClean="0"/>
              <a:t>)</a:t>
            </a:r>
          </a:p>
          <a:p>
            <a:r>
              <a:rPr lang="cs-CZ" dirty="0" smtClean="0"/>
              <a:t>uplatnění: geologie, biologie, </a:t>
            </a:r>
            <a:r>
              <a:rPr lang="cs-CZ" smtClean="0"/>
              <a:t>výtvarné umění</a:t>
            </a:r>
            <a:endParaRPr lang="cs-CZ" dirty="0" smtClean="0"/>
          </a:p>
          <a:p>
            <a:pPr marL="1874838"/>
            <a:endParaRPr lang="cs-CZ" dirty="0" smtClean="0"/>
          </a:p>
          <a:p>
            <a:pPr marL="1874838"/>
            <a:r>
              <a:rPr lang="cs-CZ" dirty="0" smtClean="0"/>
              <a:t>Průkopník: německý lékař Robert Koch, v 70. letech 19. století využil mikrofotografii při výzkumu </a:t>
            </a:r>
            <a:r>
              <a:rPr lang="cs-CZ" dirty="0" err="1" smtClean="0"/>
              <a:t>anthraxu</a:t>
            </a:r>
            <a:endParaRPr lang="cs-CZ" dirty="0"/>
          </a:p>
        </p:txBody>
      </p:sp>
      <p:pic>
        <p:nvPicPr>
          <p:cNvPr id="1026" name="Picture 2" descr="https://encrypted-tbn3.gstatic.com/images?q=tbn:ANd9GcTI4sUOf5-GF9N3J9ErJ5xuxoBIt1jJLKu3Rf8wnbOpiJ4oqWsx5w"/>
          <p:cNvPicPr>
            <a:picLocks noChangeAspect="1" noChangeArrowheads="1"/>
          </p:cNvPicPr>
          <p:nvPr/>
        </p:nvPicPr>
        <p:blipFill>
          <a:blip r:embed="rId3" cstate="print"/>
          <a:srcRect/>
          <a:stretch>
            <a:fillRect/>
          </a:stretch>
        </p:blipFill>
        <p:spPr bwMode="auto">
          <a:xfrm>
            <a:off x="82327" y="4437112"/>
            <a:ext cx="2257425" cy="2019301"/>
          </a:xfrm>
          <a:prstGeom prst="rect">
            <a:avLst/>
          </a:prstGeom>
          <a:noFill/>
        </p:spPr>
      </p:pic>
      <p:pic>
        <p:nvPicPr>
          <p:cNvPr id="1028" name="Picture 4" descr="http://clearlyexplained.com/culture/health/infections/bacteria/anth1.jpg"/>
          <p:cNvPicPr>
            <a:picLocks noChangeAspect="1" noChangeArrowheads="1"/>
          </p:cNvPicPr>
          <p:nvPr/>
        </p:nvPicPr>
        <p:blipFill>
          <a:blip r:embed="rId4" cstate="print"/>
          <a:srcRect/>
          <a:stretch>
            <a:fillRect/>
          </a:stretch>
        </p:blipFill>
        <p:spPr bwMode="auto">
          <a:xfrm>
            <a:off x="6444208" y="5629274"/>
            <a:ext cx="1228725" cy="1228726"/>
          </a:xfrm>
          <a:prstGeom prst="rect">
            <a:avLst/>
          </a:prstGeom>
          <a:noFill/>
        </p:spPr>
      </p:pic>
      <p:pic>
        <p:nvPicPr>
          <p:cNvPr id="1030" name="Picture 6" descr="http://clearlyexplained.com/culture/health/infections/bacteria/anth2.jpg"/>
          <p:cNvPicPr>
            <a:picLocks noChangeAspect="1" noChangeArrowheads="1"/>
          </p:cNvPicPr>
          <p:nvPr/>
        </p:nvPicPr>
        <p:blipFill>
          <a:blip r:embed="rId5" cstate="print"/>
          <a:srcRect/>
          <a:stretch>
            <a:fillRect/>
          </a:stretch>
        </p:blipFill>
        <p:spPr bwMode="auto">
          <a:xfrm>
            <a:off x="7839075" y="5610225"/>
            <a:ext cx="1304925" cy="124777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smtClean="0"/>
              <a:t>Image Processing</a:t>
            </a:r>
            <a:r>
              <a:rPr lang="cs-CZ" dirty="0" smtClean="0"/>
              <a:t> - Zpracování obrazu</a:t>
            </a:r>
            <a:endParaRPr lang="cs-CZ" dirty="0"/>
          </a:p>
        </p:txBody>
      </p:sp>
      <p:sp>
        <p:nvSpPr>
          <p:cNvPr id="3" name="Zástupný symbol pro obsah 2"/>
          <p:cNvSpPr>
            <a:spLocks noGrp="1"/>
          </p:cNvSpPr>
          <p:nvPr>
            <p:ph idx="1"/>
          </p:nvPr>
        </p:nvSpPr>
        <p:spPr/>
        <p:txBody>
          <a:bodyPr>
            <a:normAutofit/>
          </a:bodyPr>
          <a:lstStyle/>
          <a:p>
            <a:r>
              <a:rPr lang="en-US" sz="2400" dirty="0" smtClean="0"/>
              <a:t>OLYMPUS Stream </a:t>
            </a:r>
            <a:r>
              <a:rPr lang="cs-CZ" sz="2400" dirty="0" smtClean="0"/>
              <a:t>má řadu </a:t>
            </a:r>
            <a:r>
              <a:rPr lang="en-US" sz="2400" dirty="0" err="1" smtClean="0"/>
              <a:t>filtr</a:t>
            </a:r>
            <a:r>
              <a:rPr lang="cs-CZ" sz="2400" dirty="0" smtClean="0"/>
              <a:t>ů pro detekci hran</a:t>
            </a:r>
            <a:r>
              <a:rPr lang="en-US" sz="2400" dirty="0" smtClean="0"/>
              <a:t>,</a:t>
            </a:r>
            <a:r>
              <a:rPr lang="cs-CZ" sz="2400" dirty="0" smtClean="0"/>
              <a:t> vyhlazení aj</a:t>
            </a:r>
            <a:r>
              <a:rPr lang="en-US" sz="2400" dirty="0" smtClean="0"/>
              <a:t>.</a:t>
            </a:r>
            <a:endParaRPr lang="cs-CZ" sz="2400" dirty="0" smtClean="0"/>
          </a:p>
          <a:p>
            <a:r>
              <a:rPr lang="cs-CZ" sz="2400" dirty="0" smtClean="0"/>
              <a:t>Lze </a:t>
            </a:r>
            <a:r>
              <a:rPr lang="cs-CZ" sz="2400" dirty="0" err="1" smtClean="0"/>
              <a:t>vizualizovat</a:t>
            </a:r>
            <a:r>
              <a:rPr lang="cs-CZ" sz="2400" dirty="0" smtClean="0"/>
              <a:t> určité znaky</a:t>
            </a:r>
            <a:r>
              <a:rPr lang="en-US" sz="2400" dirty="0" smtClean="0"/>
              <a:t> </a:t>
            </a:r>
            <a:r>
              <a:rPr lang="cs-CZ" sz="2400" dirty="0" smtClean="0"/>
              <a:t>zvýšením a modifikací obrazu různými filtry</a:t>
            </a:r>
          </a:p>
          <a:p>
            <a:r>
              <a:rPr lang="cs-CZ" sz="2400" dirty="0" smtClean="0"/>
              <a:t>Před změnou je dobré použít náhled na změnu</a:t>
            </a:r>
          </a:p>
          <a:p>
            <a:r>
              <a:rPr lang="cs-CZ" sz="2400" dirty="0" smtClean="0"/>
              <a:t>Manipulace s obrazem lze dělat i bez ztráty původního obrazu</a:t>
            </a:r>
          </a:p>
          <a:p>
            <a:r>
              <a:rPr lang="en-US" sz="2400" dirty="0" smtClean="0"/>
              <a:t>(Enhancement of contrast by DCE filter)</a:t>
            </a:r>
            <a:endParaRPr lang="cs-CZ" sz="2400" dirty="0"/>
          </a:p>
        </p:txBody>
      </p:sp>
      <p:pic>
        <p:nvPicPr>
          <p:cNvPr id="23553" name="Picture 1" descr="Enhancement of contrast by DCE filte"/>
          <p:cNvPicPr>
            <a:picLocks noChangeAspect="1" noChangeArrowheads="1"/>
          </p:cNvPicPr>
          <p:nvPr/>
        </p:nvPicPr>
        <p:blipFill>
          <a:blip r:embed="rId2" cstate="print"/>
          <a:srcRect/>
          <a:stretch>
            <a:fillRect/>
          </a:stretch>
        </p:blipFill>
        <p:spPr bwMode="auto">
          <a:xfrm>
            <a:off x="467544" y="4149079"/>
            <a:ext cx="3600400" cy="2707501"/>
          </a:xfrm>
          <a:prstGeom prst="rect">
            <a:avLst/>
          </a:prstGeom>
          <a:noFill/>
        </p:spPr>
      </p:pic>
      <p:pic>
        <p:nvPicPr>
          <p:cNvPr id="23554" name="Picture 2" descr="Arithmetics"/>
          <p:cNvPicPr>
            <a:picLocks noChangeAspect="1" noChangeArrowheads="1"/>
          </p:cNvPicPr>
          <p:nvPr/>
        </p:nvPicPr>
        <p:blipFill>
          <a:blip r:embed="rId3" cstate="print"/>
          <a:srcRect/>
          <a:stretch>
            <a:fillRect/>
          </a:stretch>
        </p:blipFill>
        <p:spPr bwMode="auto">
          <a:xfrm>
            <a:off x="4355976" y="4149079"/>
            <a:ext cx="3600400" cy="2707501"/>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Detekce a klasifikace objektů</a:t>
            </a:r>
            <a:endParaRPr lang="cs-CZ" dirty="0"/>
          </a:p>
        </p:txBody>
      </p:sp>
      <p:sp>
        <p:nvSpPr>
          <p:cNvPr id="3" name="Zástupný symbol pro obsah 2"/>
          <p:cNvSpPr>
            <a:spLocks noGrp="1"/>
          </p:cNvSpPr>
          <p:nvPr>
            <p:ph idx="1"/>
          </p:nvPr>
        </p:nvSpPr>
        <p:spPr/>
        <p:txBody>
          <a:bodyPr/>
          <a:lstStyle/>
          <a:p>
            <a:endParaRPr lang="cs-CZ"/>
          </a:p>
        </p:txBody>
      </p:sp>
      <p:pic>
        <p:nvPicPr>
          <p:cNvPr id="18434" name="Picture 2"/>
          <p:cNvPicPr>
            <a:picLocks noChangeAspect="1" noChangeArrowheads="1"/>
          </p:cNvPicPr>
          <p:nvPr/>
        </p:nvPicPr>
        <p:blipFill>
          <a:blip r:embed="rId3" cstate="print"/>
          <a:srcRect l="21456" t="30383" r="21844" b="11615"/>
          <a:stretch>
            <a:fillRect/>
          </a:stretch>
        </p:blipFill>
        <p:spPr bwMode="auto">
          <a:xfrm>
            <a:off x="1" y="1268760"/>
            <a:ext cx="9043264" cy="5589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8229600" cy="1143000"/>
          </a:xfrm>
        </p:spPr>
        <p:txBody>
          <a:bodyPr/>
          <a:lstStyle/>
          <a:p>
            <a:r>
              <a:rPr lang="cs-CZ" dirty="0" smtClean="0"/>
              <a:t>Detekce a klasifikace objektů</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50 různých parametrů pro geometrické (tvar, velikost, poloha) a </a:t>
            </a:r>
            <a:r>
              <a:rPr lang="cs-CZ" dirty="0" err="1" smtClean="0"/>
              <a:t>pixelové</a:t>
            </a:r>
            <a:r>
              <a:rPr lang="cs-CZ" dirty="0" smtClean="0"/>
              <a:t> vlastnosti (intenzita, hodnota šedé)</a:t>
            </a:r>
          </a:p>
          <a:p>
            <a:r>
              <a:rPr lang="cs-CZ" dirty="0" smtClean="0"/>
              <a:t>Parametry  mohou být kombinovány přes logické a aritmetické operace s cílem vytvořit třídy objektů</a:t>
            </a:r>
          </a:p>
          <a:p>
            <a:r>
              <a:rPr lang="cs-CZ" dirty="0" smtClean="0"/>
              <a:t>Po ručení tříd může </a:t>
            </a:r>
            <a:r>
              <a:rPr lang="cs-CZ" dirty="0" err="1" smtClean="0"/>
              <a:t>Stream</a:t>
            </a:r>
            <a:r>
              <a:rPr lang="cs-CZ" dirty="0" smtClean="0"/>
              <a:t> automaticky získávat velmi podrobné informace o jednotlivých objektech</a:t>
            </a:r>
          </a:p>
          <a:p>
            <a:r>
              <a:rPr lang="cs-CZ" dirty="0" smtClean="0"/>
              <a:t>diagram - počet objektů v každé třídě</a:t>
            </a:r>
          </a:p>
          <a:p>
            <a:r>
              <a:rPr lang="cs-CZ" dirty="0" smtClean="0"/>
              <a:t>další zpracování a analýza – export tabulky do aplikace Microsoft Excel</a:t>
            </a:r>
          </a:p>
          <a:p>
            <a:endParaRPr lang="cs-CZ"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Detekce objektů</a:t>
            </a:r>
            <a:endParaRPr lang="cs-CZ" dirty="0"/>
          </a:p>
        </p:txBody>
      </p:sp>
      <p:sp>
        <p:nvSpPr>
          <p:cNvPr id="3" name="Zástupný symbol pro obsah 2"/>
          <p:cNvSpPr>
            <a:spLocks noGrp="1"/>
          </p:cNvSpPr>
          <p:nvPr>
            <p:ph idx="1"/>
          </p:nvPr>
        </p:nvSpPr>
        <p:spPr>
          <a:xfrm>
            <a:off x="539552" y="1628800"/>
            <a:ext cx="8229600" cy="4525963"/>
          </a:xfrm>
        </p:spPr>
        <p:txBody>
          <a:bodyPr/>
          <a:lstStyle/>
          <a:p>
            <a:r>
              <a:rPr lang="en-US" dirty="0" smtClean="0"/>
              <a:t>Region Of Interest (ROI)</a:t>
            </a:r>
            <a:r>
              <a:rPr lang="cs-CZ" dirty="0" smtClean="0"/>
              <a:t> + </a:t>
            </a:r>
            <a:r>
              <a:rPr lang="cs-CZ" dirty="0" err="1" smtClean="0"/>
              <a:t>thresholds</a:t>
            </a:r>
            <a:r>
              <a:rPr lang="cs-CZ" dirty="0" smtClean="0"/>
              <a:t> (hranice)</a:t>
            </a:r>
          </a:p>
          <a:p>
            <a:r>
              <a:rPr lang="cs-CZ" dirty="0" smtClean="0"/>
              <a:t>Lze odlišit automaticky trojúhelníky, kruhy, obdélníky a mnohoúhelníky </a:t>
            </a:r>
            <a:endParaRPr lang="cs-CZ" dirty="0"/>
          </a:p>
        </p:txBody>
      </p:sp>
      <p:pic>
        <p:nvPicPr>
          <p:cNvPr id="27652" name="Picture 4" descr="Mineral compound"/>
          <p:cNvPicPr>
            <a:picLocks noChangeAspect="1" noChangeArrowheads="1"/>
          </p:cNvPicPr>
          <p:nvPr/>
        </p:nvPicPr>
        <p:blipFill>
          <a:blip r:embed="rId3" cstate="print"/>
          <a:srcRect/>
          <a:stretch>
            <a:fillRect/>
          </a:stretch>
        </p:blipFill>
        <p:spPr bwMode="auto">
          <a:xfrm>
            <a:off x="251520" y="3789040"/>
            <a:ext cx="3950182" cy="2780928"/>
          </a:xfrm>
          <a:prstGeom prst="rect">
            <a:avLst/>
          </a:prstGeom>
          <a:noFill/>
        </p:spPr>
      </p:pic>
      <p:pic>
        <p:nvPicPr>
          <p:cNvPr id="27654" name="Picture 6" descr="Voids in welded place"/>
          <p:cNvPicPr>
            <a:picLocks noChangeAspect="1" noChangeArrowheads="1"/>
          </p:cNvPicPr>
          <p:nvPr/>
        </p:nvPicPr>
        <p:blipFill>
          <a:blip r:embed="rId4" cstate="print"/>
          <a:srcRect/>
          <a:stretch>
            <a:fillRect/>
          </a:stretch>
        </p:blipFill>
        <p:spPr bwMode="auto">
          <a:xfrm>
            <a:off x="4240102" y="3356992"/>
            <a:ext cx="4657364" cy="3241527"/>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Raději pojďme fotit.</a:t>
            </a:r>
            <a:endParaRPr lang="cs-CZ" dirty="0"/>
          </a:p>
        </p:txBody>
      </p:sp>
      <p:sp>
        <p:nvSpPr>
          <p:cNvPr id="3" name="Zástupný symbol pro obsah 2"/>
          <p:cNvSpPr>
            <a:spLocks noGrp="1"/>
          </p:cNvSpPr>
          <p:nvPr>
            <p:ph idx="1"/>
          </p:nvPr>
        </p:nvSpPr>
        <p:spPr/>
        <p:txBody>
          <a:bodyPr/>
          <a:lstStyle/>
          <a:p>
            <a:r>
              <a:rPr lang="cs-CZ" dirty="0" smtClean="0"/>
              <a:t>Děkuji za pozornost</a:t>
            </a:r>
            <a:endParaRPr lang="cs-CZ" dirty="0"/>
          </a:p>
        </p:txBody>
      </p:sp>
      <p:pic>
        <p:nvPicPr>
          <p:cNvPr id="1026" name="Picture 2"/>
          <p:cNvPicPr>
            <a:picLocks noChangeAspect="1" noChangeArrowheads="1"/>
          </p:cNvPicPr>
          <p:nvPr/>
        </p:nvPicPr>
        <p:blipFill>
          <a:blip r:embed="rId2" cstate="print"/>
          <a:srcRect/>
          <a:stretch>
            <a:fillRect/>
          </a:stretch>
        </p:blipFill>
        <p:spPr bwMode="auto">
          <a:xfrm>
            <a:off x="5436096" y="2924944"/>
            <a:ext cx="356235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Nadpis 1"/>
          <p:cNvSpPr>
            <a:spLocks noGrp="1"/>
          </p:cNvSpPr>
          <p:nvPr>
            <p:ph type="ctrTitle"/>
          </p:nvPr>
        </p:nvSpPr>
        <p:spPr/>
        <p:txBody>
          <a:bodyPr/>
          <a:lstStyle/>
          <a:p>
            <a:r>
              <a:rPr lang="cs-CZ" smtClean="0">
                <a:solidFill>
                  <a:srgbClr val="FF0000"/>
                </a:solidFill>
              </a:rPr>
              <a:t>7.</a:t>
            </a:r>
            <a:br>
              <a:rPr lang="cs-CZ" smtClean="0">
                <a:solidFill>
                  <a:srgbClr val="FF0000"/>
                </a:solidFill>
              </a:rPr>
            </a:br>
            <a:r>
              <a:rPr lang="cs-CZ" b="1" smtClean="0"/>
              <a:t>Základy video snímání</a:t>
            </a:r>
            <a:endParaRPr 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itchFamily="34" charset="0"/>
              <a:buNone/>
              <a:defRPr/>
            </a:pPr>
            <a:endParaRPr lang="cs-CZ"/>
          </a:p>
        </p:txBody>
      </p:sp>
      <p:pic>
        <p:nvPicPr>
          <p:cNvPr id="14339" name="Picture 2" descr="http://t0.gstatic.com/images?q=tbn:ANd9GcT0Flq_zFrQkddf7UrH3J8hP2h9ErZxn9Vd5tYJP2htkPXVI8xqVjW4WkkO"/>
          <p:cNvPicPr>
            <a:picLocks noChangeAspect="1" noChangeArrowheads="1"/>
          </p:cNvPicPr>
          <p:nvPr/>
        </p:nvPicPr>
        <p:blipFill>
          <a:blip r:embed="rId3" cstate="print"/>
          <a:srcRect/>
          <a:stretch>
            <a:fillRect/>
          </a:stretch>
        </p:blipFill>
        <p:spPr bwMode="auto">
          <a:xfrm>
            <a:off x="468313" y="836613"/>
            <a:ext cx="2762250" cy="1657350"/>
          </a:xfrm>
          <a:prstGeom prst="rect">
            <a:avLst/>
          </a:prstGeom>
          <a:noFill/>
          <a:ln w="9525">
            <a:noFill/>
            <a:miter lim="800000"/>
            <a:headEnd/>
            <a:tailEnd/>
          </a:ln>
        </p:spPr>
      </p:pic>
      <p:pic>
        <p:nvPicPr>
          <p:cNvPr id="14340" name="Picture 2" descr="http://t0.gstatic.com/images?q=tbn:ANd9GcT0Flq_zFrQkddf7UrH3J8hP2h9ErZxn9Vd5tYJP2htkPXVI8xqVjW4WkkO"/>
          <p:cNvPicPr>
            <a:picLocks noChangeAspect="1" noChangeArrowheads="1"/>
          </p:cNvPicPr>
          <p:nvPr/>
        </p:nvPicPr>
        <p:blipFill>
          <a:blip r:embed="rId4" cstate="print"/>
          <a:srcRect/>
          <a:stretch>
            <a:fillRect/>
          </a:stretch>
        </p:blipFill>
        <p:spPr bwMode="auto">
          <a:xfrm>
            <a:off x="5867400" y="4221163"/>
            <a:ext cx="2762250" cy="16573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Nadpis 1"/>
          <p:cNvSpPr>
            <a:spLocks noGrp="1"/>
          </p:cNvSpPr>
          <p:nvPr>
            <p:ph type="title"/>
          </p:nvPr>
        </p:nvSpPr>
        <p:spPr/>
        <p:txBody>
          <a:bodyPr/>
          <a:lstStyle/>
          <a:p>
            <a:r>
              <a:rPr lang="cs-CZ" smtClean="0"/>
              <a:t>Jak zachytit pohyblivý obraz</a:t>
            </a:r>
          </a:p>
        </p:txBody>
      </p:sp>
      <p:sp>
        <p:nvSpPr>
          <p:cNvPr id="16386" name="Zástupný symbol pro obsah 2"/>
          <p:cNvSpPr>
            <a:spLocks noGrp="1"/>
          </p:cNvSpPr>
          <p:nvPr>
            <p:ph idx="1"/>
          </p:nvPr>
        </p:nvSpPr>
        <p:spPr>
          <a:xfrm>
            <a:off x="4356100" y="1600200"/>
            <a:ext cx="4787900" cy="3989388"/>
          </a:xfrm>
        </p:spPr>
        <p:txBody>
          <a:bodyPr/>
          <a:lstStyle/>
          <a:p>
            <a:r>
              <a:rPr lang="cs-CZ" smtClean="0"/>
              <a:t>Na film</a:t>
            </a:r>
          </a:p>
          <a:p>
            <a:r>
              <a:rPr lang="cs-CZ" smtClean="0"/>
              <a:t>Digitálně (CCD kamera)</a:t>
            </a:r>
          </a:p>
          <a:p>
            <a:endParaRPr lang="cs-CZ" smtClean="0"/>
          </a:p>
          <a:p>
            <a:endParaRPr lang="cs-CZ" smtClean="0"/>
          </a:p>
          <a:p>
            <a:r>
              <a:rPr lang="cs-CZ" smtClean="0"/>
              <a:t>Vhodné k záznamu dynamické události v reálném čase</a:t>
            </a:r>
          </a:p>
        </p:txBody>
      </p:sp>
      <p:pic>
        <p:nvPicPr>
          <p:cNvPr id="16387" name="Picture 2" descr="http://www.olympusmicro.com/primer/digitalimaging/images/video/videofigure1.jpg"/>
          <p:cNvPicPr>
            <a:picLocks noChangeAspect="1" noChangeArrowheads="1"/>
          </p:cNvPicPr>
          <p:nvPr/>
        </p:nvPicPr>
        <p:blipFill>
          <a:blip r:embed="rId2" cstate="print"/>
          <a:srcRect/>
          <a:stretch>
            <a:fillRect/>
          </a:stretch>
        </p:blipFill>
        <p:spPr bwMode="auto">
          <a:xfrm>
            <a:off x="323850" y="1773238"/>
            <a:ext cx="3343275" cy="401955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Nadpis 1"/>
          <p:cNvSpPr>
            <a:spLocks noGrp="1"/>
          </p:cNvSpPr>
          <p:nvPr>
            <p:ph type="title"/>
          </p:nvPr>
        </p:nvSpPr>
        <p:spPr/>
        <p:txBody>
          <a:bodyPr/>
          <a:lstStyle/>
          <a:p>
            <a:r>
              <a:rPr lang="cs-CZ" b="1" smtClean="0"/>
              <a:t>Analogové kamery </a:t>
            </a:r>
          </a:p>
        </p:txBody>
      </p:sp>
      <p:sp>
        <p:nvSpPr>
          <p:cNvPr id="3" name="Zástupný symbol pro obsah 2"/>
          <p:cNvSpPr>
            <a:spLocks noGrp="1"/>
          </p:cNvSpPr>
          <p:nvPr>
            <p:ph idx="1"/>
          </p:nvPr>
        </p:nvSpPr>
        <p:spPr>
          <a:xfrm>
            <a:off x="468313" y="1341438"/>
            <a:ext cx="7858125" cy="4525962"/>
          </a:xfrm>
        </p:spPr>
        <p:txBody>
          <a:bodyPr rtlCol="0">
            <a:normAutofit lnSpcReduction="10000"/>
          </a:bodyPr>
          <a:lstStyle/>
          <a:p>
            <a:pPr fontAlgn="auto">
              <a:spcAft>
                <a:spcPts val="0"/>
              </a:spcAft>
              <a:buFont typeface="Arial" pitchFamily="34" charset="0"/>
              <a:buChar char="•"/>
              <a:defRPr/>
            </a:pPr>
            <a:r>
              <a:rPr lang="cs-CZ" dirty="0" smtClean="0"/>
              <a:t>převádí digitální obraz na analogový signál a ukládají jej na magnetický pásek</a:t>
            </a:r>
          </a:p>
          <a:p>
            <a:pPr fontAlgn="auto">
              <a:spcAft>
                <a:spcPts val="0"/>
              </a:spcAft>
              <a:buFont typeface="Arial" pitchFamily="34" charset="0"/>
              <a:buChar char="•"/>
              <a:defRPr/>
            </a:pPr>
            <a:r>
              <a:rPr lang="cs-CZ" dirty="0" smtClean="0"/>
              <a:t>při zpracovávání takového videa na počítači se musí video „</a:t>
            </a:r>
            <a:r>
              <a:rPr lang="cs-CZ" dirty="0" err="1" smtClean="0"/>
              <a:t>nagrabovat</a:t>
            </a:r>
            <a:r>
              <a:rPr lang="cs-CZ" dirty="0" smtClean="0"/>
              <a:t>“ podobně, jako z videorekordéru nebo z televizního signálu</a:t>
            </a:r>
          </a:p>
          <a:p>
            <a:pPr fontAlgn="auto">
              <a:spcAft>
                <a:spcPts val="0"/>
              </a:spcAft>
              <a:buFont typeface="Arial" pitchFamily="34" charset="0"/>
              <a:buChar char="•"/>
              <a:defRPr/>
            </a:pPr>
            <a:r>
              <a:rPr lang="cs-CZ" dirty="0" smtClean="0"/>
              <a:t>Nebo: Záznam z analogových kamer se nahrává na počítač. V počítači - speciální karta, do které se dají připojit analogové kamery. </a:t>
            </a:r>
          </a:p>
          <a:p>
            <a:pPr fontAlgn="auto">
              <a:spcAft>
                <a:spcPts val="0"/>
              </a:spcAft>
              <a:buFont typeface="Arial" pitchFamily="34" charset="0"/>
              <a:buChar char="•"/>
              <a:defRPr/>
            </a:pPr>
            <a:endParaRPr lang="cs-CZ" dirty="0"/>
          </a:p>
        </p:txBody>
      </p:sp>
      <p:pic>
        <p:nvPicPr>
          <p:cNvPr id="17411" name="Picture 2" descr="Leica ICD"/>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6473825" y="4724400"/>
            <a:ext cx="2876550" cy="1817688"/>
          </a:xfrm>
          <a:prstGeom prst="rect">
            <a:avLst/>
          </a:prstGeom>
          <a:noFill/>
          <a:ln w="9525">
            <a:noFill/>
            <a:miter lim="800000"/>
            <a:headEnd/>
            <a:tailEnd/>
          </a:ln>
        </p:spPr>
      </p:pic>
      <p:sp>
        <p:nvSpPr>
          <p:cNvPr id="17412" name="Obdélník 4"/>
          <p:cNvSpPr>
            <a:spLocks noChangeArrowheads="1"/>
          </p:cNvSpPr>
          <p:nvPr/>
        </p:nvSpPr>
        <p:spPr bwMode="auto">
          <a:xfrm>
            <a:off x="2771775" y="6094413"/>
            <a:ext cx="6121400" cy="647700"/>
          </a:xfrm>
          <a:prstGeom prst="rect">
            <a:avLst/>
          </a:prstGeom>
          <a:noFill/>
          <a:ln w="9525">
            <a:noFill/>
            <a:miter lim="800000"/>
            <a:headEnd/>
            <a:tailEnd/>
          </a:ln>
        </p:spPr>
        <p:txBody>
          <a:bodyPr>
            <a:spAutoFit/>
          </a:bodyPr>
          <a:lstStyle/>
          <a:p>
            <a:r>
              <a:rPr lang="cs-CZ">
                <a:latin typeface="Calibri" pitchFamily="34" charset="0"/>
              </a:rPr>
              <a:t>http://www.mikro.cz/leica/kamery-a-fotoaparaty/analogova-mikroskopicka-kamera-leica-icca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Nadpis 1"/>
          <p:cNvSpPr>
            <a:spLocks noGrp="1"/>
          </p:cNvSpPr>
          <p:nvPr>
            <p:ph type="title"/>
          </p:nvPr>
        </p:nvSpPr>
        <p:spPr>
          <a:xfrm>
            <a:off x="457200" y="274638"/>
            <a:ext cx="6851104" cy="1143000"/>
          </a:xfrm>
        </p:spPr>
        <p:txBody>
          <a:bodyPr/>
          <a:lstStyle/>
          <a:p>
            <a:r>
              <a:rPr lang="cs-CZ" b="1" dirty="0" smtClean="0"/>
              <a:t>Digitální kamery </a:t>
            </a:r>
          </a:p>
        </p:txBody>
      </p:sp>
      <p:sp>
        <p:nvSpPr>
          <p:cNvPr id="3" name="Zástupný symbol pro obsah 2"/>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cs-CZ" dirty="0" smtClean="0"/>
              <a:t> podobnost s digitálním fotoaparátem</a:t>
            </a:r>
          </a:p>
          <a:p>
            <a:pPr fontAlgn="auto">
              <a:spcAft>
                <a:spcPts val="0"/>
              </a:spcAft>
              <a:buFont typeface="Arial" pitchFamily="34" charset="0"/>
              <a:buChar char="•"/>
              <a:defRPr/>
            </a:pPr>
            <a:r>
              <a:rPr lang="cs-CZ" dirty="0" smtClean="0"/>
              <a:t>digitalizují obraz</a:t>
            </a:r>
          </a:p>
          <a:p>
            <a:pPr fontAlgn="auto">
              <a:spcAft>
                <a:spcPts val="0"/>
              </a:spcAft>
              <a:buFont typeface="Arial" pitchFamily="34" charset="0"/>
              <a:buChar char="•"/>
              <a:defRPr/>
            </a:pPr>
            <a:r>
              <a:rPr lang="cs-CZ" dirty="0" smtClean="0"/>
              <a:t>výsledná data ukládají v digitální formě na záznamové médium (magnetický pásek, DVD médium, paměťová karta, </a:t>
            </a:r>
            <a:r>
              <a:rPr lang="cs-CZ" u="sng" dirty="0" smtClean="0"/>
              <a:t>pevný disk</a:t>
            </a:r>
            <a:r>
              <a:rPr lang="cs-CZ" dirty="0" smtClean="0"/>
              <a:t>)</a:t>
            </a:r>
          </a:p>
          <a:p>
            <a:pPr fontAlgn="auto">
              <a:spcAft>
                <a:spcPts val="0"/>
              </a:spcAft>
              <a:buFont typeface="Arial" pitchFamily="34" charset="0"/>
              <a:buChar char="•"/>
              <a:defRPr/>
            </a:pPr>
            <a:r>
              <a:rPr lang="cs-CZ" dirty="0" smtClean="0"/>
              <a:t>Obraz snímán CCD  čipem (příp. CMOS), který převádí světlo na elektrický náboj</a:t>
            </a:r>
          </a:p>
          <a:p>
            <a:pPr fontAlgn="auto">
              <a:spcAft>
                <a:spcPts val="0"/>
              </a:spcAft>
              <a:buFont typeface="Arial" pitchFamily="34" charset="0"/>
              <a:buChar char="•"/>
              <a:defRPr/>
            </a:pPr>
            <a:r>
              <a:rPr lang="cs-CZ" dirty="0" smtClean="0"/>
              <a:t>Velikost náboje je následně vyhodnocována.</a:t>
            </a:r>
          </a:p>
          <a:p>
            <a:pPr fontAlgn="auto">
              <a:spcAft>
                <a:spcPts val="0"/>
              </a:spcAft>
              <a:buFont typeface="Arial" pitchFamily="34" charset="0"/>
              <a:buChar char="•"/>
              <a:defRPr/>
            </a:pPr>
            <a:r>
              <a:rPr lang="cs-CZ" dirty="0" smtClean="0"/>
              <a:t>Informaci o barvách - obraz pomocí filtrů rozložen na základní tři barvy – červená, zelená a modrá (RGB)</a:t>
            </a:r>
            <a:endParaRPr lang="cs-CZ" dirty="0"/>
          </a:p>
        </p:txBody>
      </p:sp>
      <p:sp>
        <p:nvSpPr>
          <p:cNvPr id="18437" name="AutoShape 5" descr="data:image/jpeg;base64,/9j/4AAQSkZJRgABAQAAAQABAAD/2wCEAAkGBhQQERUUExAVFRQUFxIaGBgVFhoWHRsYFBQYGBUYFxoXHSYfFxojHxcUHy8gJScpLCwsFR4xNTAqNSYrLCkBCQoKDgwOFA8PFCkYFBgpKSkpKSkpKSwpKSkuNSkpKSwuKSkpNik1KTUpKSkpKSw1KSkpMjUpNTYpNio1LCkpKv/AABEIAMsA+AMBIgACEQEDEQH/xAAcAAEAAgMBAQEAAAAAAAAAAAAABQYEBwgDAgH/xABKEAABAwIDBAYFCAYJAwUAAAABAAIDBBEFEiExQVFhBgcTInGRMkJSgaEUI2JygrHB8AgkkqKy0TNDU2Nzk7PC4TRE0iU1ZNPi/8QAGgEBAQEBAAMAAAAAAAAAAAAAAAECAwQFBv/EAB8RAQEBAQACAgMBAAAAAAAAAAABEQIDIRJBBRMxBP/aAAwDAQACEQMRAD8A3iiIgIiICIiAiIgIiICIiAiIgIiICIiAiIgIiICIiAiIgIiICIiAiIgIiICIiAiwMVx2ClbmnmZGN2Y2J8BtPuVBx3rfiN20zHv+lqwH7nW8FcF8xTHoqYd92vsjU/8AHvVAx/rhMdxDG3xcc3wFgPiqdV9IKqW7+zpWNGpL2l1vEvLl+0VdXuaHxQ0UzTf0WMF7bRoWlXE1jV3WxiDzpUlvJjGD/asaLrUxJpv8scfrMjcPixSs/SdselfgjQPaYC3y7QOB9zgvenwDB8R0gqHUsp2MkOXXgA8lrvsuCo/cL69KuMjtoophyBjd5i4/dV/6N9bVFWEMc4wSH1ZbAE8GvHdPvseS1D0m6s6uhu7J2sQ9eME2HF7drfHUc1XsKqY45AZYRNGQ4FuZzdo0cC0jUbbbDs5iYOtAV+rSHRvpjNQsD4JTVUQLGOhkIE0Ti0uIjbcnIA1xB9E2OyxK27gPSCGtiEsD8zTtGwtO9rhuP5FwsqkkREBERAREQEREBERAREQEREBERAREQERfMjw0EkgAAkk6AAbSeCD4qalsTHPe4NY0Euc42AA2kk7AtRdMOulxLo6FuVuo7Z41PONh9HxdryChOsHpy/EpDHE4iljPdGztCP6x3L2Ru27dlJkZbboFqQestTJO8vle57ztc8lx8ypCljUVFWey0n88AsuGWoOxgHjYfxFaRMV1G6eAxtIzXaRc2By7r7uPuVn6KUnyeEMc4FxJcbXsC7cL7tPO6q9GyqGvyfMPojN/A66mKLFRfLIx7Hfn1X2PxVZXunnBFjsO7j4jeoTGurykqgS0dhIfWiAyk/Sj2H3WSnqja7SHgbcu0eLTqPHZzWRFi44oK3R9IMQwNzWTfP0pNm3JLbcGPOsTvonTkdqlsU6HUeNROqcPc2OcaviNm3cdz2j0XHc4aFSU1c2Rpa8BzXCzmuFwRwIKp82HPoJhUUchDWnUXuWjeHX9OM89m/is41qG6Pj5HUkTGSCZhaGu2hjg8EmRlj2jdNmz4EWrCxPRP+UU7QJWNJqoGZBE6IHuyRBjjmj2gub6LgdgveexChhx6m7WNoZWxAZm+1y5tO47joVUMFlfG4RkRtcxxIfLm7uS5Mbm3sWEg3blvc32gKK3fguMR1cLZYz3XDZvaRta7mFnLWPRXGBSzMfoynq75mZh83K0gOcB6rLnTk76IWzVkfqIiAiIgIiICIiAiIgIiICIiAiIgLWnXL0oMUTaOM2fOLyEbogbZftkEeDXDetlrm/pRi/yzEKie92h5az6kfcbbxtf7SsEabMbsudw4rD+S5zd5vwA2D+a93OLjzP5AH51UxFgzY8omu6R1rQtNrEnTtHDUfVGvNbREMcAcrQSfZYCT5N1WbDhNQ/0aOY+LQ3+MhXfACzI8NjYwxOcHCPQaXsRxBsdTwKk4HAUDqmRhMgaXmNpF2tMjmxkty63ABPe46aKarXE9DPAM0lJURget2biP2mXA81m4f0oe4ZS9k7PYlGfyPpN9yvtNewc3MwkA72kXGwrHxPovT1dzLEO0/tY7RyDmXAWf4OB8VNMQNHLFKR2LzBLujkd3Sf7uTaDyPmvea8hLX/NzDaSLAn6YGw/SHvvtUBj+ATUGsvz1MSAJmixaTsbK31Dz2HcTsWTQ4/la0THPF6ku1zL7ifWZ9y1KzjHqcXfG4seC1wNiD+dV5jHzxt+d6kek2D9rGHNsXAfNuGwj2CeHDgdN6oBqTvQbC6NYqY5RNAbOb6TdxB2t+ofhbkFa+mGFsmaythFmyWEg9l+wE8z6J524rT2F4s6GRrxrY6ji07R+d9luvonVskYYibwVLdORcNCOB/EBSqhcCjz5oHGzZdmg0ePQNzqASADbbotidEsT7embc9+PuO1vq3YfeLFa1r6cwvcx3pMcWnxbv8AA6H3hTXV3iuWpdETpIw2+szUfDN5KUbKRec07WDM5waBtLiAPMr9hna9oc1wc1wuC0ggjiCNCsq+0REBERAREQEREBERAREQEREGBj9Z2NLPJ/ZxSu97WEj7lzDAbMHH8/8AK6P6ef8AttZ/gTfwFc4sGawG/Z4k2C1BNYREIY+2Ns7iWxX3bnSHw2DwPJTTaKNjzKHuzR5szC1xtKwEZc50N3ZCLXJzbBZfFJhfbSdkACA6KBt7HaQHvF+FwSRsvzsbB0noRHUtgpw4hxhAa97ntbk+ceBmOZot2JI5bdLCorlDiwgnaXHuWbG7abjeQLXcc2trX2hT0VVWssKMTNid6s0cNhc3zRmV7ZGa62cLX10KsOFYDHALtaDJreQi7iTt13DkFl1UrItZJWR/Xe1n8RUqoP5W+IAzwzsAAvI4Nlb4ufAXBvibBTNAWyNDmuDmuFwWkEEcQRoVnUDg4ZmPa4e0xwcPNpUNj9J8nL56Nvz0YD54Gg9nKw6kusMsc1gSHCxNtQ4EKKm/kYe0tc0Oa4EOa4XDmna1wOhBWm+leAnCakNsTRTk5L69m71oyTttfftaeIK3L0dxaKtgZNEbsduOha4aOa4bnA6FfvSfo1HX00kEmxw7rt7Hj0HjmD5gkb03BpnCsR+Tv+TSm8E39G4n0HHdfhs9xB3Kt9KaAxTE8SQfHj7/ALwVnsoJCyakmFp6ZxHvb6NjvB2eBC88RqflVIyQ+mzuP43b6JPMi3vBW2VejmV+6EdJWRxPZJIGCMh7S420cdQOYdY2+ktewRk+Cy2xDeoL50w6xIqiXPTxvc5zGB5cMjS9uhLR6RFso1t6KqrMeqs4eyYxOF7GLuEXFjY7dnNYjLBerXIPiojfMc0sr5Dxke55/eJWwOjXWrLRU0dO2mje2IEBxc4EguJ1AHNUZq9WsQbIHXjNf/pIrfXd99vwWXD15+3Q/szfzYtW9kvwwlMG5aXrtpHenDOzwDHj4Ov8FN0XWbh8uyqaw8JGuj+Lhb4rnwxFebmlTFdUUeIxTC8UrJBxY4OH7pWQuTGTOYczSWuG9pLT5jVS8fWFXsbkFdNbm7Mfc5wLh5pg6bc8DUmwXkytYTlEjCeAcCfJcnYji8s5vLPJIT7cjnfeVFhpY4PjcWPaQQ5pykEbCCNQUwdlotNdWPXI6V7KWvcM7rNin2ZidGsltpmOwO379dTuRZH6iIgIiII7pHSdtSVEftwzN97oyAuacBcHSw6W78en2gupyuZcUoPkWITREWEM9x9QuD2H9khWC/dXdAHTumc4gNEjzcnLdxLW6Xse7nP2eS+cPxXta4uI1c1xBsXZc7u0dZo2uyOibt0bG4k92yhKLpFJTU1RFlBErnRh5cczbAg2FrEWL+BBcdqlOr+FhdJG4XJZFINdQQXi7SLFpAcNQb6rSJvpf0oGG0z5LXlzOjYPpDa7wtb9oLSNDijqmodJM7tHu1u/vW13XWzuubDP1KAxt7rHyg7Tq8BwJJ1JNnanUrS9LMWODhtBWbNld/8AP3OPLz11NkrZWF46+Ah0XccDqRpfkbDUcjcLaPR5za4GojcGyGwka4Fwa7IIy9gDh6TWgWNx3N2ubStNUh4Dm+8fnetjdVeI2qREP6yOYnX2OzN/jb3lePxbuPf/AJPweK+H9vEyz7n2m46QYZirWs0psRDtNzaqJtyRw7Rg97grxlVX6y47UsUw9KnqqKRv+e1h8w8hWgSNuWhwuNouLjhcbl3fNNMdaWG/JsWgnGjauMsd/iRWF/IxeRVDq3djLUsIs14DwOd93m5be68KO9LTygaw1UXlIHNPxDVqTpjAS+429kfJkl/xW5/EQXbL6EyjWzXWVDqgzmOusyGK68aaJS9LAqPmCjWdFQLKpoFKU1LdERLcOQ0HJWJlIF+PplRWZKJYc1JyVpmplG1MCCsVFPZRlQLKx1cShKxiiomSWy8TUr6qFiOKg9XTrqjqn6SOr8MhkkN5GZonk+sYzYOPMtLSeZK5OK6T/R6ZbCnHjUTH92Mfgs1WzkRFAREQFpzru6PZJoqxo7sgEMtvaFzET4jM2/0WrcajukGCMraaSCT0ZG2uNrTta4c2kAjwQc8PYZMrmgkyAXAF++3uvFhv2O+2FbOjOGzQzNnkLI7gjI4gOcCLFrW30OgOutwNFB4PPLh9U+nmGVzXZXDYL7nC/qvFiDzadxVs6OYgyPEKgzSNHbMphC57hHaNuftRG5+gcDlJboT3uFlvRaK6ljq4HwyaskAsRrYjVjx4fEErVGO9TlTFeSHLK0a2adfdfT3G3I7lsDCq54MgklZNaR/ejtoCSWju6F1iCQNmYDU3CsNLPcXa7TiFFc6Ow+qY7L8mkDvquH4LcPVH0Tnp2vqqrSSRoZGze2O+Yk22XNvjxViosQbKXOLGmz8uoNxaZ0IcSdCczdQBoHDUnRTU1W2NuaRwaOJ3ngANXHkNVnI315e+p8b1cQvTwOligpmavqKiGw+jAe3kceQEbR9oKs9F8RM+HupzUNgrI2zZ3Om7OQVJle4ue1xGZrgWHNrtOywCuVLCZJvlD25XZSyNp2sYSC4ng95DSeAa0cUxLoxSVLw+alikePWc3XwJFsw8bquaq9ZdZ2mGU7S8SOknpRnbo1+Uvc57eRyE+9a1xeLtJHj2aeY+Z0+5X3rIrQ+ohhb6MDS8gaAOkGSIADZZgcbfTCpUDc/bv3O+bb9WMd8+envW5PSVrpzLG48v5LKpJF4OX3CATrcHi38RvUE7SOU3SFQVJSS2u1olH92e9/lusT7rrMgxNjXZXEscNrZAWHydZBaqQjQKUhcAq5S1Wmh8tfuUjDWLSJ0PRz1HNrEfW2RGRO4blE1T191FbzUXU1F0VjVT1CVhWbVVIG0geJssEwPk1a3T2nEMb+08geSioSqWGRc2AueSsbsLgZrNU5z7FOM3uMrwGj3NcovEK4WyxRNiZwBLnH673anwFhyWaI14sulv0fx/6QP8ab/auZ1091Cx2weM+1LOf37fgorYiIigIiICIiCjdZnQT5dH20Lf1mIWts7Vm0xn6Q1LTxJGw3Guuj2Nse009QAbm3zouCRoWvD/AEXjZc++x1O/lQOsDqzFYTUU2VlTbvNOjZbe17L9wdv2HcRZRg00LY2hjWBjW6BoFgPcFkxbbgkHiCR9y15hvSeakeYJ43Es0McndkZyaTtHAG44WVuw3pPTy7JQ0+zJ3D5nun3FUTsdGC8PzOvfNo6wLrWDnNGjnjSziCRxUjT07c2a13e04lx9xdcgcgsKmnFrggjl3vuusl2JMjF3ODR9IhvxdYIJRiwcbxxlLGXPPGzb6udb0R+J3DXgq9ivWFFGCIz2rtwbo33u3/ZB8Qte450gfM/PM659Vo0AHAD1R9/Mq4j6xXEXyOc64Msrib7gTtdya0WtyAC8oQMjWN9EAC/HW5PiTr5KF+VlxJJ2/duHJv3rKjxDKtIptW2z3Dg53wK+IjqsrGoi2aQEEHMdCLEX12HxWFEdVlViwyQ7bcNVZ4cRLm5XHO32ZAJG+4PBsvrq76WxwRGmleY4zPHK5wjEge0NySQyt2lrhsOtjuVup8Doqzsvk4DWPbM0kSAPjeZf1dz4y67mkWBsN41TRRZMPgJv8nY08Yy+I/uODfgvSLC2bpalmm6Zrx5PZ+KuMnQBsomNLM95hmEWV7QMx7udwI3NJJtbYwpJ1azgvAliORzW7Xi5e0FpADTxtcqehVThoH/fVA8Y4XfiF4vozY/r03+TF/5Kw1PQyqY6NrmNzSvdG0Zxq5oJN+AsCQV4zdDKoMzljWtu+wdKxpJYSHZQ52uo96orFVAGj/qqh3ujjHu0Kr2IOt68p+tIT9wCmK59t+v54qArX3QRjnkHQkeH81+xEk3JJ8dV8SL7p9qgzwNFH1O1SQboo2p2orHXUvUc3/0Wn5uqP9eRctLq3qap8mC0gO9srv25nkfAhQXVERQEREBERAREQQfSfobTYizLPH3gO7I3uvb9V3DkbjktSdIOqeupCXQEVUXLSQDmwnvfZJ8At7oro5WfXOicWSRFj27Wuuw+Thdfhxto9TXmf+F0/iGEw1Dcs0McreEjGv8ALMNFWqvqmw2TX5IGn+7e9nwDrfBX5Jjn2bHXH0dPAfiVgOnc7UroVnUrhoP9HKeRld+ClaDqzw6AgtooyRvkvL/qEhNHPOBdHqmtdlp4HycSB3R9Z57o95W6OhXVFFSFstU4TzDUN/q2HkDq88zpy3rYUULWANa0NaNgAsB4AbF9qarm/ruwItr5qhguxxjElvVeY22J5O48RzC1tHtW9On2IRwYw6Ga3ZVUMR73o5u9GQ6/quDBruICovSvqvlgJlpmukh25dr2cvpD4+O1aRXKB2qseGtzOY29szmtvbZmIF/jdViiuDroRuOmqn6OTfstw5IL3TYBVRud8mq+617hfM+O8rX9i4FpuA+7gLnSzxrw+zWYh2QaXOc2RzGfNlhcHxgZWfNnO1wA1B4aqBHS6qN/1h+rcpN7G2cPNiLEEloub3O8lesONOIgGgEBcW2uCS5+ZxdzNgL8AEErS9LZ6cBjmMkMUj3M7YOLmSG4cbhwJ1LtDdKfrGnhBAZEXEvJcc9rvJc4uY14Y47dyiK+o7WR8lsud73WGtszibe69rqNnATBF10lyTcXJJNhpxNgoCscpusUBWOQYDyvunGq83Fe1LtUEhbRRlVtUsGXCs/RzqiqasiWe9NT7czx33jhHGePtOsPFFU7AsDdVPNgQxli93AbgPpHYB/IrrDoI4HDqXKLN7GMDwAsLctFovpxXQYdCKWmaGnc0G7hcWMkh3vO74AALevQSDJhlG07qan/ANNpUonURFAREQEREBERAREQEREBERAREQaZ/SK6MukihrGC4ivHJya83jceQddv2wqb0A63HUeWKra6WAWAcLF7Bw10kbyJBHHcuka6iZPG+ORgfG9pa5p2FrhYgrmXrJ6qpsLkdJGHSUjj3X2uWX2Mlts4B2w8jorBuM9GsKxqPtoTG473RHK5p4Pbo5p5EKt4j1Kyx3MEweNwfofMfyWlcKrZIHh8Ujo3jY5ji13m0grZvR7rprYgBN2dQ0e2Mj/22bfe0q+0eVZ0JrISc1O7xb3ljtopGelE8eLSFsXDeu2lk0lgljPK0g+BDv3VPU/T3DZf+5iHKRpj/jaE0aeLVjzareza6gk2S0rvtxn8V+mCh/8AjebE0xzjWtUDPQSSGzInu+q0n7gup5KrDo9XSUjfF8Y/FR1Z1hYVBf8AWobj+zaZD+40po56w3qwxKotkopGg+tLaIebyFfejX6P0hIdVVTGD2YRnPhmdZo+Km8V676Fp+bbLIebQwfEl37qr9V18Suu2CEM57/N17/shBtPCuhmH4W3OI2NI/rZSHOvyJ2Hk0LXvWV10tAdDRC7thlcNn1Gnfzd+zvVBxvpdU1VzJK7XcCdnAkkkjleyhsC6LVGIz9jTRF7tMx2NYPae7Y0ffuudExX70VwCXFa6OEFznSuvI86kMBvI9xPLzJA3rr+GEMaGtFmtAAHAAWAVV6u+ruHCIS1pzzyW7WUi17bGtHqsGum/aeVuWQREQEREBERAREQEREBERAREQEREBfMkQcCHAEEEEEXBB2gg7QvpEHPXXH1fMoJW1NPFkppNHhgu2OTw9VjhstoCCLagKg0/Ed4cW6+Y2j3hdd19BHPG6KVjXxvBDmuFwQdxWhem/UhPSvMtDmmh1PZj+lZyH9q0cu9yO1alRTIZb/n82WdTvt+fzxUE2ocCQ4kOabEPGo5G/eHgvdlU8bCN3H8QVRYtu6/ivl7OQ8lEMr5h6gPl/wjsTm/svh/+lR71fL+Sgq0XWbUVkp2st5D8So2eY7x5u/8bKDDcsuhpnHXKbcToPM6L9ppddA0eDRfzNyrFgXRKqxJ2Wnic/c57jZjfrPOnuFzyQRDXZ3NjjaZZHkNa1gOrjoAN7jfcB71031cdEzhtCyJ9u1cS+XLszuA7ottDQA2++xO9RvV51UwYX868iaqI1kIsGA7WxA7OBcdTyGivazaoiIoCIiAiIgIiICIiAiIgIiICIiAiIgIiICIiCFx/oZR1w/WKaOQ+3bK8eD22cPNUHE/0foCb09ZLFwbI1so9xGV3mStsIg0dN1J1sfozU8o8ZIz/C7714u6ocRPqwf5x/8ArW90V0aFHUjiDzq+mYOcj3fARrNov0dHO1nrwOUUV/3nu/2rdqJooeB9SuG0pBMLp3DfO7MP2G2YfeCrxBTtjaGsa1rW6BrQAAOAA0C9EUBERAREQEREBERAREQEREBERAREQEREBERAREQEREBERAREQEREBERAREQEREBERAREQf/Z"/>
          <p:cNvSpPr>
            <a:spLocks noChangeAspect="1" noChangeArrowheads="1"/>
          </p:cNvSpPr>
          <p:nvPr/>
        </p:nvSpPr>
        <p:spPr bwMode="auto">
          <a:xfrm>
            <a:off x="1444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8439" name="AutoShape 7" descr="data:image/jpeg;base64,/9j/4AAQSkZJRgABAQAAAQABAAD/2wCEAAkGBhQQERUUExAVFRQUFxIaGBgVFhoWHRsYFBQYGBUYFxoXHSYfFxojHxcUHy8gJScpLCwsFR4xNTAqNSYrLCkBCQoKDgwOFA8PFCkYFBgpKSkpKSkpKSwpKSkuNSkpKSwuKSkpNik1KTUpKSkpKSw1KSkpMjUpNTYpNio1LCkpKv/AABEIAMsA+AMBIgACEQEDEQH/xAAcAAEAAgMBAQEAAAAAAAAAAAAABQYEBwgDAgH/xABKEAABAwIDBAYFCAYJAwUAAAABAAIDBBEFEiExQVFhBgcTInGRMkJSgaEUI2JygrHB8AgkkqKy0TNDU2Nzk7PC4TRE0iU1ZNPi/8QAGgEBAQEBAAMAAAAAAAAAAAAAAAECAwQFBv/EAB8RAQEBAQACAgMBAAAAAAAAAAABEQIDIRJBBRMxBP/aAAwDAQACEQMRAD8A3iiIgIiICIiAiIgIiICIiAiIgIiICIiAiIgIiICIiAiIgIiICIiAiIgIiICIiAiwMVx2ClbmnmZGN2Y2J8BtPuVBx3rfiN20zHv+lqwH7nW8FcF8xTHoqYd92vsjU/8AHvVAx/rhMdxDG3xcc3wFgPiqdV9IKqW7+zpWNGpL2l1vEvLl+0VdXuaHxQ0UzTf0WMF7bRoWlXE1jV3WxiDzpUlvJjGD/asaLrUxJpv8scfrMjcPixSs/SdselfgjQPaYC3y7QOB9zgvenwDB8R0gqHUsp2MkOXXgA8lrvsuCo/cL69KuMjtoophyBjd5i4/dV/6N9bVFWEMc4wSH1ZbAE8GvHdPvseS1D0m6s6uhu7J2sQ9eME2HF7drfHUc1XsKqY45AZYRNGQ4FuZzdo0cC0jUbbbDs5iYOtAV+rSHRvpjNQsD4JTVUQLGOhkIE0Ti0uIjbcnIA1xB9E2OyxK27gPSCGtiEsD8zTtGwtO9rhuP5FwsqkkREBERAREQEREBERAREQEREBERAREQERfMjw0EkgAAkk6AAbSeCD4qalsTHPe4NY0Euc42AA2kk7AtRdMOulxLo6FuVuo7Z41PONh9HxdryChOsHpy/EpDHE4iljPdGztCP6x3L2Ru27dlJkZbboFqQestTJO8vle57ztc8lx8ypCljUVFWey0n88AsuGWoOxgHjYfxFaRMV1G6eAxtIzXaRc2By7r7uPuVn6KUnyeEMc4FxJcbXsC7cL7tPO6q9GyqGvyfMPojN/A66mKLFRfLIx7Hfn1X2PxVZXunnBFjsO7j4jeoTGurykqgS0dhIfWiAyk/Sj2H3WSnqja7SHgbcu0eLTqPHZzWRFi44oK3R9IMQwNzWTfP0pNm3JLbcGPOsTvonTkdqlsU6HUeNROqcPc2OcaviNm3cdz2j0XHc4aFSU1c2Rpa8BzXCzmuFwRwIKp82HPoJhUUchDWnUXuWjeHX9OM89m/is41qG6Pj5HUkTGSCZhaGu2hjg8EmRlj2jdNmz4EWrCxPRP+UU7QJWNJqoGZBE6IHuyRBjjmj2gub6LgdgveexChhx6m7WNoZWxAZm+1y5tO47joVUMFlfG4RkRtcxxIfLm7uS5Mbm3sWEg3blvc32gKK3fguMR1cLZYz3XDZvaRta7mFnLWPRXGBSzMfoynq75mZh83K0gOcB6rLnTk76IWzVkfqIiAiIgIiICIiAiIgIiICIiAiIgLWnXL0oMUTaOM2fOLyEbogbZftkEeDXDetlrm/pRi/yzEKie92h5az6kfcbbxtf7SsEabMbsudw4rD+S5zd5vwA2D+a93OLjzP5AH51UxFgzY8omu6R1rQtNrEnTtHDUfVGvNbREMcAcrQSfZYCT5N1WbDhNQ/0aOY+LQ3+MhXfACzI8NjYwxOcHCPQaXsRxBsdTwKk4HAUDqmRhMgaXmNpF2tMjmxkty63ABPe46aKarXE9DPAM0lJURget2biP2mXA81m4f0oe4ZS9k7PYlGfyPpN9yvtNewc3MwkA72kXGwrHxPovT1dzLEO0/tY7RyDmXAWf4OB8VNMQNHLFKR2LzBLujkd3Sf7uTaDyPmvea8hLX/NzDaSLAn6YGw/SHvvtUBj+ATUGsvz1MSAJmixaTsbK31Dz2HcTsWTQ4/la0THPF6ku1zL7ifWZ9y1KzjHqcXfG4seC1wNiD+dV5jHzxt+d6kek2D9rGHNsXAfNuGwj2CeHDgdN6oBqTvQbC6NYqY5RNAbOb6TdxB2t+ofhbkFa+mGFsmaythFmyWEg9l+wE8z6J524rT2F4s6GRrxrY6ji07R+d9luvonVskYYibwVLdORcNCOB/EBSqhcCjz5oHGzZdmg0ePQNzqASADbbotidEsT7embc9+PuO1vq3YfeLFa1r6cwvcx3pMcWnxbv8AA6H3hTXV3iuWpdETpIw2+szUfDN5KUbKRec07WDM5waBtLiAPMr9hna9oc1wc1wuC0ggjiCNCsq+0REBERAREQEREBERAREQEREGBj9Z2NLPJ/ZxSu97WEj7lzDAbMHH8/8AK6P6ef8AttZ/gTfwFc4sGawG/Z4k2C1BNYREIY+2Ns7iWxX3bnSHw2DwPJTTaKNjzKHuzR5szC1xtKwEZc50N3ZCLXJzbBZfFJhfbSdkACA6KBt7HaQHvF+FwSRsvzsbB0noRHUtgpw4hxhAa97ntbk+ceBmOZot2JI5bdLCorlDiwgnaXHuWbG7abjeQLXcc2trX2hT0VVWssKMTNid6s0cNhc3zRmV7ZGa62cLX10KsOFYDHALtaDJreQi7iTt13DkFl1UrItZJWR/Xe1n8RUqoP5W+IAzwzsAAvI4Nlb4ufAXBvibBTNAWyNDmuDmuFwWkEEcQRoVnUDg4ZmPa4e0xwcPNpUNj9J8nL56Nvz0YD54Gg9nKw6kusMsc1gSHCxNtQ4EKKm/kYe0tc0Oa4EOa4XDmna1wOhBWm+leAnCakNsTRTk5L69m71oyTttfftaeIK3L0dxaKtgZNEbsduOha4aOa4bnA6FfvSfo1HX00kEmxw7rt7Hj0HjmD5gkb03BpnCsR+Tv+TSm8E39G4n0HHdfhs9xB3Kt9KaAxTE8SQfHj7/ALwVnsoJCyakmFp6ZxHvb6NjvB2eBC88RqflVIyQ+mzuP43b6JPMi3vBW2VejmV+6EdJWRxPZJIGCMh7S420cdQOYdY2+ktewRk+Cy2xDeoL50w6xIqiXPTxvc5zGB5cMjS9uhLR6RFso1t6KqrMeqs4eyYxOF7GLuEXFjY7dnNYjLBerXIPiojfMc0sr5Dxke55/eJWwOjXWrLRU0dO2mje2IEBxc4EguJ1AHNUZq9WsQbIHXjNf/pIrfXd99vwWXD15+3Q/szfzYtW9kvwwlMG5aXrtpHenDOzwDHj4Ov8FN0XWbh8uyqaw8JGuj+Lhb4rnwxFebmlTFdUUeIxTC8UrJBxY4OH7pWQuTGTOYczSWuG9pLT5jVS8fWFXsbkFdNbm7Mfc5wLh5pg6bc8DUmwXkytYTlEjCeAcCfJcnYji8s5vLPJIT7cjnfeVFhpY4PjcWPaQQ5pykEbCCNQUwdlotNdWPXI6V7KWvcM7rNin2ZidGsltpmOwO379dTuRZH6iIgIiII7pHSdtSVEftwzN97oyAuacBcHSw6W78en2gupyuZcUoPkWITREWEM9x9QuD2H9khWC/dXdAHTumc4gNEjzcnLdxLW6Xse7nP2eS+cPxXta4uI1c1xBsXZc7u0dZo2uyOibt0bG4k92yhKLpFJTU1RFlBErnRh5cczbAg2FrEWL+BBcdqlOr+FhdJG4XJZFINdQQXi7SLFpAcNQb6rSJvpf0oGG0z5LXlzOjYPpDa7wtb9oLSNDijqmodJM7tHu1u/vW13XWzuubDP1KAxt7rHyg7Tq8BwJJ1JNnanUrS9LMWODhtBWbNld/8AP3OPLz11NkrZWF46+Ah0XccDqRpfkbDUcjcLaPR5za4GojcGyGwka4Fwa7IIy9gDh6TWgWNx3N2ubStNUh4Dm+8fnetjdVeI2qREP6yOYnX2OzN/jb3lePxbuPf/AJPweK+H9vEyz7n2m46QYZirWs0psRDtNzaqJtyRw7Rg97grxlVX6y47UsUw9KnqqKRv+e1h8w8hWgSNuWhwuNouLjhcbl3fNNMdaWG/JsWgnGjauMsd/iRWF/IxeRVDq3djLUsIs14DwOd93m5be68KO9LTygaw1UXlIHNPxDVqTpjAS+429kfJkl/xW5/EQXbL6EyjWzXWVDqgzmOusyGK68aaJS9LAqPmCjWdFQLKpoFKU1LdERLcOQ0HJWJlIF+PplRWZKJYc1JyVpmplG1MCCsVFPZRlQLKx1cShKxiiomSWy8TUr6qFiOKg9XTrqjqn6SOr8MhkkN5GZonk+sYzYOPMtLSeZK5OK6T/R6ZbCnHjUTH92Mfgs1WzkRFAREQFpzru6PZJoqxo7sgEMtvaFzET4jM2/0WrcajukGCMraaSCT0ZG2uNrTta4c2kAjwQc8PYZMrmgkyAXAF++3uvFhv2O+2FbOjOGzQzNnkLI7gjI4gOcCLFrW30OgOutwNFB4PPLh9U+nmGVzXZXDYL7nC/qvFiDzadxVs6OYgyPEKgzSNHbMphC57hHaNuftRG5+gcDlJboT3uFlvRaK6ljq4HwyaskAsRrYjVjx4fEErVGO9TlTFeSHLK0a2adfdfT3G3I7lsDCq54MgklZNaR/ejtoCSWju6F1iCQNmYDU3CsNLPcXa7TiFFc6Ow+qY7L8mkDvquH4LcPVH0Tnp2vqqrSSRoZGze2O+Yk22XNvjxViosQbKXOLGmz8uoNxaZ0IcSdCczdQBoHDUnRTU1W2NuaRwaOJ3ngANXHkNVnI315e+p8b1cQvTwOligpmavqKiGw+jAe3kceQEbR9oKs9F8RM+HupzUNgrI2zZ3Om7OQVJle4ue1xGZrgWHNrtOywCuVLCZJvlD25XZSyNp2sYSC4ng95DSeAa0cUxLoxSVLw+alikePWc3XwJFsw8bquaq9ZdZ2mGU7S8SOknpRnbo1+Uvc57eRyE+9a1xeLtJHj2aeY+Z0+5X3rIrQ+ohhb6MDS8gaAOkGSIADZZgcbfTCpUDc/bv3O+bb9WMd8+envW5PSVrpzLG48v5LKpJF4OX3CATrcHi38RvUE7SOU3SFQVJSS2u1olH92e9/lusT7rrMgxNjXZXEscNrZAWHydZBaqQjQKUhcAq5S1Wmh8tfuUjDWLSJ0PRz1HNrEfW2RGRO4blE1T191FbzUXU1F0VjVT1CVhWbVVIG0geJssEwPk1a3T2nEMb+08geSioSqWGRc2AueSsbsLgZrNU5z7FOM3uMrwGj3NcovEK4WyxRNiZwBLnH673anwFhyWaI14sulv0fx/6QP8ab/auZ1091Cx2weM+1LOf37fgorYiIigIiICIiCjdZnQT5dH20Lf1mIWts7Vm0xn6Q1LTxJGw3Guuj2Nse009QAbm3zouCRoWvD/AEXjZc++x1O/lQOsDqzFYTUU2VlTbvNOjZbe17L9wdv2HcRZRg00LY2hjWBjW6BoFgPcFkxbbgkHiCR9y15hvSeakeYJ43Es0McndkZyaTtHAG44WVuw3pPTy7JQ0+zJ3D5nun3FUTsdGC8PzOvfNo6wLrWDnNGjnjSziCRxUjT07c2a13e04lx9xdcgcgsKmnFrggjl3vuusl2JMjF3ODR9IhvxdYIJRiwcbxxlLGXPPGzb6udb0R+J3DXgq9ivWFFGCIz2rtwbo33u3/ZB8Qte450gfM/PM659Vo0AHAD1R9/Mq4j6xXEXyOc64Msrib7gTtdya0WtyAC8oQMjWN9EAC/HW5PiTr5KF+VlxJJ2/duHJv3rKjxDKtIptW2z3Dg53wK+IjqsrGoi2aQEEHMdCLEX12HxWFEdVlViwyQ7bcNVZ4cRLm5XHO32ZAJG+4PBsvrq76WxwRGmleY4zPHK5wjEge0NySQyt2lrhsOtjuVup8Doqzsvk4DWPbM0kSAPjeZf1dz4y67mkWBsN41TRRZMPgJv8nY08Yy+I/uODfgvSLC2bpalmm6Zrx5PZ+KuMnQBsomNLM95hmEWV7QMx7udwI3NJJtbYwpJ1azgvAliORzW7Xi5e0FpADTxtcqehVThoH/fVA8Y4XfiF4vozY/r03+TF/5Kw1PQyqY6NrmNzSvdG0Zxq5oJN+AsCQV4zdDKoMzljWtu+wdKxpJYSHZQ52uo96orFVAGj/qqh3ujjHu0Kr2IOt68p+tIT9wCmK59t+v54qArX3QRjnkHQkeH81+xEk3JJ8dV8SL7p9qgzwNFH1O1SQboo2p2orHXUvUc3/0Wn5uqP9eRctLq3qap8mC0gO9srv25nkfAhQXVERQEREBERAREQQfSfobTYizLPH3gO7I3uvb9V3DkbjktSdIOqeupCXQEVUXLSQDmwnvfZJ8At7oro5WfXOicWSRFj27Wuuw+Thdfhxto9TXmf+F0/iGEw1Dcs0McreEjGv8ALMNFWqvqmw2TX5IGn+7e9nwDrfBX5Jjn2bHXH0dPAfiVgOnc7UroVnUrhoP9HKeRld+ClaDqzw6AgtooyRvkvL/qEhNHPOBdHqmtdlp4HycSB3R9Z57o95W6OhXVFFSFstU4TzDUN/q2HkDq88zpy3rYUULWANa0NaNgAsB4AbF9qarm/ruwItr5qhguxxjElvVeY22J5O48RzC1tHtW9On2IRwYw6Ga3ZVUMR73o5u9GQ6/quDBruICovSvqvlgJlpmukh25dr2cvpD4+O1aRXKB2qseGtzOY29szmtvbZmIF/jdViiuDroRuOmqn6OTfstw5IL3TYBVRud8mq+617hfM+O8rX9i4FpuA+7gLnSzxrw+zWYh2QaXOc2RzGfNlhcHxgZWfNnO1wA1B4aqBHS6qN/1h+rcpN7G2cPNiLEEloub3O8lesONOIgGgEBcW2uCS5+ZxdzNgL8AEErS9LZ6cBjmMkMUj3M7YOLmSG4cbhwJ1LtDdKfrGnhBAZEXEvJcc9rvJc4uY14Y47dyiK+o7WR8lsud73WGtszibe69rqNnATBF10lyTcXJJNhpxNgoCscpusUBWOQYDyvunGq83Fe1LtUEhbRRlVtUsGXCs/RzqiqasiWe9NT7czx33jhHGePtOsPFFU7AsDdVPNgQxli93AbgPpHYB/IrrDoI4HDqXKLN7GMDwAsLctFovpxXQYdCKWmaGnc0G7hcWMkh3vO74AALevQSDJhlG07qan/ANNpUonURFAREQEREBERAREQEREBERAREQaZ/SK6MukihrGC4ivHJya83jceQddv2wqb0A63HUeWKra6WAWAcLF7Bw10kbyJBHHcuka6iZPG+ORgfG9pa5p2FrhYgrmXrJ6qpsLkdJGHSUjj3X2uWX2Mlts4B2w8jorBuM9GsKxqPtoTG473RHK5p4Pbo5p5EKt4j1Kyx3MEweNwfofMfyWlcKrZIHh8Ujo3jY5ji13m0grZvR7rprYgBN2dQ0e2Mj/22bfe0q+0eVZ0JrISc1O7xb3ljtopGelE8eLSFsXDeu2lk0lgljPK0g+BDv3VPU/T3DZf+5iHKRpj/jaE0aeLVjzareza6gk2S0rvtxn8V+mCh/8AjebE0xzjWtUDPQSSGzInu+q0n7gup5KrDo9XSUjfF8Y/FR1Z1hYVBf8AWobj+zaZD+40po56w3qwxKotkopGg+tLaIebyFfejX6P0hIdVVTGD2YRnPhmdZo+Km8V676Fp+bbLIebQwfEl37qr9V18Suu2CEM57/N17/shBtPCuhmH4W3OI2NI/rZSHOvyJ2Hk0LXvWV10tAdDRC7thlcNn1Gnfzd+zvVBxvpdU1VzJK7XcCdnAkkkjleyhsC6LVGIz9jTRF7tMx2NYPae7Y0ffuudExX70VwCXFa6OEFznSuvI86kMBvI9xPLzJA3rr+GEMaGtFmtAAHAAWAVV6u+ruHCIS1pzzyW7WUi17bGtHqsGum/aeVuWQREQEREBERAREQEREBERAREQEREBfMkQcCHAEEEEEXBB2gg7QvpEHPXXH1fMoJW1NPFkppNHhgu2OTw9VjhstoCCLagKg0/Ed4cW6+Y2j3hdd19BHPG6KVjXxvBDmuFwQdxWhem/UhPSvMtDmmh1PZj+lZyH9q0cu9yO1alRTIZb/n82WdTvt+fzxUE2ocCQ4kOabEPGo5G/eHgvdlU8bCN3H8QVRYtu6/ivl7OQ8lEMr5h6gPl/wjsTm/svh/+lR71fL+Sgq0XWbUVkp2st5D8So2eY7x5u/8bKDDcsuhpnHXKbcToPM6L9ppddA0eDRfzNyrFgXRKqxJ2Wnic/c57jZjfrPOnuFzyQRDXZ3NjjaZZHkNa1gOrjoAN7jfcB71031cdEzhtCyJ9u1cS+XLszuA7ottDQA2++xO9RvV51UwYX868iaqI1kIsGA7WxA7OBcdTyGivazaoiIoCIiAiIgIiICIiAiIgIiICIiAiIgIiICIiCFx/oZR1w/WKaOQ+3bK8eD22cPNUHE/0foCb09ZLFwbI1so9xGV3mStsIg0dN1J1sfozU8o8ZIz/C7714u6ocRPqwf5x/8ArW90V0aFHUjiDzq+mYOcj3fARrNov0dHO1nrwOUUV/3nu/2rdqJooeB9SuG0pBMLp3DfO7MP2G2YfeCrxBTtjaGsa1rW6BrQAAOAA0C9EUBERAREQEREBERAREQEREBERAREQEREBERAREQEREBERAREQEREBERAREQEREBERAREQf/Z"/>
          <p:cNvSpPr>
            <a:spLocks noChangeAspect="1" noChangeArrowheads="1"/>
          </p:cNvSpPr>
          <p:nvPr/>
        </p:nvSpPr>
        <p:spPr bwMode="auto">
          <a:xfrm>
            <a:off x="1444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8441" name="AutoShape 9" descr="data:image/jpeg;base64,/9j/4AAQSkZJRgABAQAAAQABAAD/2wCEAAkGBhQQERUUExAVFRQUFxIaGBgVFhoWHRsYFBQYGBUYFxoXHSYfFxojHxcUHy8gJScpLCwsFR4xNTAqNSYrLCkBCQoKDgwOFA8PFCkYFBgpKSkpKSkpKSwpKSkuNSkpKSwuKSkpNik1KTUpKSkpKSw1KSkpMjUpNTYpNio1LCkpKv/AABEIAMsA+AMBIgACEQEDEQH/xAAcAAEAAgMBAQEAAAAAAAAAAAAABQYEBwgDAgH/xABKEAABAwIDBAYFCAYJAwUAAAABAAIDBBEFEiExQVFhBgcTInGRMkJSgaEUI2JygrHB8AgkkqKy0TNDU2Nzk7PC4TRE0iU1ZNPi/8QAGgEBAQEBAAMAAAAAAAAAAAAAAAECAwQFBv/EAB8RAQEBAQACAgMBAAAAAAAAAAABEQIDIRJBBRMxBP/aAAwDAQACEQMRAD8A3iiIgIiICIiAiIgIiICIiAiIgIiICIiAiIgIiICIiAiIgIiICIiAiIgIiICIiAiwMVx2ClbmnmZGN2Y2J8BtPuVBx3rfiN20zHv+lqwH7nW8FcF8xTHoqYd92vsjU/8AHvVAx/rhMdxDG3xcc3wFgPiqdV9IKqW7+zpWNGpL2l1vEvLl+0VdXuaHxQ0UzTf0WMF7bRoWlXE1jV3WxiDzpUlvJjGD/asaLrUxJpv8scfrMjcPixSs/SdselfgjQPaYC3y7QOB9zgvenwDB8R0gqHUsp2MkOXXgA8lrvsuCo/cL69KuMjtoophyBjd5i4/dV/6N9bVFWEMc4wSH1ZbAE8GvHdPvseS1D0m6s6uhu7J2sQ9eME2HF7drfHUc1XsKqY45AZYRNGQ4FuZzdo0cC0jUbbbDs5iYOtAV+rSHRvpjNQsD4JTVUQLGOhkIE0Ti0uIjbcnIA1xB9E2OyxK27gPSCGtiEsD8zTtGwtO9rhuP5FwsqkkREBERAREQEREBERAREQEREBERAREQERfMjw0EkgAAkk6AAbSeCD4qalsTHPe4NY0Euc42AA2kk7AtRdMOulxLo6FuVuo7Z41PONh9HxdryChOsHpy/EpDHE4iljPdGztCP6x3L2Ru27dlJkZbboFqQestTJO8vle57ztc8lx8ypCljUVFWey0n88AsuGWoOxgHjYfxFaRMV1G6eAxtIzXaRc2By7r7uPuVn6KUnyeEMc4FxJcbXsC7cL7tPO6q9GyqGvyfMPojN/A66mKLFRfLIx7Hfn1X2PxVZXunnBFjsO7j4jeoTGurykqgS0dhIfWiAyk/Sj2H3WSnqja7SHgbcu0eLTqPHZzWRFi44oK3R9IMQwNzWTfP0pNm3JLbcGPOsTvonTkdqlsU6HUeNROqcPc2OcaviNm3cdz2j0XHc4aFSU1c2Rpa8BzXCzmuFwRwIKp82HPoJhUUchDWnUXuWjeHX9OM89m/is41qG6Pj5HUkTGSCZhaGu2hjg8EmRlj2jdNmz4EWrCxPRP+UU7QJWNJqoGZBE6IHuyRBjjmj2gub6LgdgveexChhx6m7WNoZWxAZm+1y5tO47joVUMFlfG4RkRtcxxIfLm7uS5Mbm3sWEg3blvc32gKK3fguMR1cLZYz3XDZvaRta7mFnLWPRXGBSzMfoynq75mZh83K0gOcB6rLnTk76IWzVkfqIiAiIgIiICIiAiIgIiICIiAiIgLWnXL0oMUTaOM2fOLyEbogbZftkEeDXDetlrm/pRi/yzEKie92h5az6kfcbbxtf7SsEabMbsudw4rD+S5zd5vwA2D+a93OLjzP5AH51UxFgzY8omu6R1rQtNrEnTtHDUfVGvNbREMcAcrQSfZYCT5N1WbDhNQ/0aOY+LQ3+MhXfACzI8NjYwxOcHCPQaXsRxBsdTwKk4HAUDqmRhMgaXmNpF2tMjmxkty63ABPe46aKarXE9DPAM0lJURget2biP2mXA81m4f0oe4ZS9k7PYlGfyPpN9yvtNewc3MwkA72kXGwrHxPovT1dzLEO0/tY7RyDmXAWf4OB8VNMQNHLFKR2LzBLujkd3Sf7uTaDyPmvea8hLX/NzDaSLAn6YGw/SHvvtUBj+ATUGsvz1MSAJmixaTsbK31Dz2HcTsWTQ4/la0THPF6ku1zL7ifWZ9y1KzjHqcXfG4seC1wNiD+dV5jHzxt+d6kek2D9rGHNsXAfNuGwj2CeHDgdN6oBqTvQbC6NYqY5RNAbOb6TdxB2t+ofhbkFa+mGFsmaythFmyWEg9l+wE8z6J524rT2F4s6GRrxrY6ji07R+d9luvonVskYYibwVLdORcNCOB/EBSqhcCjz5oHGzZdmg0ePQNzqASADbbotidEsT7embc9+PuO1vq3YfeLFa1r6cwvcx3pMcWnxbv8AA6H3hTXV3iuWpdETpIw2+szUfDN5KUbKRec07WDM5waBtLiAPMr9hna9oc1wc1wuC0ggjiCNCsq+0REBERAREQEREBERAREQEREGBj9Z2NLPJ/ZxSu97WEj7lzDAbMHH8/8AK6P6ef8AttZ/gTfwFc4sGawG/Z4k2C1BNYREIY+2Ns7iWxX3bnSHw2DwPJTTaKNjzKHuzR5szC1xtKwEZc50N3ZCLXJzbBZfFJhfbSdkACA6KBt7HaQHvF+FwSRsvzsbB0noRHUtgpw4hxhAa97ntbk+ceBmOZot2JI5bdLCorlDiwgnaXHuWbG7abjeQLXcc2trX2hT0VVWssKMTNid6s0cNhc3zRmV7ZGa62cLX10KsOFYDHALtaDJreQi7iTt13DkFl1UrItZJWR/Xe1n8RUqoP5W+IAzwzsAAvI4Nlb4ufAXBvibBTNAWyNDmuDmuFwWkEEcQRoVnUDg4ZmPa4e0xwcPNpUNj9J8nL56Nvz0YD54Gg9nKw6kusMsc1gSHCxNtQ4EKKm/kYe0tc0Oa4EOa4XDmna1wOhBWm+leAnCakNsTRTk5L69m71oyTttfftaeIK3L0dxaKtgZNEbsduOha4aOa4bnA6FfvSfo1HX00kEmxw7rt7Hj0HjmD5gkb03BpnCsR+Tv+TSm8E39G4n0HHdfhs9xB3Kt9KaAxTE8SQfHj7/ALwVnsoJCyakmFp6ZxHvb6NjvB2eBC88RqflVIyQ+mzuP43b6JPMi3vBW2VejmV+6EdJWRxPZJIGCMh7S420cdQOYdY2+ktewRk+Cy2xDeoL50w6xIqiXPTxvc5zGB5cMjS9uhLR6RFso1t6KqrMeqs4eyYxOF7GLuEXFjY7dnNYjLBerXIPiojfMc0sr5Dxke55/eJWwOjXWrLRU0dO2mje2IEBxc4EguJ1AHNUZq9WsQbIHXjNf/pIrfXd99vwWXD15+3Q/szfzYtW9kvwwlMG5aXrtpHenDOzwDHj4Ov8FN0XWbh8uyqaw8JGuj+Lhb4rnwxFebmlTFdUUeIxTC8UrJBxY4OH7pWQuTGTOYczSWuG9pLT5jVS8fWFXsbkFdNbm7Mfc5wLh5pg6bc8DUmwXkytYTlEjCeAcCfJcnYji8s5vLPJIT7cjnfeVFhpY4PjcWPaQQ5pykEbCCNQUwdlotNdWPXI6V7KWvcM7rNin2ZidGsltpmOwO379dTuRZH6iIgIiII7pHSdtSVEftwzN97oyAuacBcHSw6W78en2gupyuZcUoPkWITREWEM9x9QuD2H9khWC/dXdAHTumc4gNEjzcnLdxLW6Xse7nP2eS+cPxXta4uI1c1xBsXZc7u0dZo2uyOibt0bG4k92yhKLpFJTU1RFlBErnRh5cczbAg2FrEWL+BBcdqlOr+FhdJG4XJZFINdQQXi7SLFpAcNQb6rSJvpf0oGG0z5LXlzOjYPpDa7wtb9oLSNDijqmodJM7tHu1u/vW13XWzuubDP1KAxt7rHyg7Tq8BwJJ1JNnanUrS9LMWODhtBWbNld/8AP3OPLz11NkrZWF46+Ah0XccDqRpfkbDUcjcLaPR5za4GojcGyGwka4Fwa7IIy9gDh6TWgWNx3N2ubStNUh4Dm+8fnetjdVeI2qREP6yOYnX2OzN/jb3lePxbuPf/AJPweK+H9vEyz7n2m46QYZirWs0psRDtNzaqJtyRw7Rg97grxlVX6y47UsUw9KnqqKRv+e1h8w8hWgSNuWhwuNouLjhcbl3fNNMdaWG/JsWgnGjauMsd/iRWF/IxeRVDq3djLUsIs14DwOd93m5be68KO9LTygaw1UXlIHNPxDVqTpjAS+429kfJkl/xW5/EQXbL6EyjWzXWVDqgzmOusyGK68aaJS9LAqPmCjWdFQLKpoFKU1LdERLcOQ0HJWJlIF+PplRWZKJYc1JyVpmplG1MCCsVFPZRlQLKx1cShKxiiomSWy8TUr6qFiOKg9XTrqjqn6SOr8MhkkN5GZonk+sYzYOPMtLSeZK5OK6T/R6ZbCnHjUTH92Mfgs1WzkRFAREQFpzru6PZJoqxo7sgEMtvaFzET4jM2/0WrcajukGCMraaSCT0ZG2uNrTta4c2kAjwQc8PYZMrmgkyAXAF++3uvFhv2O+2FbOjOGzQzNnkLI7gjI4gOcCLFrW30OgOutwNFB4PPLh9U+nmGVzXZXDYL7nC/qvFiDzadxVs6OYgyPEKgzSNHbMphC57hHaNuftRG5+gcDlJboT3uFlvRaK6ljq4HwyaskAsRrYjVjx4fEErVGO9TlTFeSHLK0a2adfdfT3G3I7lsDCq54MgklZNaR/ejtoCSWju6F1iCQNmYDU3CsNLPcXa7TiFFc6Ow+qY7L8mkDvquH4LcPVH0Tnp2vqqrSSRoZGze2O+Yk22XNvjxViosQbKXOLGmz8uoNxaZ0IcSdCczdQBoHDUnRTU1W2NuaRwaOJ3ngANXHkNVnI315e+p8b1cQvTwOligpmavqKiGw+jAe3kceQEbR9oKs9F8RM+HupzUNgrI2zZ3Om7OQVJle4ue1xGZrgWHNrtOywCuVLCZJvlD25XZSyNp2sYSC4ng95DSeAa0cUxLoxSVLw+alikePWc3XwJFsw8bquaq9ZdZ2mGU7S8SOknpRnbo1+Uvc57eRyE+9a1xeLtJHj2aeY+Z0+5X3rIrQ+ohhb6MDS8gaAOkGSIADZZgcbfTCpUDc/bv3O+bb9WMd8+envW5PSVrpzLG48v5LKpJF4OX3CATrcHi38RvUE7SOU3SFQVJSS2u1olH92e9/lusT7rrMgxNjXZXEscNrZAWHydZBaqQjQKUhcAq5S1Wmh8tfuUjDWLSJ0PRz1HNrEfW2RGRO4blE1T191FbzUXU1F0VjVT1CVhWbVVIG0geJssEwPk1a3T2nEMb+08geSioSqWGRc2AueSsbsLgZrNU5z7FOM3uMrwGj3NcovEK4WyxRNiZwBLnH673anwFhyWaI14sulv0fx/6QP8ab/auZ1091Cx2weM+1LOf37fgorYiIigIiICIiCjdZnQT5dH20Lf1mIWts7Vm0xn6Q1LTxJGw3Guuj2Nse009QAbm3zouCRoWvD/AEXjZc++x1O/lQOsDqzFYTUU2VlTbvNOjZbe17L9wdv2HcRZRg00LY2hjWBjW6BoFgPcFkxbbgkHiCR9y15hvSeakeYJ43Es0McndkZyaTtHAG44WVuw3pPTy7JQ0+zJ3D5nun3FUTsdGC8PzOvfNo6wLrWDnNGjnjSziCRxUjT07c2a13e04lx9xdcgcgsKmnFrggjl3vuusl2JMjF3ODR9IhvxdYIJRiwcbxxlLGXPPGzb6udb0R+J3DXgq9ivWFFGCIz2rtwbo33u3/ZB8Qte450gfM/PM659Vo0AHAD1R9/Mq4j6xXEXyOc64Msrib7gTtdya0WtyAC8oQMjWN9EAC/HW5PiTr5KF+VlxJJ2/duHJv3rKjxDKtIptW2z3Dg53wK+IjqsrGoi2aQEEHMdCLEX12HxWFEdVlViwyQ7bcNVZ4cRLm5XHO32ZAJG+4PBsvrq76WxwRGmleY4zPHK5wjEge0NySQyt2lrhsOtjuVup8Doqzsvk4DWPbM0kSAPjeZf1dz4y67mkWBsN41TRRZMPgJv8nY08Yy+I/uODfgvSLC2bpalmm6Zrx5PZ+KuMnQBsomNLM95hmEWV7QMx7udwI3NJJtbYwpJ1azgvAliORzW7Xi5e0FpADTxtcqehVThoH/fVA8Y4XfiF4vozY/r03+TF/5Kw1PQyqY6NrmNzSvdG0Zxq5oJN+AsCQV4zdDKoMzljWtu+wdKxpJYSHZQ52uo96orFVAGj/qqh3ujjHu0Kr2IOt68p+tIT9wCmK59t+v54qArX3QRjnkHQkeH81+xEk3JJ8dV8SL7p9qgzwNFH1O1SQboo2p2orHXUvUc3/0Wn5uqP9eRctLq3qap8mC0gO9srv25nkfAhQXVERQEREBERAREQQfSfobTYizLPH3gO7I3uvb9V3DkbjktSdIOqeupCXQEVUXLSQDmwnvfZJ8At7oro5WfXOicWSRFj27Wuuw+Thdfhxto9TXmf+F0/iGEw1Dcs0McreEjGv8ALMNFWqvqmw2TX5IGn+7e9nwDrfBX5Jjn2bHXH0dPAfiVgOnc7UroVnUrhoP9HKeRld+ClaDqzw6AgtooyRvkvL/qEhNHPOBdHqmtdlp4HycSB3R9Z57o95W6OhXVFFSFstU4TzDUN/q2HkDq88zpy3rYUULWANa0NaNgAsB4AbF9qarm/ruwItr5qhguxxjElvVeY22J5O48RzC1tHtW9On2IRwYw6Ga3ZVUMR73o5u9GQ6/quDBruICovSvqvlgJlpmukh25dr2cvpD4+O1aRXKB2qseGtzOY29szmtvbZmIF/jdViiuDroRuOmqn6OTfstw5IL3TYBVRud8mq+617hfM+O8rX9i4FpuA+7gLnSzxrw+zWYh2QaXOc2RzGfNlhcHxgZWfNnO1wA1B4aqBHS6qN/1h+rcpN7G2cPNiLEEloub3O8lesONOIgGgEBcW2uCS5+ZxdzNgL8AEErS9LZ6cBjmMkMUj3M7YOLmSG4cbhwJ1LtDdKfrGnhBAZEXEvJcc9rvJc4uY14Y47dyiK+o7WR8lsud73WGtszibe69rqNnATBF10lyTcXJJNhpxNgoCscpusUBWOQYDyvunGq83Fe1LtUEhbRRlVtUsGXCs/RzqiqasiWe9NT7czx33jhHGePtOsPFFU7AsDdVPNgQxli93AbgPpHYB/IrrDoI4HDqXKLN7GMDwAsLctFovpxXQYdCKWmaGnc0G7hcWMkh3vO74AALevQSDJhlG07qan/ANNpUonURFAREQEREBERAREQEREBERAREQaZ/SK6MukihrGC4ivHJya83jceQddv2wqb0A63HUeWKra6WAWAcLF7Bw10kbyJBHHcuka6iZPG+ORgfG9pa5p2FrhYgrmXrJ6qpsLkdJGHSUjj3X2uWX2Mlts4B2w8jorBuM9GsKxqPtoTG473RHK5p4Pbo5p5EKt4j1Kyx3MEweNwfofMfyWlcKrZIHh8Ujo3jY5ji13m0grZvR7rprYgBN2dQ0e2Mj/22bfe0q+0eVZ0JrISc1O7xb3ljtopGelE8eLSFsXDeu2lk0lgljPK0g+BDv3VPU/T3DZf+5iHKRpj/jaE0aeLVjzareza6gk2S0rvtxn8V+mCh/8AjebE0xzjWtUDPQSSGzInu+q0n7gup5KrDo9XSUjfF8Y/FR1Z1hYVBf8AWobj+zaZD+40po56w3qwxKotkopGg+tLaIebyFfejX6P0hIdVVTGD2YRnPhmdZo+Km8V676Fp+bbLIebQwfEl37qr9V18Suu2CEM57/N17/shBtPCuhmH4W3OI2NI/rZSHOvyJ2Hk0LXvWV10tAdDRC7thlcNn1Gnfzd+zvVBxvpdU1VzJK7XcCdnAkkkjleyhsC6LVGIz9jTRF7tMx2NYPae7Y0ffuudExX70VwCXFa6OEFznSuvI86kMBvI9xPLzJA3rr+GEMaGtFmtAAHAAWAVV6u+ruHCIS1pzzyW7WUi17bGtHqsGum/aeVuWQREQEREBERAREQEREBERAREQEREBfMkQcCHAEEEEEXBB2gg7QvpEHPXXH1fMoJW1NPFkppNHhgu2OTw9VjhstoCCLagKg0/Ed4cW6+Y2j3hdd19BHPG6KVjXxvBDmuFwQdxWhem/UhPSvMtDmmh1PZj+lZyH9q0cu9yO1alRTIZb/n82WdTvt+fzxUE2ocCQ4kOabEPGo5G/eHgvdlU8bCN3H8QVRYtu6/ivl7OQ8lEMr5h6gPl/wjsTm/svh/+lR71fL+Sgq0XWbUVkp2st5D8So2eY7x5u/8bKDDcsuhpnHXKbcToPM6L9ppddA0eDRfzNyrFgXRKqxJ2Wnic/c57jZjfrPOnuFzyQRDXZ3NjjaZZHkNa1gOrjoAN7jfcB71031cdEzhtCyJ9u1cS+XLszuA7ottDQA2++xO9RvV51UwYX868iaqI1kIsGA7WxA7OBcdTyGivazaoiIoCIiAiIgIiICIiAiIgIiICIiAiIgIiICIiCFx/oZR1w/WKaOQ+3bK8eD22cPNUHE/0foCb09ZLFwbI1so9xGV3mStsIg0dN1J1sfozU8o8ZIz/C7714u6ocRPqwf5x/8ArW90V0aFHUjiDzq+mYOcj3fARrNov0dHO1nrwOUUV/3nu/2rdqJooeB9SuG0pBMLp3DfO7MP2G2YfeCrxBTtjaGsa1rW6BrQAAOAA0C9EUBERAREQEREBERAREQEREBERAREQEREBERAREQEREBERAREQEREBERAREQEREBERAREQf/Z"/>
          <p:cNvSpPr>
            <a:spLocks noChangeAspect="1" noChangeArrowheads="1"/>
          </p:cNvSpPr>
          <p:nvPr/>
        </p:nvSpPr>
        <p:spPr bwMode="auto">
          <a:xfrm>
            <a:off x="1444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8443" name="AutoShape 11" descr="data:image/jpeg;base64,/9j/4AAQSkZJRgABAQAAAQABAAD/2wCEAAkGBhQQERUUExAVFRQUFxIaGBgVFhoWHRsYFBQYGBUYFxoXHSYfFxojHxcUHy8gJScpLCwsFR4xNTAqNSYrLCkBCQoKDgwOFA8PFCkYFBgpKSkpKSkpKSwpKSkuNSkpKSwuKSkpNik1KTUpKSkpKSw1KSkpMjUpNTYpNio1LCkpKv/AABEIAMsA+AMBIgACEQEDEQH/xAAcAAEAAgMBAQEAAAAAAAAAAAAABQYEBwgDAgH/xABKEAABAwIDBAYFCAYJAwUAAAABAAIDBBEFEiExQVFhBgcTInGRMkJSgaEUI2JygrHB8AgkkqKy0TNDU2Nzk7PC4TRE0iU1ZNPi/8QAGgEBAQEBAAMAAAAAAAAAAAAAAAECAwQFBv/EAB8RAQEBAQACAgMBAAAAAAAAAAABEQIDIRJBBRMxBP/aAAwDAQACEQMRAD8A3iiIgIiICIiAiIgIiICIiAiIgIiICIiAiIgIiICIiAiIgIiICIiAiIgIiICIiAiwMVx2ClbmnmZGN2Y2J8BtPuVBx3rfiN20zHv+lqwH7nW8FcF8xTHoqYd92vsjU/8AHvVAx/rhMdxDG3xcc3wFgPiqdV9IKqW7+zpWNGpL2l1vEvLl+0VdXuaHxQ0UzTf0WMF7bRoWlXE1jV3WxiDzpUlvJjGD/asaLrUxJpv8scfrMjcPixSs/SdselfgjQPaYC3y7QOB9zgvenwDB8R0gqHUsp2MkOXXgA8lrvsuCo/cL69KuMjtoophyBjd5i4/dV/6N9bVFWEMc4wSH1ZbAE8GvHdPvseS1D0m6s6uhu7J2sQ9eME2HF7drfHUc1XsKqY45AZYRNGQ4FuZzdo0cC0jUbbbDs5iYOtAV+rSHRvpjNQsD4JTVUQLGOhkIE0Ti0uIjbcnIA1xB9E2OyxK27gPSCGtiEsD8zTtGwtO9rhuP5FwsqkkREBERAREQEREBERAREQEREBERAREQERfMjw0EkgAAkk6AAbSeCD4qalsTHPe4NY0Euc42AA2kk7AtRdMOulxLo6FuVuo7Z41PONh9HxdryChOsHpy/EpDHE4iljPdGztCP6x3L2Ru27dlJkZbboFqQestTJO8vle57ztc8lx8ypCljUVFWey0n88AsuGWoOxgHjYfxFaRMV1G6eAxtIzXaRc2By7r7uPuVn6KUnyeEMc4FxJcbXsC7cL7tPO6q9GyqGvyfMPojN/A66mKLFRfLIx7Hfn1X2PxVZXunnBFjsO7j4jeoTGurykqgS0dhIfWiAyk/Sj2H3WSnqja7SHgbcu0eLTqPHZzWRFi44oK3R9IMQwNzWTfP0pNm3JLbcGPOsTvonTkdqlsU6HUeNROqcPc2OcaviNm3cdz2j0XHc4aFSU1c2Rpa8BzXCzmuFwRwIKp82HPoJhUUchDWnUXuWjeHX9OM89m/is41qG6Pj5HUkTGSCZhaGu2hjg8EmRlj2jdNmz4EWrCxPRP+UU7QJWNJqoGZBE6IHuyRBjjmj2gub6LgdgveexChhx6m7WNoZWxAZm+1y5tO47joVUMFlfG4RkRtcxxIfLm7uS5Mbm3sWEg3blvc32gKK3fguMR1cLZYz3XDZvaRta7mFnLWPRXGBSzMfoynq75mZh83K0gOcB6rLnTk76IWzVkfqIiAiIgIiICIiAiIgIiICIiAiIgLWnXL0oMUTaOM2fOLyEbogbZftkEeDXDetlrm/pRi/yzEKie92h5az6kfcbbxtf7SsEabMbsudw4rD+S5zd5vwA2D+a93OLjzP5AH51UxFgzY8omu6R1rQtNrEnTtHDUfVGvNbREMcAcrQSfZYCT5N1WbDhNQ/0aOY+LQ3+MhXfACzI8NjYwxOcHCPQaXsRxBsdTwKk4HAUDqmRhMgaXmNpF2tMjmxkty63ABPe46aKarXE9DPAM0lJURget2biP2mXA81m4f0oe4ZS9k7PYlGfyPpN9yvtNewc3MwkA72kXGwrHxPovT1dzLEO0/tY7RyDmXAWf4OB8VNMQNHLFKR2LzBLujkd3Sf7uTaDyPmvea8hLX/NzDaSLAn6YGw/SHvvtUBj+ATUGsvz1MSAJmixaTsbK31Dz2HcTsWTQ4/la0THPF6ku1zL7ifWZ9y1KzjHqcXfG4seC1wNiD+dV5jHzxt+d6kek2D9rGHNsXAfNuGwj2CeHDgdN6oBqTvQbC6NYqY5RNAbOb6TdxB2t+ofhbkFa+mGFsmaythFmyWEg9l+wE8z6J524rT2F4s6GRrxrY6ji07R+d9luvonVskYYibwVLdORcNCOB/EBSqhcCjz5oHGzZdmg0ePQNzqASADbbotidEsT7embc9+PuO1vq3YfeLFa1r6cwvcx3pMcWnxbv8AA6H3hTXV3iuWpdETpIw2+szUfDN5KUbKRec07WDM5waBtLiAPMr9hna9oc1wc1wuC0ggjiCNCsq+0REBERAREQEREBERAREQEREGBj9Z2NLPJ/ZxSu97WEj7lzDAbMHH8/8AK6P6ef8AttZ/gTfwFc4sGawG/Z4k2C1BNYREIY+2Ns7iWxX3bnSHw2DwPJTTaKNjzKHuzR5szC1xtKwEZc50N3ZCLXJzbBZfFJhfbSdkACA6KBt7HaQHvF+FwSRsvzsbB0noRHUtgpw4hxhAa97ntbk+ceBmOZot2JI5bdLCorlDiwgnaXHuWbG7abjeQLXcc2trX2hT0VVWssKMTNid6s0cNhc3zRmV7ZGa62cLX10KsOFYDHALtaDJreQi7iTt13DkFl1UrItZJWR/Xe1n8RUqoP5W+IAzwzsAAvI4Nlb4ufAXBvibBTNAWyNDmuDmuFwWkEEcQRoVnUDg4ZmPa4e0xwcPNpUNj9J8nL56Nvz0YD54Gg9nKw6kusMsc1gSHCxNtQ4EKKm/kYe0tc0Oa4EOa4XDmna1wOhBWm+leAnCakNsTRTk5L69m71oyTttfftaeIK3L0dxaKtgZNEbsduOha4aOa4bnA6FfvSfo1HX00kEmxw7rt7Hj0HjmD5gkb03BpnCsR+Tv+TSm8E39G4n0HHdfhs9xB3Kt9KaAxTE8SQfHj7/ALwVnsoJCyakmFp6ZxHvb6NjvB2eBC88RqflVIyQ+mzuP43b6JPMi3vBW2VejmV+6EdJWRxPZJIGCMh7S420cdQOYdY2+ktewRk+Cy2xDeoL50w6xIqiXPTxvc5zGB5cMjS9uhLR6RFso1t6KqrMeqs4eyYxOF7GLuEXFjY7dnNYjLBerXIPiojfMc0sr5Dxke55/eJWwOjXWrLRU0dO2mje2IEBxc4EguJ1AHNUZq9WsQbIHXjNf/pIrfXd99vwWXD15+3Q/szfzYtW9kvwwlMG5aXrtpHenDOzwDHj4Ov8FN0XWbh8uyqaw8JGuj+Lhb4rnwxFebmlTFdUUeIxTC8UrJBxY4OH7pWQuTGTOYczSWuG9pLT5jVS8fWFXsbkFdNbm7Mfc5wLh5pg6bc8DUmwXkytYTlEjCeAcCfJcnYji8s5vLPJIT7cjnfeVFhpY4PjcWPaQQ5pykEbCCNQUwdlotNdWPXI6V7KWvcM7rNin2ZidGsltpmOwO379dTuRZH6iIgIiII7pHSdtSVEftwzN97oyAuacBcHSw6W78en2gupyuZcUoPkWITREWEM9x9QuD2H9khWC/dXdAHTumc4gNEjzcnLdxLW6Xse7nP2eS+cPxXta4uI1c1xBsXZc7u0dZo2uyOibt0bG4k92yhKLpFJTU1RFlBErnRh5cczbAg2FrEWL+BBcdqlOr+FhdJG4XJZFINdQQXi7SLFpAcNQb6rSJvpf0oGG0z5LXlzOjYPpDa7wtb9oLSNDijqmodJM7tHu1u/vW13XWzuubDP1KAxt7rHyg7Tq8BwJJ1JNnanUrS9LMWODhtBWbNld/8AP3OPLz11NkrZWF46+Ah0XccDqRpfkbDUcjcLaPR5za4GojcGyGwka4Fwa7IIy9gDh6TWgWNx3N2ubStNUh4Dm+8fnetjdVeI2qREP6yOYnX2OzN/jb3lePxbuPf/AJPweK+H9vEyz7n2m46QYZirWs0psRDtNzaqJtyRw7Rg97grxlVX6y47UsUw9KnqqKRv+e1h8w8hWgSNuWhwuNouLjhcbl3fNNMdaWG/JsWgnGjauMsd/iRWF/IxeRVDq3djLUsIs14DwOd93m5be68KO9LTygaw1UXlIHNPxDVqTpjAS+429kfJkl/xW5/EQXbL6EyjWzXWVDqgzmOusyGK68aaJS9LAqPmCjWdFQLKpoFKU1LdERLcOQ0HJWJlIF+PplRWZKJYc1JyVpmplG1MCCsVFPZRlQLKx1cShKxiiomSWy8TUr6qFiOKg9XTrqjqn6SOr8MhkkN5GZonk+sYzYOPMtLSeZK5OK6T/R6ZbCnHjUTH92Mfgs1WzkRFAREQFpzru6PZJoqxo7sgEMtvaFzET4jM2/0WrcajukGCMraaSCT0ZG2uNrTta4c2kAjwQc8PYZMrmgkyAXAF++3uvFhv2O+2FbOjOGzQzNnkLI7gjI4gOcCLFrW30OgOutwNFB4PPLh9U+nmGVzXZXDYL7nC/qvFiDzadxVs6OYgyPEKgzSNHbMphC57hHaNuftRG5+gcDlJboT3uFlvRaK6ljq4HwyaskAsRrYjVjx4fEErVGO9TlTFeSHLK0a2adfdfT3G3I7lsDCq54MgklZNaR/ejtoCSWju6F1iCQNmYDU3CsNLPcXa7TiFFc6Ow+qY7L8mkDvquH4LcPVH0Tnp2vqqrSSRoZGze2O+Yk22XNvjxViosQbKXOLGmz8uoNxaZ0IcSdCczdQBoHDUnRTU1W2NuaRwaOJ3ngANXHkNVnI315e+p8b1cQvTwOligpmavqKiGw+jAe3kceQEbR9oKs9F8RM+HupzUNgrI2zZ3Om7OQVJle4ue1xGZrgWHNrtOywCuVLCZJvlD25XZSyNp2sYSC4ng95DSeAa0cUxLoxSVLw+alikePWc3XwJFsw8bquaq9ZdZ2mGU7S8SOknpRnbo1+Uvc57eRyE+9a1xeLtJHj2aeY+Z0+5X3rIrQ+ohhb6MDS8gaAOkGSIADZZgcbfTCpUDc/bv3O+bb9WMd8+envW5PSVrpzLG48v5LKpJF4OX3CATrcHi38RvUE7SOU3SFQVJSS2u1olH92e9/lusT7rrMgxNjXZXEscNrZAWHydZBaqQjQKUhcAq5S1Wmh8tfuUjDWLSJ0PRz1HNrEfW2RGRO4blE1T191FbzUXU1F0VjVT1CVhWbVVIG0geJssEwPk1a3T2nEMb+08geSioSqWGRc2AueSsbsLgZrNU5z7FOM3uMrwGj3NcovEK4WyxRNiZwBLnH673anwFhyWaI14sulv0fx/6QP8ab/auZ1091Cx2weM+1LOf37fgorYiIigIiICIiCjdZnQT5dH20Lf1mIWts7Vm0xn6Q1LTxJGw3Guuj2Nse009QAbm3zouCRoWvD/AEXjZc++x1O/lQOsDqzFYTUU2VlTbvNOjZbe17L9wdv2HcRZRg00LY2hjWBjW6BoFgPcFkxbbgkHiCR9y15hvSeakeYJ43Es0McndkZyaTtHAG44WVuw3pPTy7JQ0+zJ3D5nun3FUTsdGC8PzOvfNo6wLrWDnNGjnjSziCRxUjT07c2a13e04lx9xdcgcgsKmnFrggjl3vuusl2JMjF3ODR9IhvxdYIJRiwcbxxlLGXPPGzb6udb0R+J3DXgq9ivWFFGCIz2rtwbo33u3/ZB8Qte450gfM/PM659Vo0AHAD1R9/Mq4j6xXEXyOc64Msrib7gTtdya0WtyAC8oQMjWN9EAC/HW5PiTr5KF+VlxJJ2/duHJv3rKjxDKtIptW2z3Dg53wK+IjqsrGoi2aQEEHMdCLEX12HxWFEdVlViwyQ7bcNVZ4cRLm5XHO32ZAJG+4PBsvrq76WxwRGmleY4zPHK5wjEge0NySQyt2lrhsOtjuVup8Doqzsvk4DWPbM0kSAPjeZf1dz4y67mkWBsN41TRRZMPgJv8nY08Yy+I/uODfgvSLC2bpalmm6Zrx5PZ+KuMnQBsomNLM95hmEWV7QMx7udwI3NJJtbYwpJ1azgvAliORzW7Xi5e0FpADTxtcqehVThoH/fVA8Y4XfiF4vozY/r03+TF/5Kw1PQyqY6NrmNzSvdG0Zxq5oJN+AsCQV4zdDKoMzljWtu+wdKxpJYSHZQ52uo96orFVAGj/qqh3ujjHu0Kr2IOt68p+tIT9wCmK59t+v54qArX3QRjnkHQkeH81+xEk3JJ8dV8SL7p9qgzwNFH1O1SQboo2p2orHXUvUc3/0Wn5uqP9eRctLq3qap8mC0gO9srv25nkfAhQXVERQEREBERAREQQfSfobTYizLPH3gO7I3uvb9V3DkbjktSdIOqeupCXQEVUXLSQDmwnvfZJ8At7oro5WfXOicWSRFj27Wuuw+Thdfhxto9TXmf+F0/iGEw1Dcs0McreEjGv8ALMNFWqvqmw2TX5IGn+7e9nwDrfBX5Jjn2bHXH0dPAfiVgOnc7UroVnUrhoP9HKeRld+ClaDqzw6AgtooyRvkvL/qEhNHPOBdHqmtdlp4HycSB3R9Z57o95W6OhXVFFSFstU4TzDUN/q2HkDq88zpy3rYUULWANa0NaNgAsB4AbF9qarm/ruwItr5qhguxxjElvVeY22J5O48RzC1tHtW9On2IRwYw6Ga3ZVUMR73o5u9GQ6/quDBruICovSvqvlgJlpmukh25dr2cvpD4+O1aRXKB2qseGtzOY29szmtvbZmIF/jdViiuDroRuOmqn6OTfstw5IL3TYBVRud8mq+617hfM+O8rX9i4FpuA+7gLnSzxrw+zWYh2QaXOc2RzGfNlhcHxgZWfNnO1wA1B4aqBHS6qN/1h+rcpN7G2cPNiLEEloub3O8lesONOIgGgEBcW2uCS5+ZxdzNgL8AEErS9LZ6cBjmMkMUj3M7YOLmSG4cbhwJ1LtDdKfrGnhBAZEXEvJcc9rvJc4uY14Y47dyiK+o7WR8lsud73WGtszibe69rqNnATBF10lyTcXJJNhpxNgoCscpusUBWOQYDyvunGq83Fe1LtUEhbRRlVtUsGXCs/RzqiqasiWe9NT7czx33jhHGePtOsPFFU7AsDdVPNgQxli93AbgPpHYB/IrrDoI4HDqXKLN7GMDwAsLctFovpxXQYdCKWmaGnc0G7hcWMkh3vO74AALevQSDJhlG07qan/ANNpUonURFAREQEREBERAREQEREBERAREQaZ/SK6MukihrGC4ivHJya83jceQddv2wqb0A63HUeWKra6WAWAcLF7Bw10kbyJBHHcuka6iZPG+ORgfG9pa5p2FrhYgrmXrJ6qpsLkdJGHSUjj3X2uWX2Mlts4B2w8jorBuM9GsKxqPtoTG473RHK5p4Pbo5p5EKt4j1Kyx3MEweNwfofMfyWlcKrZIHh8Ujo3jY5ji13m0grZvR7rprYgBN2dQ0e2Mj/22bfe0q+0eVZ0JrISc1O7xb3ljtopGelE8eLSFsXDeu2lk0lgljPK0g+BDv3VPU/T3DZf+5iHKRpj/jaE0aeLVjzareza6gk2S0rvtxn8V+mCh/8AjebE0xzjWtUDPQSSGzInu+q0n7gup5KrDo9XSUjfF8Y/FR1Z1hYVBf8AWobj+zaZD+40po56w3qwxKotkopGg+tLaIebyFfejX6P0hIdVVTGD2YRnPhmdZo+Km8V676Fp+bbLIebQwfEl37qr9V18Suu2CEM57/N17/shBtPCuhmH4W3OI2NI/rZSHOvyJ2Hk0LXvWV10tAdDRC7thlcNn1Gnfzd+zvVBxvpdU1VzJK7XcCdnAkkkjleyhsC6LVGIz9jTRF7tMx2NYPae7Y0ffuudExX70VwCXFa6OEFznSuvI86kMBvI9xPLzJA3rr+GEMaGtFmtAAHAAWAVV6u+ruHCIS1pzzyW7WUi17bGtHqsGum/aeVuWQREQEREBERAREQEREBERAREQEREBfMkQcCHAEEEEEXBB2gg7QvpEHPXXH1fMoJW1NPFkppNHhgu2OTw9VjhstoCCLagKg0/Ed4cW6+Y2j3hdd19BHPG6KVjXxvBDmuFwQdxWhem/UhPSvMtDmmh1PZj+lZyH9q0cu9yO1alRTIZb/n82WdTvt+fzxUE2ocCQ4kOabEPGo5G/eHgvdlU8bCN3H8QVRYtu6/ivl7OQ8lEMr5h6gPl/wjsTm/svh/+lR71fL+Sgq0XWbUVkp2st5D8So2eY7x5u/8bKDDcsuhpnHXKbcToPM6L9ppddA0eDRfzNyrFgXRKqxJ2Wnic/c57jZjfrPOnuFzyQRDXZ3NjjaZZHkNa1gOrjoAN7jfcB71031cdEzhtCyJ9u1cS+XLszuA7ottDQA2++xO9RvV51UwYX868iaqI1kIsGA7WxA7OBcdTyGivazaoiIoCIiAiIgIiICIiAiIgIiICIiAiIgIiICIiCFx/oZR1w/WKaOQ+3bK8eD22cPNUHE/0foCb09ZLFwbI1so9xGV3mStsIg0dN1J1sfozU8o8ZIz/C7714u6ocRPqwf5x/8ArW90V0aFHUjiDzq+mYOcj3fARrNov0dHO1nrwOUUV/3nu/2rdqJooeB9SuG0pBMLp3DfO7MP2G2YfeCrxBTtjaGsa1rW6BrQAAOAA0C9EUBERAREQEREBERAREQEREBERAREQEREBERAREQEREBERAREQEREBERAREQEREBERAREQf/Z"/>
          <p:cNvSpPr>
            <a:spLocks noChangeAspect="1" noChangeArrowheads="1"/>
          </p:cNvSpPr>
          <p:nvPr/>
        </p:nvSpPr>
        <p:spPr bwMode="auto">
          <a:xfrm>
            <a:off x="1444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8445" name="Picture 13" descr="http://img.gfx.no/423/423736/Olympus_DP71.jpg"/>
          <p:cNvPicPr>
            <a:picLocks noChangeAspect="1" noChangeArrowheads="1"/>
          </p:cNvPicPr>
          <p:nvPr/>
        </p:nvPicPr>
        <p:blipFill>
          <a:blip r:embed="rId3" cstate="print"/>
          <a:srcRect/>
          <a:stretch>
            <a:fillRect/>
          </a:stretch>
        </p:blipFill>
        <p:spPr bwMode="auto">
          <a:xfrm>
            <a:off x="6372200" y="116632"/>
            <a:ext cx="2646462" cy="2170099"/>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Nadpis 1"/>
          <p:cNvSpPr>
            <a:spLocks noGrp="1"/>
          </p:cNvSpPr>
          <p:nvPr>
            <p:ph type="title"/>
          </p:nvPr>
        </p:nvSpPr>
        <p:spPr/>
        <p:txBody>
          <a:bodyPr/>
          <a:lstStyle/>
          <a:p>
            <a:endParaRPr lang="cs-CZ" smtClean="0"/>
          </a:p>
        </p:txBody>
      </p:sp>
      <p:pic>
        <p:nvPicPr>
          <p:cNvPr id="4" name="Amazing Microscopic video! Paramecium Bursaria showing symbiosis with green algae..avi">
            <a:hlinkClick r:id="" action="ppaction://media"/>
          </p:cNvPr>
          <p:cNvPicPr>
            <a:picLocks noGrp="1" noRot="1" noChangeAspect="1"/>
          </p:cNvPicPr>
          <p:nvPr>
            <p:ph idx="1"/>
            <a:videoFile r:link="rId1"/>
          </p:nvPr>
        </p:nvPicPr>
        <p:blipFill>
          <a:blip r:embed="rId3" cstate="print"/>
          <a:srcRect/>
          <a:stretch>
            <a:fillRect/>
          </a:stretch>
        </p:blipFill>
        <p:spPr>
          <a:xfrm>
            <a:off x="3059113" y="2492375"/>
            <a:ext cx="3048000" cy="2286000"/>
          </a:xfrm>
        </p:spPr>
      </p:pic>
      <p:sp>
        <p:nvSpPr>
          <p:cNvPr id="19459" name="Obdélník 4"/>
          <p:cNvSpPr>
            <a:spLocks noChangeArrowheads="1"/>
          </p:cNvSpPr>
          <p:nvPr/>
        </p:nvSpPr>
        <p:spPr bwMode="auto">
          <a:xfrm>
            <a:off x="1692275" y="6021388"/>
            <a:ext cx="6245225" cy="369887"/>
          </a:xfrm>
          <a:prstGeom prst="rect">
            <a:avLst/>
          </a:prstGeom>
          <a:noFill/>
          <a:ln w="9525">
            <a:noFill/>
            <a:miter lim="800000"/>
            <a:headEnd/>
            <a:tailEnd/>
          </a:ln>
        </p:spPr>
        <p:txBody>
          <a:bodyPr>
            <a:spAutoFit/>
          </a:bodyPr>
          <a:lstStyle/>
          <a:p>
            <a:r>
              <a:rPr lang="cs-CZ">
                <a:latin typeface="Calibri" pitchFamily="34" charset="0"/>
                <a:hlinkClick r:id="rId4"/>
              </a:rPr>
              <a:t>http://www.youtube.com/watch?v=zGEcCJmC5I4</a:t>
            </a:r>
            <a:endParaRPr lang="cs-CZ">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Mikrofotografie</a:t>
            </a:r>
            <a:endParaRPr lang="cs-CZ" dirty="0"/>
          </a:p>
        </p:txBody>
      </p:sp>
      <p:sp>
        <p:nvSpPr>
          <p:cNvPr id="3" name="Zástupný symbol pro obsah 2"/>
          <p:cNvSpPr>
            <a:spLocks noGrp="1"/>
          </p:cNvSpPr>
          <p:nvPr>
            <p:ph idx="1"/>
          </p:nvPr>
        </p:nvSpPr>
        <p:spPr/>
        <p:txBody>
          <a:bodyPr>
            <a:normAutofit/>
          </a:bodyPr>
          <a:lstStyle/>
          <a:p>
            <a:r>
              <a:rPr lang="cs-CZ" sz="2400" dirty="0" smtClean="0"/>
              <a:t>Anglické výrazy: </a:t>
            </a:r>
            <a:r>
              <a:rPr lang="en-US" sz="2400" b="1" dirty="0" smtClean="0"/>
              <a:t>light </a:t>
            </a:r>
            <a:r>
              <a:rPr lang="cs-CZ" sz="2400" b="1" dirty="0" smtClean="0"/>
              <a:t>m</a:t>
            </a:r>
            <a:r>
              <a:rPr lang="en-US" sz="2400" b="1" dirty="0" err="1" smtClean="0"/>
              <a:t>icrograph</a:t>
            </a:r>
            <a:r>
              <a:rPr lang="en-US" sz="2400" dirty="0" smtClean="0"/>
              <a:t> or </a:t>
            </a:r>
            <a:r>
              <a:rPr lang="en-US" sz="2400" b="1" dirty="0" smtClean="0"/>
              <a:t>photomicrograph</a:t>
            </a:r>
            <a:endParaRPr lang="cs-CZ" sz="2400" dirty="0" smtClean="0"/>
          </a:p>
          <a:p>
            <a:r>
              <a:rPr lang="cs-CZ" sz="2400" b="1" dirty="0" err="1" smtClean="0"/>
              <a:t>Microphotograph</a:t>
            </a:r>
            <a:r>
              <a:rPr lang="cs-CZ" sz="2400" b="1" dirty="0" smtClean="0"/>
              <a:t> - </a:t>
            </a:r>
            <a:r>
              <a:rPr lang="cs-CZ" sz="2400" dirty="0" smtClean="0"/>
              <a:t> něco jiného (fotografie zmenšené do mikroskopického měřítka, speciální mikrofilmy)</a:t>
            </a:r>
          </a:p>
          <a:p>
            <a:endParaRPr lang="cs-CZ" sz="2400" dirty="0" smtClean="0"/>
          </a:p>
          <a:p>
            <a:endParaRPr lang="cs-CZ" sz="2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Nadpis 1"/>
          <p:cNvSpPr>
            <a:spLocks noGrp="1"/>
          </p:cNvSpPr>
          <p:nvPr>
            <p:ph type="title"/>
          </p:nvPr>
        </p:nvSpPr>
        <p:spPr/>
        <p:txBody>
          <a:bodyPr/>
          <a:lstStyle/>
          <a:p>
            <a:endParaRPr lang="cs-CZ" smtClean="0"/>
          </a:p>
        </p:txBody>
      </p:sp>
      <p:pic>
        <p:nvPicPr>
          <p:cNvPr id="4" name="Waterflea (Daphnia) playing with Volvox.avi">
            <a:hlinkClick r:id="" action="ppaction://media"/>
          </p:cNvPr>
          <p:cNvPicPr>
            <a:picLocks noGrp="1" noRot="1" noChangeAspect="1"/>
          </p:cNvPicPr>
          <p:nvPr>
            <p:ph idx="1"/>
            <a:videoFile r:link="rId1"/>
          </p:nvPr>
        </p:nvPicPr>
        <p:blipFill>
          <a:blip r:embed="rId3" cstate="print"/>
          <a:srcRect/>
          <a:stretch>
            <a:fillRect/>
          </a:stretch>
        </p:blipFill>
        <p:spPr>
          <a:xfrm>
            <a:off x="2286000" y="2147888"/>
            <a:ext cx="4572000" cy="3429000"/>
          </a:xfrm>
        </p:spPr>
      </p:pic>
      <p:sp>
        <p:nvSpPr>
          <p:cNvPr id="20483" name="Obdélník 4"/>
          <p:cNvSpPr>
            <a:spLocks noChangeArrowheads="1"/>
          </p:cNvSpPr>
          <p:nvPr/>
        </p:nvSpPr>
        <p:spPr bwMode="auto">
          <a:xfrm>
            <a:off x="1258888" y="6021388"/>
            <a:ext cx="6697662" cy="369887"/>
          </a:xfrm>
          <a:prstGeom prst="rect">
            <a:avLst/>
          </a:prstGeom>
          <a:noFill/>
          <a:ln w="9525">
            <a:noFill/>
            <a:miter lim="800000"/>
            <a:headEnd/>
            <a:tailEnd/>
          </a:ln>
        </p:spPr>
        <p:txBody>
          <a:bodyPr>
            <a:spAutoFit/>
          </a:bodyPr>
          <a:lstStyle/>
          <a:p>
            <a:r>
              <a:rPr lang="cs-CZ">
                <a:latin typeface="Calibri" pitchFamily="34" charset="0"/>
                <a:hlinkClick r:id="rId4"/>
              </a:rPr>
              <a:t>http://www.youtube.com/watch?v=m4G2YFFZQcA&amp;feature=related</a:t>
            </a:r>
            <a:endParaRPr lang="cs-CZ">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Nadpis 1"/>
          <p:cNvSpPr>
            <a:spLocks noGrp="1"/>
          </p:cNvSpPr>
          <p:nvPr>
            <p:ph type="title"/>
          </p:nvPr>
        </p:nvSpPr>
        <p:spPr/>
        <p:txBody>
          <a:bodyPr/>
          <a:lstStyle/>
          <a:p>
            <a:endParaRPr lang="cs-CZ" smtClean="0"/>
          </a:p>
        </p:txBody>
      </p:sp>
      <p:pic>
        <p:nvPicPr>
          <p:cNvPr id="5" name="Chlamydomonas  and  Euglena viridis.avi">
            <a:hlinkClick r:id="" action="ppaction://media"/>
          </p:cNvPr>
          <p:cNvPicPr>
            <a:picLocks noGrp="1" noRot="1" noChangeAspect="1"/>
          </p:cNvPicPr>
          <p:nvPr>
            <p:ph idx="1"/>
            <a:videoFile r:link="rId1"/>
          </p:nvPr>
        </p:nvPicPr>
        <p:blipFill>
          <a:blip r:embed="rId3" cstate="print"/>
          <a:srcRect/>
          <a:stretch>
            <a:fillRect/>
          </a:stretch>
        </p:blipFill>
        <p:spPr>
          <a:xfrm>
            <a:off x="323850" y="404813"/>
            <a:ext cx="8478838" cy="4768850"/>
          </a:xfrm>
        </p:spPr>
      </p:pic>
      <p:sp>
        <p:nvSpPr>
          <p:cNvPr id="21507" name="Obdélník 5"/>
          <p:cNvSpPr>
            <a:spLocks noChangeArrowheads="1"/>
          </p:cNvSpPr>
          <p:nvPr/>
        </p:nvSpPr>
        <p:spPr bwMode="auto">
          <a:xfrm>
            <a:off x="539750" y="5732463"/>
            <a:ext cx="8135938" cy="369887"/>
          </a:xfrm>
          <a:prstGeom prst="rect">
            <a:avLst/>
          </a:prstGeom>
          <a:noFill/>
          <a:ln w="9525">
            <a:noFill/>
            <a:miter lim="800000"/>
            <a:headEnd/>
            <a:tailEnd/>
          </a:ln>
        </p:spPr>
        <p:txBody>
          <a:bodyPr>
            <a:spAutoFit/>
          </a:bodyPr>
          <a:lstStyle/>
          <a:p>
            <a:r>
              <a:rPr lang="cs-CZ">
                <a:latin typeface="Calibri" pitchFamily="34" charset="0"/>
                <a:hlinkClick r:id="rId4"/>
              </a:rPr>
              <a:t>http://www.youtube.com/watch?v=Md0PtdRxXvw&amp;feature=related</a:t>
            </a:r>
            <a:endParaRPr lang="cs-CZ">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Nadpis 1"/>
          <p:cNvSpPr>
            <a:spLocks noGrp="1"/>
          </p:cNvSpPr>
          <p:nvPr>
            <p:ph type="title"/>
          </p:nvPr>
        </p:nvSpPr>
        <p:spPr>
          <a:xfrm>
            <a:off x="457200" y="44450"/>
            <a:ext cx="8229600" cy="1143000"/>
          </a:xfrm>
        </p:spPr>
        <p:txBody>
          <a:bodyPr/>
          <a:lstStyle/>
          <a:p>
            <a:r>
              <a:rPr lang="cs-CZ" smtClean="0"/>
              <a:t>Parametry videa</a:t>
            </a:r>
          </a:p>
        </p:txBody>
      </p:sp>
      <p:sp>
        <p:nvSpPr>
          <p:cNvPr id="3" name="Zástupný symbol pro obsah 2"/>
          <p:cNvSpPr>
            <a:spLocks noGrp="1"/>
          </p:cNvSpPr>
          <p:nvPr>
            <p:ph idx="1"/>
          </p:nvPr>
        </p:nvSpPr>
        <p:spPr>
          <a:xfrm>
            <a:off x="0" y="908050"/>
            <a:ext cx="8686800" cy="4525963"/>
          </a:xfrm>
        </p:spPr>
        <p:txBody>
          <a:bodyPr rtlCol="0">
            <a:noAutofit/>
          </a:bodyPr>
          <a:lstStyle/>
          <a:p>
            <a:pPr fontAlgn="auto">
              <a:spcAft>
                <a:spcPts val="0"/>
              </a:spcAft>
              <a:buFont typeface="Arial" pitchFamily="34" charset="0"/>
              <a:buChar char="•"/>
              <a:defRPr/>
            </a:pPr>
            <a:r>
              <a:rPr lang="cs-CZ" sz="2400" b="1" dirty="0" smtClean="0"/>
              <a:t>Komprese</a:t>
            </a:r>
            <a:r>
              <a:rPr lang="cs-CZ" sz="2400" dirty="0" smtClean="0"/>
              <a:t> (</a:t>
            </a:r>
            <a:r>
              <a:rPr lang="cs-CZ" sz="2400" dirty="0" err="1" smtClean="0"/>
              <a:t>kodeky</a:t>
            </a:r>
            <a:r>
              <a:rPr lang="cs-CZ" sz="2400" dirty="0" smtClean="0"/>
              <a:t> pro kompresi videa)</a:t>
            </a:r>
          </a:p>
          <a:p>
            <a:pPr fontAlgn="auto">
              <a:spcAft>
                <a:spcPts val="0"/>
              </a:spcAft>
              <a:buFont typeface="Arial" pitchFamily="34" charset="0"/>
              <a:buChar char="•"/>
              <a:defRPr/>
            </a:pPr>
            <a:r>
              <a:rPr lang="cs-CZ" sz="2400" b="1" dirty="0" smtClean="0"/>
              <a:t>Rozlišení</a:t>
            </a:r>
            <a:r>
              <a:rPr lang="cs-CZ" sz="2400" dirty="0" smtClean="0"/>
              <a:t> videa - počet vodorovných a svislých </a:t>
            </a:r>
            <a:r>
              <a:rPr lang="cs-CZ" sz="2400" dirty="0" err="1" smtClean="0"/>
              <a:t>pixelů</a:t>
            </a:r>
            <a:endParaRPr lang="cs-CZ" sz="2400" dirty="0" smtClean="0"/>
          </a:p>
          <a:p>
            <a:pPr fontAlgn="auto">
              <a:spcAft>
                <a:spcPts val="0"/>
              </a:spcAft>
              <a:buFont typeface="Arial" pitchFamily="34" charset="0"/>
              <a:buChar char="•"/>
              <a:defRPr/>
            </a:pPr>
            <a:r>
              <a:rPr lang="cs-CZ" sz="2400" b="1" dirty="0" smtClean="0"/>
              <a:t>Poměr stran a poměr </a:t>
            </a:r>
            <a:r>
              <a:rPr lang="cs-CZ" sz="2400" b="1" dirty="0" err="1" smtClean="0"/>
              <a:t>pixelů</a:t>
            </a:r>
            <a:endParaRPr lang="cs-CZ" sz="2400" b="1" dirty="0" smtClean="0"/>
          </a:p>
          <a:p>
            <a:pPr fontAlgn="auto">
              <a:spcAft>
                <a:spcPts val="0"/>
              </a:spcAft>
              <a:buFont typeface="Arial" pitchFamily="34" charset="0"/>
              <a:buChar char="•"/>
              <a:defRPr/>
            </a:pPr>
            <a:r>
              <a:rPr lang="cs-CZ" sz="2400" b="1" dirty="0" smtClean="0"/>
              <a:t>Datový tok </a:t>
            </a:r>
            <a:r>
              <a:rPr lang="cs-CZ" sz="2400" dirty="0" smtClean="0"/>
              <a:t>- definuje, jak bude </a:t>
            </a:r>
            <a:r>
              <a:rPr lang="cs-CZ" sz="2400" dirty="0" err="1" smtClean="0"/>
              <a:t>videosoubor</a:t>
            </a:r>
            <a:r>
              <a:rPr lang="cs-CZ" sz="2400" dirty="0" smtClean="0"/>
              <a:t> velký. Jedná se o množství  dat přenesených za jednu vteřinu videozáznamu. </a:t>
            </a:r>
          </a:p>
          <a:p>
            <a:pPr lvl="1" fontAlgn="auto">
              <a:spcAft>
                <a:spcPts val="0"/>
              </a:spcAft>
              <a:buFont typeface="Arial" pitchFamily="34" charset="0"/>
              <a:buChar char="–"/>
              <a:defRPr/>
            </a:pPr>
            <a:r>
              <a:rPr lang="cs-CZ" sz="2000" dirty="0" smtClean="0"/>
              <a:t>Používá se ve tvaru </a:t>
            </a:r>
            <a:r>
              <a:rPr lang="cs-CZ" sz="2000" dirty="0" err="1" smtClean="0"/>
              <a:t>Mbps</a:t>
            </a:r>
            <a:r>
              <a:rPr lang="cs-CZ" sz="2000" dirty="0" smtClean="0"/>
              <a:t> (mega </a:t>
            </a:r>
            <a:r>
              <a:rPr lang="cs-CZ" sz="2000" dirty="0" err="1" smtClean="0"/>
              <a:t>bits</a:t>
            </a:r>
            <a:r>
              <a:rPr lang="cs-CZ" sz="2000" dirty="0" smtClean="0"/>
              <a:t> per </a:t>
            </a:r>
            <a:r>
              <a:rPr lang="cs-CZ" sz="2000" dirty="0" err="1" smtClean="0"/>
              <a:t>second</a:t>
            </a:r>
            <a:r>
              <a:rPr lang="cs-CZ" sz="2000" dirty="0" smtClean="0"/>
              <a:t>) nebo </a:t>
            </a:r>
            <a:r>
              <a:rPr lang="cs-CZ" sz="2000" dirty="0" err="1" smtClean="0"/>
              <a:t>Kbps</a:t>
            </a:r>
            <a:r>
              <a:rPr lang="cs-CZ" sz="2000" dirty="0" smtClean="0"/>
              <a:t> (kilo </a:t>
            </a:r>
            <a:r>
              <a:rPr lang="cs-CZ" sz="2000" dirty="0" err="1" smtClean="0"/>
              <a:t>bits</a:t>
            </a:r>
            <a:r>
              <a:rPr lang="cs-CZ" sz="2000" dirty="0" smtClean="0"/>
              <a:t> per </a:t>
            </a:r>
            <a:r>
              <a:rPr lang="cs-CZ" sz="2000" dirty="0" err="1" smtClean="0"/>
              <a:t>second</a:t>
            </a:r>
            <a:r>
              <a:rPr lang="cs-CZ" sz="2000" dirty="0" smtClean="0"/>
              <a:t>). </a:t>
            </a:r>
          </a:p>
          <a:p>
            <a:pPr lvl="1" fontAlgn="auto">
              <a:spcAft>
                <a:spcPts val="0"/>
              </a:spcAft>
              <a:buFont typeface="Arial" pitchFamily="34" charset="0"/>
              <a:buChar char="–"/>
              <a:defRPr/>
            </a:pPr>
            <a:r>
              <a:rPr lang="cs-CZ" sz="2000" dirty="0" smtClean="0"/>
              <a:t>Například </a:t>
            </a:r>
            <a:r>
              <a:rPr lang="cs-CZ" sz="2000" dirty="0" err="1" smtClean="0"/>
              <a:t>kodek</a:t>
            </a:r>
            <a:r>
              <a:rPr lang="cs-CZ" sz="2000" dirty="0" smtClean="0"/>
              <a:t> DV ukládá 25 </a:t>
            </a:r>
            <a:r>
              <a:rPr lang="cs-CZ" sz="2000" dirty="0" err="1" smtClean="0"/>
              <a:t>Mbps</a:t>
            </a:r>
            <a:r>
              <a:rPr lang="cs-CZ" sz="2000" dirty="0" smtClean="0"/>
              <a:t>. </a:t>
            </a:r>
          </a:p>
          <a:p>
            <a:pPr lvl="1" fontAlgn="auto">
              <a:spcAft>
                <a:spcPts val="0"/>
              </a:spcAft>
              <a:buFont typeface="Arial" pitchFamily="34" charset="0"/>
              <a:buChar char="–"/>
              <a:defRPr/>
            </a:pPr>
            <a:r>
              <a:rPr lang="cs-CZ" sz="2000" dirty="0" smtClean="0"/>
              <a:t>Mohlo by se zdát, že  čím bude větší datový tok, tím bude kvalitnější video, ale kvalitu značně ovlivňuje především použitý video </a:t>
            </a:r>
            <a:r>
              <a:rPr lang="cs-CZ" sz="2000" dirty="0" err="1" smtClean="0"/>
              <a:t>kodek</a:t>
            </a:r>
            <a:r>
              <a:rPr lang="cs-CZ" sz="2000" dirty="0" smtClean="0"/>
              <a:t>.</a:t>
            </a:r>
          </a:p>
          <a:p>
            <a:pPr fontAlgn="auto">
              <a:spcAft>
                <a:spcPts val="0"/>
              </a:spcAft>
              <a:buFont typeface="Arial" pitchFamily="34" charset="0"/>
              <a:buChar char="•"/>
              <a:defRPr/>
            </a:pPr>
            <a:r>
              <a:rPr lang="cs-CZ" sz="2400" b="1" dirty="0" smtClean="0"/>
              <a:t>Snímkovací frekvence </a:t>
            </a:r>
            <a:r>
              <a:rPr lang="cs-CZ" sz="2400" dirty="0" smtClean="0"/>
              <a:t>- kolik snímků bude v kameře zaznamenáno a následně  přehrávánu za jednu vteřinu. </a:t>
            </a:r>
          </a:p>
          <a:p>
            <a:pPr marL="804863" lvl="1" fontAlgn="auto">
              <a:spcAft>
                <a:spcPts val="0"/>
              </a:spcAft>
              <a:buFont typeface="Arial" pitchFamily="34" charset="0"/>
              <a:buChar char="–"/>
              <a:defRPr/>
            </a:pPr>
            <a:r>
              <a:rPr lang="cs-CZ" sz="2000" dirty="0" smtClean="0"/>
              <a:t>Značí se </a:t>
            </a:r>
            <a:r>
              <a:rPr lang="cs-CZ" sz="2000" dirty="0" err="1" smtClean="0"/>
              <a:t>fps</a:t>
            </a:r>
            <a:r>
              <a:rPr lang="cs-CZ" sz="2000" dirty="0" smtClean="0"/>
              <a:t> (</a:t>
            </a:r>
            <a:r>
              <a:rPr lang="cs-CZ" sz="2000" dirty="0" err="1" smtClean="0"/>
              <a:t>Frame</a:t>
            </a:r>
            <a:r>
              <a:rPr lang="cs-CZ" sz="2000" dirty="0" smtClean="0"/>
              <a:t> Per </a:t>
            </a:r>
            <a:r>
              <a:rPr lang="cs-CZ" sz="2000" dirty="0" err="1" smtClean="0"/>
              <a:t>Second</a:t>
            </a:r>
            <a:r>
              <a:rPr lang="cs-CZ" sz="2000" dirty="0" smtClean="0"/>
              <a:t>)</a:t>
            </a:r>
          </a:p>
          <a:p>
            <a:pPr marL="804863" lvl="1" fontAlgn="auto">
              <a:spcAft>
                <a:spcPts val="0"/>
              </a:spcAft>
              <a:buFont typeface="Arial" pitchFamily="34" charset="0"/>
              <a:buChar char="–"/>
              <a:defRPr/>
            </a:pPr>
            <a:r>
              <a:rPr lang="cs-CZ" sz="2000" dirty="0" smtClean="0"/>
              <a:t>lidskému oku stačí pro plynulé vnímání videa 24 snímků za 1 s</a:t>
            </a:r>
            <a:endParaRPr lang="cs-CZ" sz="2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fontScale="90000"/>
          </a:bodyPr>
          <a:lstStyle/>
          <a:p>
            <a:pPr fontAlgn="auto">
              <a:spcAft>
                <a:spcPts val="0"/>
              </a:spcAft>
              <a:defRPr/>
            </a:pPr>
            <a:r>
              <a:rPr lang="it-IT" dirty="0" smtClean="0"/>
              <a:t>Software pro identifikaci parametrů videa</a:t>
            </a:r>
            <a:endParaRPr lang="cs-CZ" dirty="0"/>
          </a:p>
        </p:txBody>
      </p:sp>
      <p:sp>
        <p:nvSpPr>
          <p:cNvPr id="24578" name="Zástupný symbol pro obsah 2"/>
          <p:cNvSpPr>
            <a:spLocks noGrp="1"/>
          </p:cNvSpPr>
          <p:nvPr>
            <p:ph idx="1"/>
          </p:nvPr>
        </p:nvSpPr>
        <p:spPr>
          <a:xfrm>
            <a:off x="0" y="1125538"/>
            <a:ext cx="4211638" cy="4060825"/>
          </a:xfrm>
        </p:spPr>
        <p:txBody>
          <a:bodyPr>
            <a:normAutofit fontScale="92500" lnSpcReduction="10000"/>
          </a:bodyPr>
          <a:lstStyle/>
          <a:p>
            <a:r>
              <a:rPr lang="cs-CZ" sz="2000" smtClean="0"/>
              <a:t>aplikace GSpot, která primárně slouží k identifikaci parametrů videosouborů</a:t>
            </a:r>
          </a:p>
          <a:p>
            <a:r>
              <a:rPr lang="cs-CZ" sz="2000" smtClean="0"/>
              <a:t>Jednoduchá utilitka zobrazující podrobné informace o zvoleném filmu ve formátu AVI. Kromě délky filmu, použitém grabovacím programu, rychlosti přehrávání (počet snímků za sekundu), dekódování zvuku a dalších informací zobrazí také typ kodeku potřebný pro přehrátí. Zároveň zjistí, zda-li je tento kodek instalován. Dokáže rozpoznat přes 300 kodeků.</a:t>
            </a:r>
          </a:p>
        </p:txBody>
      </p:sp>
      <p:pic>
        <p:nvPicPr>
          <p:cNvPr id="24579" name="Picture 2"/>
          <p:cNvPicPr>
            <a:picLocks noChangeAspect="1" noChangeArrowheads="1"/>
          </p:cNvPicPr>
          <p:nvPr/>
        </p:nvPicPr>
        <p:blipFill>
          <a:blip r:embed="rId2" cstate="print"/>
          <a:srcRect l="31300" t="26221" r="31688" b="15192"/>
          <a:stretch>
            <a:fillRect/>
          </a:stretch>
        </p:blipFill>
        <p:spPr bwMode="auto">
          <a:xfrm>
            <a:off x="4122738" y="1557338"/>
            <a:ext cx="5021262" cy="4967287"/>
          </a:xfrm>
          <a:prstGeom prst="rect">
            <a:avLst/>
          </a:prstGeom>
          <a:noFill/>
          <a:ln w="9525">
            <a:noFill/>
            <a:miter lim="800000"/>
            <a:headEnd/>
            <a:tailEnd/>
          </a:ln>
        </p:spPr>
      </p:pic>
      <p:sp>
        <p:nvSpPr>
          <p:cNvPr id="24580" name="Obdélník 4"/>
          <p:cNvSpPr>
            <a:spLocks noChangeArrowheads="1"/>
          </p:cNvSpPr>
          <p:nvPr/>
        </p:nvSpPr>
        <p:spPr bwMode="auto">
          <a:xfrm>
            <a:off x="250825" y="5949950"/>
            <a:ext cx="3627438" cy="646113"/>
          </a:xfrm>
          <a:prstGeom prst="rect">
            <a:avLst/>
          </a:prstGeom>
          <a:noFill/>
          <a:ln w="9525">
            <a:noFill/>
            <a:miter lim="800000"/>
            <a:headEnd/>
            <a:tailEnd/>
          </a:ln>
        </p:spPr>
        <p:txBody>
          <a:bodyPr wrap="none">
            <a:spAutoFit/>
          </a:bodyPr>
          <a:lstStyle/>
          <a:p>
            <a:r>
              <a:rPr lang="cs-CZ">
                <a:latin typeface="Calibri" pitchFamily="34" charset="0"/>
              </a:rPr>
              <a:t>Freeware</a:t>
            </a:r>
          </a:p>
          <a:p>
            <a:r>
              <a:rPr lang="cs-CZ">
                <a:latin typeface="Calibri" pitchFamily="34" charset="0"/>
              </a:rPr>
              <a:t>http://www.slunecnice.cz/sw/gspot/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Nadpis 1"/>
          <p:cNvSpPr>
            <a:spLocks noGrp="1"/>
          </p:cNvSpPr>
          <p:nvPr>
            <p:ph type="title"/>
          </p:nvPr>
        </p:nvSpPr>
        <p:spPr/>
        <p:txBody>
          <a:bodyPr/>
          <a:lstStyle/>
          <a:p>
            <a:r>
              <a:rPr lang="cs-CZ" b="1" smtClean="0"/>
              <a:t>Multimediální kontejner</a:t>
            </a:r>
          </a:p>
        </p:txBody>
      </p:sp>
      <p:sp>
        <p:nvSpPr>
          <p:cNvPr id="25602" name="Zástupný symbol pro obsah 2"/>
          <p:cNvSpPr>
            <a:spLocks noGrp="1"/>
          </p:cNvSpPr>
          <p:nvPr>
            <p:ph idx="1"/>
          </p:nvPr>
        </p:nvSpPr>
        <p:spPr>
          <a:xfrm>
            <a:off x="0" y="1600200"/>
            <a:ext cx="9144000" cy="4525963"/>
          </a:xfrm>
        </p:spPr>
        <p:txBody>
          <a:bodyPr/>
          <a:lstStyle/>
          <a:p>
            <a:r>
              <a:rPr lang="cs-CZ" sz="2800" smtClean="0"/>
              <a:t>= obálka souboru nebo datového toku, obsahující jeden nebo více proudů multimediálních dat (stop, streamů)</a:t>
            </a:r>
          </a:p>
          <a:p>
            <a:r>
              <a:rPr lang="cs-CZ" sz="2800" smtClean="0"/>
              <a:t>Umožňuje nám ukládat video a zvuk do jednoho souboru. </a:t>
            </a:r>
          </a:p>
          <a:p>
            <a:r>
              <a:rPr lang="cs-CZ" sz="2800" smtClean="0"/>
              <a:t>Může obsahovat druhou zvukovou stopu, menu, kapitoly nebo titulky. </a:t>
            </a:r>
          </a:p>
          <a:p>
            <a:r>
              <a:rPr lang="cs-CZ" sz="2800" smtClean="0"/>
              <a:t>Má pak definované kodeky pro video a audio stopu. </a:t>
            </a:r>
          </a:p>
          <a:p>
            <a:r>
              <a:rPr lang="cs-CZ" sz="2800" smtClean="0"/>
              <a:t>Kodeků může být více, jak pro video, tak pro audio.</a:t>
            </a:r>
          </a:p>
        </p:txBody>
      </p:sp>
      <p:sp>
        <p:nvSpPr>
          <p:cNvPr id="25603" name="Obdélník 3"/>
          <p:cNvSpPr>
            <a:spLocks noChangeArrowheads="1"/>
          </p:cNvSpPr>
          <p:nvPr/>
        </p:nvSpPr>
        <p:spPr bwMode="auto">
          <a:xfrm>
            <a:off x="611188" y="5300663"/>
            <a:ext cx="8208962" cy="954087"/>
          </a:xfrm>
          <a:prstGeom prst="rect">
            <a:avLst/>
          </a:prstGeom>
          <a:noFill/>
          <a:ln w="9525">
            <a:noFill/>
            <a:miter lim="800000"/>
            <a:headEnd/>
            <a:tailEnd/>
          </a:ln>
        </p:spPr>
        <p:txBody>
          <a:bodyPr>
            <a:spAutoFit/>
          </a:bodyPr>
          <a:lstStyle/>
          <a:p>
            <a:r>
              <a:rPr lang="cs-CZ" sz="2800" b="1">
                <a:latin typeface="Calibri" pitchFamily="34" charset="0"/>
              </a:rPr>
              <a:t>AVI, MPEG Program Stream, MPEG Transport Stream, MP4, MKV, QuickTime,RealMedia, WindowsMedia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Nadpis 1"/>
          <p:cNvSpPr>
            <a:spLocks noGrp="1"/>
          </p:cNvSpPr>
          <p:nvPr>
            <p:ph type="title"/>
          </p:nvPr>
        </p:nvSpPr>
        <p:spPr/>
        <p:txBody>
          <a:bodyPr/>
          <a:lstStyle/>
          <a:p>
            <a:r>
              <a:rPr lang="cs-CZ" b="1" smtClean="0"/>
              <a:t>AVI</a:t>
            </a:r>
            <a:r>
              <a:rPr lang="cs-CZ" smtClean="0"/>
              <a:t> (</a:t>
            </a:r>
            <a:r>
              <a:rPr lang="cs-CZ" i="1" smtClean="0"/>
              <a:t>Audio Video Interleave</a:t>
            </a:r>
            <a:r>
              <a:rPr lang="cs-CZ" smtClean="0"/>
              <a:t>)</a:t>
            </a:r>
          </a:p>
        </p:txBody>
      </p:sp>
      <p:sp>
        <p:nvSpPr>
          <p:cNvPr id="3" name="Zástupný symbol pro obsah 2"/>
          <p:cNvSpPr>
            <a:spLocks noGrp="1"/>
          </p:cNvSpPr>
          <p:nvPr>
            <p:ph idx="1"/>
          </p:nvPr>
        </p:nvSpPr>
        <p:spPr/>
        <p:txBody>
          <a:bodyPr rtlCol="0">
            <a:normAutofit fontScale="77500" lnSpcReduction="20000"/>
          </a:bodyPr>
          <a:lstStyle/>
          <a:p>
            <a:pPr fontAlgn="auto">
              <a:spcAft>
                <a:spcPts val="0"/>
              </a:spcAft>
              <a:buFont typeface="Arial" pitchFamily="34" charset="0"/>
              <a:buChar char="•"/>
              <a:defRPr/>
            </a:pPr>
            <a:r>
              <a:rPr lang="cs-CZ" i="1" dirty="0" smtClean="0"/>
              <a:t>.</a:t>
            </a:r>
            <a:r>
              <a:rPr lang="cs-CZ" i="1" dirty="0" err="1" smtClean="0"/>
              <a:t>avi</a:t>
            </a:r>
            <a:endParaRPr lang="cs-CZ" i="1" dirty="0" smtClean="0"/>
          </a:p>
          <a:p>
            <a:pPr fontAlgn="auto">
              <a:spcAft>
                <a:spcPts val="0"/>
              </a:spcAft>
              <a:buFont typeface="Arial" pitchFamily="34" charset="0"/>
              <a:buChar char="•"/>
              <a:defRPr/>
            </a:pPr>
            <a:r>
              <a:rPr lang="cs-CZ" dirty="0" smtClean="0"/>
              <a:t> Vyvinula jej firma Microsoft a začala používat již v roce 1992 ve své nástavbě operačního systému Windows 3.1x</a:t>
            </a:r>
          </a:p>
          <a:p>
            <a:pPr fontAlgn="auto">
              <a:spcAft>
                <a:spcPts val="0"/>
              </a:spcAft>
              <a:buFont typeface="Arial" pitchFamily="34" charset="0"/>
              <a:buChar char="•"/>
              <a:defRPr/>
            </a:pPr>
            <a:r>
              <a:rPr lang="cs-CZ" dirty="0" smtClean="0"/>
              <a:t>Nejrozšířenější kontejner pro ukládání videa. Podporuje celou řadu </a:t>
            </a:r>
            <a:r>
              <a:rPr lang="cs-CZ" dirty="0" err="1" smtClean="0"/>
              <a:t>kodeků</a:t>
            </a:r>
            <a:r>
              <a:rPr lang="cs-CZ" dirty="0" smtClean="0"/>
              <a:t> pro video i audio.</a:t>
            </a:r>
          </a:p>
          <a:p>
            <a:pPr fontAlgn="auto">
              <a:spcAft>
                <a:spcPts val="0"/>
              </a:spcAft>
              <a:buFont typeface="Arial" pitchFamily="34" charset="0"/>
              <a:buChar char="•"/>
              <a:defRPr/>
            </a:pPr>
            <a:r>
              <a:rPr lang="cs-CZ" dirty="0" smtClean="0"/>
              <a:t>soubor se nedá přehrát pokud není úplný (nehodí se pro použití na internetu)</a:t>
            </a:r>
          </a:p>
          <a:p>
            <a:pPr fontAlgn="auto">
              <a:spcAft>
                <a:spcPts val="0"/>
              </a:spcAft>
              <a:buFont typeface="Arial" pitchFamily="34" charset="0"/>
              <a:buChar char="•"/>
              <a:defRPr/>
            </a:pPr>
            <a:r>
              <a:rPr lang="cs-CZ" dirty="0" smtClean="0"/>
              <a:t>Audio i video stopy jsou identifikovány tzv. </a:t>
            </a:r>
            <a:r>
              <a:rPr lang="cs-CZ" dirty="0" err="1" smtClean="0">
                <a:hlinkClick r:id="rId2" tooltip="FourCC"/>
              </a:rPr>
              <a:t>FourCC</a:t>
            </a:r>
            <a:r>
              <a:rPr lang="cs-CZ" dirty="0" smtClean="0"/>
              <a:t> kódem (32 bitů). </a:t>
            </a:r>
          </a:p>
          <a:p>
            <a:pPr fontAlgn="auto">
              <a:spcAft>
                <a:spcPts val="0"/>
              </a:spcAft>
              <a:buFont typeface="Arial" pitchFamily="34" charset="0"/>
              <a:buChar char="•"/>
              <a:defRPr/>
            </a:pPr>
            <a:r>
              <a:rPr lang="cs-CZ" dirty="0" smtClean="0"/>
              <a:t>Je široce podporován programy pro editaci videa a je zřejmě nejvhodnější pro práci s videem. </a:t>
            </a:r>
          </a:p>
          <a:p>
            <a:pPr fontAlgn="auto">
              <a:spcAft>
                <a:spcPts val="0"/>
              </a:spcAft>
              <a:buFont typeface="Arial" pitchFamily="34" charset="0"/>
              <a:buChar char="•"/>
              <a:defRPr/>
            </a:pPr>
            <a:r>
              <a:rPr lang="cs-CZ" dirty="0" smtClean="0"/>
              <a:t>možné uložit titulky ani jiné informace (kapitoly)</a:t>
            </a:r>
            <a:endParaRPr lang="cs-CZ"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Nadpis 1"/>
          <p:cNvSpPr>
            <a:spLocks noGrp="1"/>
          </p:cNvSpPr>
          <p:nvPr>
            <p:ph type="title"/>
          </p:nvPr>
        </p:nvSpPr>
        <p:spPr/>
        <p:txBody>
          <a:bodyPr/>
          <a:lstStyle/>
          <a:p>
            <a:r>
              <a:rPr lang="cs-CZ" b="1" smtClean="0"/>
              <a:t>Video kodeky</a:t>
            </a:r>
          </a:p>
        </p:txBody>
      </p:sp>
      <p:sp>
        <p:nvSpPr>
          <p:cNvPr id="28674" name="Zástupný symbol pro obsah 2"/>
          <p:cNvSpPr>
            <a:spLocks noGrp="1"/>
          </p:cNvSpPr>
          <p:nvPr>
            <p:ph idx="1"/>
          </p:nvPr>
        </p:nvSpPr>
        <p:spPr/>
        <p:txBody>
          <a:bodyPr>
            <a:normAutofit lnSpcReduction="10000"/>
          </a:bodyPr>
          <a:lstStyle/>
          <a:p>
            <a:r>
              <a:rPr lang="cs-CZ" sz="2000" smtClean="0"/>
              <a:t>slouží přímo ke komprimování videa</a:t>
            </a:r>
          </a:p>
          <a:p>
            <a:r>
              <a:rPr lang="cs-CZ" sz="2000" smtClean="0"/>
              <a:t>součástí kontejneru</a:t>
            </a:r>
          </a:p>
          <a:p>
            <a:r>
              <a:rPr lang="cs-CZ" sz="2000" smtClean="0"/>
              <a:t>velké množství</a:t>
            </a:r>
          </a:p>
          <a:p>
            <a:r>
              <a:rPr lang="cs-CZ" sz="2000" b="1" smtClean="0"/>
              <a:t>Bezeztrátové </a:t>
            </a:r>
            <a:r>
              <a:rPr lang="cs-CZ" sz="2000" smtClean="0"/>
              <a:t>(</a:t>
            </a:r>
            <a:r>
              <a:rPr lang="cs-CZ" sz="1800" smtClean="0"/>
              <a:t>Video je určeno k dalšímu zpracování): Huffyuv (HuffYUV); Lagarith; LCL (Loss-Less Codec Library) – 2 kodeky (AVIzlib a AVImszh) </a:t>
            </a:r>
            <a:endParaRPr lang="cs-CZ" sz="2000" smtClean="0"/>
          </a:p>
          <a:p>
            <a:r>
              <a:rPr lang="cs-CZ" sz="2000" b="1" smtClean="0"/>
              <a:t>Ztrátové: </a:t>
            </a:r>
            <a:r>
              <a:rPr lang="cs-CZ" sz="1800" b="1" smtClean="0"/>
              <a:t>Dirac</a:t>
            </a:r>
            <a:r>
              <a:rPr lang="cs-CZ" sz="1800" smtClean="0"/>
              <a:t> – vyvíjí BBC, svobodný software a open source, 2 implementace (Dirac a Schrödinger); </a:t>
            </a:r>
            <a:r>
              <a:rPr lang="cs-CZ" sz="1800" b="1" smtClean="0"/>
              <a:t>H.263</a:t>
            </a:r>
            <a:r>
              <a:rPr lang="cs-CZ" sz="1800" smtClean="0"/>
              <a:t> – používá jej Flash Video, byla na něm založena původní verze RealVideo; </a:t>
            </a:r>
            <a:r>
              <a:rPr lang="cs-CZ" sz="1800" b="1" smtClean="0"/>
              <a:t>MPEG-4 ASP </a:t>
            </a:r>
            <a:r>
              <a:rPr lang="cs-CZ" sz="1800" smtClean="0"/>
              <a:t>(Advanced Simple Profile), MPEG-4 Part 2 – (mnoho implementací: 3ivx. DivX. FFmpeg MPEG-4. Xvid – GPL); </a:t>
            </a:r>
            <a:r>
              <a:rPr lang="cs-CZ" sz="1800" b="1" smtClean="0"/>
              <a:t>H.264, MPEG-4 AVC</a:t>
            </a:r>
            <a:r>
              <a:rPr lang="cs-CZ" sz="1800" smtClean="0"/>
              <a:t> (Advanced Video Coding), </a:t>
            </a:r>
            <a:r>
              <a:rPr lang="cs-CZ" sz="1800" b="1" smtClean="0"/>
              <a:t>MPEG-4 Part 10 </a:t>
            </a:r>
            <a:r>
              <a:rPr lang="cs-CZ" sz="1800" smtClean="0"/>
              <a:t>– pro HD DVD a Blu-ray, CoreAVC – pouze dekoder, komerční, pouze pro Windows, velmi rychlý; QuickTime H.264 – implementace od Apple; x264 – GPL, součástí mnoha open source projektů (FFmpeg, VLC media player); </a:t>
            </a:r>
            <a:r>
              <a:rPr lang="cs-CZ" sz="1800" b="1" smtClean="0"/>
              <a:t>MJPEG</a:t>
            </a:r>
            <a:r>
              <a:rPr lang="cs-CZ" sz="1800" smtClean="0"/>
              <a:t> (Motion JPEG); </a:t>
            </a:r>
            <a:r>
              <a:rPr lang="cs-CZ" sz="1800" b="1" smtClean="0"/>
              <a:t>MPEG-1</a:t>
            </a:r>
            <a:r>
              <a:rPr lang="cs-CZ" sz="1800" smtClean="0"/>
              <a:t>, DCT, .mpg, .mpeg, použit ve Video CD (VCD). </a:t>
            </a:r>
            <a:r>
              <a:rPr lang="cs-CZ" sz="1800" b="1" smtClean="0"/>
              <a:t>MPEG-2</a:t>
            </a:r>
            <a:r>
              <a:rPr lang="cs-CZ" sz="1800" smtClean="0"/>
              <a:t> – audio i video, DCT, použit v SVCD, DVD (PS), DVB (TS). </a:t>
            </a:r>
            <a:r>
              <a:rPr lang="cs-CZ" sz="1800" b="1" smtClean="0"/>
              <a:t>Theora</a:t>
            </a:r>
            <a:r>
              <a:rPr lang="cs-CZ" sz="1800" smtClean="0"/>
              <a:t> – vyvíjí Xiph.Org Foundation (součást projektu Ogg), libtheora, licence BSD. </a:t>
            </a:r>
            <a:r>
              <a:rPr lang="cs-CZ" sz="1800" b="1" smtClean="0"/>
              <a:t>VC-1</a:t>
            </a:r>
            <a:r>
              <a:rPr lang="cs-CZ" sz="1800" smtClean="0"/>
              <a:t>. </a:t>
            </a:r>
            <a:r>
              <a:rPr lang="cs-CZ" sz="1800" b="1" smtClean="0"/>
              <a:t>Windows Media Video </a:t>
            </a:r>
            <a:r>
              <a:rPr lang="cs-CZ" sz="1800" smtClean="0"/>
              <a:t>– .wmv, videokodek i kontejner.</a:t>
            </a:r>
            <a:endParaRPr lang="cs-CZ" sz="2000" smtClean="0"/>
          </a:p>
          <a:p>
            <a:endParaRPr lang="cs-CZ" sz="2000" smtClean="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Nadpis 1"/>
          <p:cNvSpPr>
            <a:spLocks noGrp="1"/>
          </p:cNvSpPr>
          <p:nvPr>
            <p:ph type="title"/>
          </p:nvPr>
        </p:nvSpPr>
        <p:spPr/>
        <p:txBody>
          <a:bodyPr/>
          <a:lstStyle/>
          <a:p>
            <a:r>
              <a:rPr lang="cs-CZ" smtClean="0"/>
              <a:t>Jak natočit video v motion stream</a:t>
            </a:r>
            <a:r>
              <a:rPr lang="cs-CZ" smtClean="0">
                <a:latin typeface="Arial" charset="0"/>
              </a:rPr>
              <a:t>:</a:t>
            </a:r>
          </a:p>
        </p:txBody>
      </p:sp>
      <p:sp>
        <p:nvSpPr>
          <p:cNvPr id="29698" name="Zástupný symbol pro obsah 2"/>
          <p:cNvSpPr>
            <a:spLocks noGrp="1"/>
          </p:cNvSpPr>
          <p:nvPr>
            <p:ph idx="1"/>
          </p:nvPr>
        </p:nvSpPr>
        <p:spPr/>
        <p:txBody>
          <a:bodyPr/>
          <a:lstStyle/>
          <a:p>
            <a:r>
              <a:rPr lang="cs-CZ" smtClean="0"/>
              <a:t>Zatrhnout </a:t>
            </a:r>
          </a:p>
        </p:txBody>
      </p:sp>
      <p:pic>
        <p:nvPicPr>
          <p:cNvPr id="29700" name="Picture 4"/>
          <p:cNvPicPr>
            <a:picLocks noChangeAspect="1" noChangeArrowheads="1"/>
          </p:cNvPicPr>
          <p:nvPr/>
        </p:nvPicPr>
        <p:blipFill>
          <a:blip r:embed="rId2" cstate="print"/>
          <a:srcRect/>
          <a:stretch>
            <a:fillRect/>
          </a:stretch>
        </p:blipFill>
        <p:spPr bwMode="auto">
          <a:xfrm>
            <a:off x="5076825" y="2349500"/>
            <a:ext cx="2181225" cy="1285875"/>
          </a:xfrm>
          <a:prstGeom prst="rect">
            <a:avLst/>
          </a:prstGeom>
          <a:noFill/>
          <a:ln w="9525">
            <a:noFill/>
            <a:miter lim="800000"/>
            <a:headEnd/>
            <a:tailEnd/>
          </a:ln>
          <a:effectLst/>
        </p:spPr>
      </p:pic>
      <p:pic>
        <p:nvPicPr>
          <p:cNvPr id="29701" name="Picture 5"/>
          <p:cNvPicPr>
            <a:picLocks noChangeAspect="1" noChangeArrowheads="1"/>
          </p:cNvPicPr>
          <p:nvPr/>
        </p:nvPicPr>
        <p:blipFill>
          <a:blip r:embed="rId3" cstate="print"/>
          <a:srcRect/>
          <a:stretch>
            <a:fillRect/>
          </a:stretch>
        </p:blipFill>
        <p:spPr bwMode="auto">
          <a:xfrm>
            <a:off x="2771775" y="1125538"/>
            <a:ext cx="1449388" cy="5688012"/>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Nadpis 1"/>
          <p:cNvSpPr>
            <a:spLocks noGrp="1"/>
          </p:cNvSpPr>
          <p:nvPr>
            <p:ph type="title"/>
          </p:nvPr>
        </p:nvSpPr>
        <p:spPr/>
        <p:txBody>
          <a:bodyPr/>
          <a:lstStyle/>
          <a:p>
            <a:r>
              <a:rPr lang="cs-CZ" b="1" smtClean="0"/>
              <a:t>Uložení souboru </a:t>
            </a:r>
          </a:p>
        </p:txBody>
      </p:sp>
      <p:sp>
        <p:nvSpPr>
          <p:cNvPr id="30722" name="Zástupný symbol pro obsah 2"/>
          <p:cNvSpPr>
            <a:spLocks noGrp="1"/>
          </p:cNvSpPr>
          <p:nvPr>
            <p:ph idx="1"/>
          </p:nvPr>
        </p:nvSpPr>
        <p:spPr/>
        <p:txBody>
          <a:bodyPr/>
          <a:lstStyle/>
          <a:p>
            <a:r>
              <a:rPr lang="cs-CZ" smtClean="0"/>
              <a:t>Uložení souboru najdeme v rozbalovací nabídce „File“</a:t>
            </a:r>
          </a:p>
          <a:p>
            <a:r>
              <a:rPr lang="cs-CZ" smtClean="0"/>
              <a:t>Výsledné video bude mít příponu AVI</a:t>
            </a:r>
            <a:endParaRPr lang="cs-CZ" smtClean="0">
              <a:latin typeface="Arial" charset="0"/>
            </a:endParaRPr>
          </a:p>
          <a:p>
            <a:r>
              <a:rPr lang="cs-CZ" smtClean="0"/>
              <a:t>neukládat .vsi (neotevřeli byste to v normálním programu)</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solidFill>
                  <a:srgbClr val="FF0000"/>
                </a:solidFill>
              </a:rPr>
              <a:t>8.</a:t>
            </a:r>
            <a:br>
              <a:rPr lang="cs-CZ" dirty="0" smtClean="0">
                <a:solidFill>
                  <a:srgbClr val="FF0000"/>
                </a:solidFill>
              </a:rPr>
            </a:br>
            <a:r>
              <a:rPr lang="cs-CZ" dirty="0" smtClean="0">
                <a:solidFill>
                  <a:srgbClr val="FF0000"/>
                </a:solidFill>
              </a:rPr>
              <a:t> </a:t>
            </a:r>
            <a:r>
              <a:rPr lang="cs-CZ" b="1" dirty="0" smtClean="0"/>
              <a:t>Klasická morfometrie</a:t>
            </a:r>
            <a:br>
              <a:rPr lang="cs-CZ" b="1" dirty="0" smtClean="0"/>
            </a:br>
            <a:r>
              <a:rPr lang="cs-CZ" dirty="0" smtClean="0"/>
              <a:t>Měření délek, plochy, obvodu, </a:t>
            </a:r>
            <a:br>
              <a:rPr lang="cs-CZ" dirty="0" smtClean="0"/>
            </a:br>
            <a:r>
              <a:rPr lang="cs-CZ" dirty="0" smtClean="0"/>
              <a:t>počtu v digitální analýze obrazu</a:t>
            </a:r>
            <a:br>
              <a:rPr lang="cs-CZ" dirty="0" smtClean="0"/>
            </a:br>
            <a:r>
              <a:rPr lang="cs-CZ" dirty="0" err="1" smtClean="0"/>
              <a:t>Stream</a:t>
            </a:r>
            <a:r>
              <a:rPr lang="cs-CZ" dirty="0" smtClean="0"/>
              <a:t> </a:t>
            </a:r>
            <a:r>
              <a:rPr lang="cs-CZ" dirty="0" err="1" smtClean="0"/>
              <a:t>Motion</a:t>
            </a:r>
            <a:endParaRPr lang="cs-CZ" dirty="0"/>
          </a:p>
        </p:txBody>
      </p:sp>
      <p:sp>
        <p:nvSpPr>
          <p:cNvPr id="3" name="Podnadpis 2"/>
          <p:cNvSpPr>
            <a:spLocks noGrp="1"/>
          </p:cNvSpPr>
          <p:nvPr>
            <p:ph type="subTitle" idx="1"/>
          </p:nvPr>
        </p:nvSpPr>
        <p:spPr>
          <a:xfrm>
            <a:off x="1371600" y="4437112"/>
            <a:ext cx="6400800" cy="1201688"/>
          </a:xfrm>
        </p:spPr>
        <p:txBody>
          <a:bodyPr/>
          <a:lstStyle/>
          <a:p>
            <a:endParaRPr lang="cs-CZ"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na </a:t>
            </a:r>
            <a:r>
              <a:rPr lang="cs-CZ" dirty="0" err="1" smtClean="0"/>
              <a:t>fotomikroskopii</a:t>
            </a:r>
            <a:endParaRPr lang="cs-CZ" dirty="0"/>
          </a:p>
        </p:txBody>
      </p:sp>
      <p:sp>
        <p:nvSpPr>
          <p:cNvPr id="3" name="Zástupný symbol pro obsah 2"/>
          <p:cNvSpPr>
            <a:spLocks noGrp="1"/>
          </p:cNvSpPr>
          <p:nvPr>
            <p:ph idx="1"/>
          </p:nvPr>
        </p:nvSpPr>
        <p:spPr>
          <a:xfrm>
            <a:off x="467544" y="1556792"/>
            <a:ext cx="2746648" cy="4525963"/>
          </a:xfrm>
        </p:spPr>
        <p:txBody>
          <a:bodyPr/>
          <a:lstStyle/>
          <a:p>
            <a:r>
              <a:rPr lang="cs-CZ" dirty="0" smtClean="0"/>
              <a:t>Mikroskop + fotoaparát</a:t>
            </a:r>
            <a:endParaRPr lang="cs-CZ" dirty="0"/>
          </a:p>
        </p:txBody>
      </p:sp>
      <p:pic>
        <p:nvPicPr>
          <p:cNvPr id="41986" name="Picture 2" descr="http://www.optingservis.cz/labor_tech/images/904_01.jpg"/>
          <p:cNvPicPr>
            <a:picLocks noChangeAspect="1" noChangeArrowheads="1"/>
          </p:cNvPicPr>
          <p:nvPr/>
        </p:nvPicPr>
        <p:blipFill>
          <a:blip r:embed="rId3" cstate="print"/>
          <a:srcRect/>
          <a:stretch>
            <a:fillRect/>
          </a:stretch>
        </p:blipFill>
        <p:spPr bwMode="auto">
          <a:xfrm>
            <a:off x="251520" y="3356992"/>
            <a:ext cx="1838325" cy="2857500"/>
          </a:xfrm>
          <a:prstGeom prst="rect">
            <a:avLst/>
          </a:prstGeom>
          <a:noFill/>
        </p:spPr>
      </p:pic>
      <p:pic>
        <p:nvPicPr>
          <p:cNvPr id="41988" name="Picture 4" descr="http://www.system68.com/traveling/images/fotomikroskop.jpg"/>
          <p:cNvPicPr>
            <a:picLocks noChangeAspect="1" noChangeArrowheads="1"/>
          </p:cNvPicPr>
          <p:nvPr/>
        </p:nvPicPr>
        <p:blipFill>
          <a:blip r:embed="rId4" cstate="print"/>
          <a:srcRect/>
          <a:stretch>
            <a:fillRect/>
          </a:stretch>
        </p:blipFill>
        <p:spPr bwMode="auto">
          <a:xfrm>
            <a:off x="2195736" y="3356992"/>
            <a:ext cx="2167719" cy="2890292"/>
          </a:xfrm>
          <a:prstGeom prst="rect">
            <a:avLst/>
          </a:prstGeom>
          <a:noFill/>
        </p:spPr>
      </p:pic>
      <p:pic>
        <p:nvPicPr>
          <p:cNvPr id="41990" name="Picture 6" descr="http://www.arsenal.cz/files/uploaded/UserFiles/Image/redakce/.%5b800-600%5d.AI%205013i-T.jpg"/>
          <p:cNvPicPr>
            <a:picLocks noChangeAspect="1" noChangeArrowheads="1"/>
          </p:cNvPicPr>
          <p:nvPr/>
        </p:nvPicPr>
        <p:blipFill>
          <a:blip r:embed="rId5" cstate="print"/>
          <a:srcRect/>
          <a:stretch>
            <a:fillRect/>
          </a:stretch>
        </p:blipFill>
        <p:spPr bwMode="auto">
          <a:xfrm>
            <a:off x="4932040" y="1268760"/>
            <a:ext cx="4023417" cy="5498976"/>
          </a:xfrm>
          <a:prstGeom prst="rect">
            <a:avLst/>
          </a:prstGeom>
          <a:noFill/>
        </p:spPr>
      </p:pic>
      <p:sp>
        <p:nvSpPr>
          <p:cNvPr id="5" name="Zástupný symbol pro obsah 2"/>
          <p:cNvSpPr txBox="1">
            <a:spLocks/>
          </p:cNvSpPr>
          <p:nvPr/>
        </p:nvSpPr>
        <p:spPr>
          <a:xfrm>
            <a:off x="6012160" y="1268760"/>
            <a:ext cx="2880320" cy="4525963"/>
          </a:xfrm>
          <a:prstGeom prst="rect">
            <a:avLst/>
          </a:prstGeom>
        </p:spPr>
        <p:txBody>
          <a:bodyPr vert="horz" lIns="91440" tIns="45720" rIns="91440" bIns="45720" rtlCol="0">
            <a:norm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smtClean="0">
                <a:ln>
                  <a:noFill/>
                </a:ln>
                <a:solidFill>
                  <a:schemeClr val="tx1"/>
                </a:solidFill>
                <a:effectLst/>
                <a:uLnTx/>
                <a:uFillTx/>
                <a:latin typeface="+mn-lt"/>
                <a:ea typeface="+mn-ea"/>
                <a:cs typeface="+mn-cs"/>
              </a:rPr>
              <a:t>Mikroskop + CCD kamera</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Úvod – co vše jde proměřit</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Rychlé počítání objektů</a:t>
            </a:r>
          </a:p>
          <a:p>
            <a:r>
              <a:rPr lang="cs-CZ" dirty="0" smtClean="0"/>
              <a:t>Měření úseků i ploch</a:t>
            </a:r>
          </a:p>
          <a:p>
            <a:r>
              <a:rPr lang="cs-CZ" dirty="0" smtClean="0"/>
              <a:t>Měření lze uložit</a:t>
            </a:r>
          </a:p>
          <a:p>
            <a:r>
              <a:rPr lang="cs-CZ" dirty="0" smtClean="0"/>
              <a:t>Kalibrace obrázků při správném nastavení objektivu </a:t>
            </a:r>
          </a:p>
          <a:p>
            <a:r>
              <a:rPr lang="cs-CZ" dirty="0" smtClean="0"/>
              <a:t>Pokud není obrázek </a:t>
            </a:r>
          </a:p>
          <a:p>
            <a:r>
              <a:rPr lang="cs-CZ" dirty="0" err="1" smtClean="0"/>
              <a:t>zkalibrován</a:t>
            </a:r>
            <a:r>
              <a:rPr lang="cs-CZ" dirty="0" smtClean="0"/>
              <a:t>  pak: </a:t>
            </a:r>
          </a:p>
          <a:p>
            <a:pPr>
              <a:buNone/>
            </a:pPr>
            <a:r>
              <a:rPr lang="cs-CZ" i="1" dirty="0" smtClean="0"/>
              <a:t>„Image </a:t>
            </a:r>
            <a:r>
              <a:rPr lang="cs-CZ" i="1" dirty="0"/>
              <a:t>&gt; </a:t>
            </a:r>
            <a:r>
              <a:rPr lang="cs-CZ" i="1" dirty="0" err="1" smtClean="0"/>
              <a:t>Calibrate</a:t>
            </a:r>
            <a:r>
              <a:rPr lang="cs-CZ" i="1" dirty="0" smtClean="0"/>
              <a:t> Image“</a:t>
            </a:r>
            <a:endParaRPr lang="cs-CZ" dirty="0"/>
          </a:p>
        </p:txBody>
      </p:sp>
      <p:pic>
        <p:nvPicPr>
          <p:cNvPr id="1026" name="Picture 2" descr="http://virtualurchin.stanford.edu/images/microscope_bla_border.jpg"/>
          <p:cNvPicPr>
            <a:picLocks noChangeAspect="1" noChangeArrowheads="1"/>
          </p:cNvPicPr>
          <p:nvPr/>
        </p:nvPicPr>
        <p:blipFill>
          <a:blip r:embed="rId3" cstate="print"/>
          <a:srcRect/>
          <a:stretch>
            <a:fillRect/>
          </a:stretch>
        </p:blipFill>
        <p:spPr bwMode="auto">
          <a:xfrm>
            <a:off x="6156176" y="4293096"/>
            <a:ext cx="2352675" cy="2286001"/>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fontScale="90000"/>
          </a:bodyPr>
          <a:lstStyle/>
          <a:p>
            <a:r>
              <a:rPr lang="cs-CZ" b="1" dirty="0" smtClean="0"/>
              <a:t>Kalibrace a měření školním mikroskopem</a:t>
            </a:r>
            <a:endParaRPr lang="cs-CZ" b="1" dirty="0"/>
          </a:p>
        </p:txBody>
      </p:sp>
      <p:sp>
        <p:nvSpPr>
          <p:cNvPr id="3" name="Zástupný symbol pro obsah 2"/>
          <p:cNvSpPr>
            <a:spLocks noGrp="1"/>
          </p:cNvSpPr>
          <p:nvPr>
            <p:ph idx="1"/>
          </p:nvPr>
        </p:nvSpPr>
        <p:spPr/>
        <p:txBody>
          <a:bodyPr/>
          <a:lstStyle/>
          <a:p>
            <a:r>
              <a:rPr lang="cs-CZ" dirty="0" smtClean="0"/>
              <a:t>Protože velikost objektů v pozorovaném poli je při každém zvětšení jiná</a:t>
            </a:r>
          </a:p>
          <a:p>
            <a:r>
              <a:rPr lang="cs-CZ" dirty="0" smtClean="0"/>
              <a:t>Každý mikroskop se musí kalibrovat zvlášť, každý je jiný</a:t>
            </a:r>
          </a:p>
          <a:p>
            <a:r>
              <a:rPr lang="cs-CZ" dirty="0" err="1" smtClean="0"/>
              <a:t>Nejjedonušíš</a:t>
            </a:r>
            <a:r>
              <a:rPr lang="cs-CZ" dirty="0" smtClean="0"/>
              <a:t> je změřit zorné pole – pak lze snadno odhadnout skutečnou velikost pozorovaného objektu</a:t>
            </a:r>
          </a:p>
          <a:p>
            <a:endParaRPr lang="cs-CZ" dirty="0" smtClean="0"/>
          </a:p>
          <a:p>
            <a:endParaRPr lang="cs-CZ"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4941168"/>
            <a:ext cx="8229600" cy="1184995"/>
          </a:xfrm>
        </p:spPr>
        <p:txBody>
          <a:bodyPr>
            <a:normAutofit fontScale="77500" lnSpcReduction="20000"/>
          </a:bodyPr>
          <a:lstStyle/>
          <a:p>
            <a:r>
              <a:rPr lang="cs-CZ" dirty="0" err="1" smtClean="0"/>
              <a:t>Obj</a:t>
            </a:r>
            <a:r>
              <a:rPr lang="cs-CZ" dirty="0" smtClean="0"/>
              <a:t>. 4x – 4,5 mm</a:t>
            </a:r>
          </a:p>
          <a:p>
            <a:r>
              <a:rPr lang="cs-CZ" dirty="0" err="1" smtClean="0"/>
              <a:t>Obj</a:t>
            </a:r>
            <a:r>
              <a:rPr lang="cs-CZ" dirty="0" smtClean="0"/>
              <a:t>. 10x – 2 mm</a:t>
            </a:r>
          </a:p>
          <a:p>
            <a:r>
              <a:rPr lang="cs-CZ" dirty="0" err="1" smtClean="0"/>
              <a:t>Obj</a:t>
            </a:r>
            <a:r>
              <a:rPr lang="cs-CZ" dirty="0" smtClean="0"/>
              <a:t>. 40x – 0,5 mm</a:t>
            </a:r>
          </a:p>
        </p:txBody>
      </p:sp>
      <p:pic>
        <p:nvPicPr>
          <p:cNvPr id="6146" name="Picture 2"/>
          <p:cNvPicPr>
            <a:picLocks noChangeAspect="1" noChangeArrowheads="1"/>
          </p:cNvPicPr>
          <p:nvPr/>
        </p:nvPicPr>
        <p:blipFill>
          <a:blip r:embed="rId3" cstate="print"/>
          <a:srcRect l="8857" t="16770" r="34444" b="40000"/>
          <a:stretch>
            <a:fillRect/>
          </a:stretch>
        </p:blipFill>
        <p:spPr bwMode="auto">
          <a:xfrm>
            <a:off x="251520" y="332656"/>
            <a:ext cx="8253606" cy="3933056"/>
          </a:xfrm>
          <a:prstGeom prst="rect">
            <a:avLst/>
          </a:prstGeom>
          <a:noFill/>
          <a:ln w="9525">
            <a:solidFill>
              <a:schemeClr val="tx1"/>
            </a:solidFill>
            <a:miter lim="800000"/>
            <a:headEnd/>
            <a:tailEnd/>
          </a:ln>
        </p:spPr>
      </p:pic>
      <p:pic>
        <p:nvPicPr>
          <p:cNvPr id="6147" name="Picture 3"/>
          <p:cNvPicPr>
            <a:picLocks noChangeAspect="1" noChangeArrowheads="1"/>
          </p:cNvPicPr>
          <p:nvPr/>
        </p:nvPicPr>
        <p:blipFill>
          <a:blip r:embed="rId4" cstate="print"/>
          <a:srcRect l="11613" t="16610" r="35038" b="41810"/>
          <a:stretch>
            <a:fillRect/>
          </a:stretch>
        </p:blipFill>
        <p:spPr bwMode="auto">
          <a:xfrm>
            <a:off x="3266889" y="764704"/>
            <a:ext cx="5265551" cy="2564904"/>
          </a:xfrm>
          <a:prstGeom prst="rect">
            <a:avLst/>
          </a:prstGeom>
          <a:noFill/>
          <a:ln w="9525">
            <a:solidFill>
              <a:schemeClr val="tx1"/>
            </a:solidFill>
            <a:miter lim="800000"/>
            <a:headEnd/>
            <a:tailEnd/>
          </a:ln>
        </p:spPr>
      </p:pic>
      <p:pic>
        <p:nvPicPr>
          <p:cNvPr id="6149" name="Picture 5"/>
          <p:cNvPicPr>
            <a:picLocks noChangeAspect="1" noChangeArrowheads="1"/>
          </p:cNvPicPr>
          <p:nvPr/>
        </p:nvPicPr>
        <p:blipFill>
          <a:blip r:embed="rId5" cstate="print"/>
          <a:srcRect l="12201" t="15980" r="34644" b="41810"/>
          <a:stretch>
            <a:fillRect/>
          </a:stretch>
        </p:blipFill>
        <p:spPr bwMode="auto">
          <a:xfrm>
            <a:off x="3707904" y="1916832"/>
            <a:ext cx="5186725" cy="2574153"/>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box(in)">
                                      <p:cBhvr>
                                        <p:cTn id="12"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Odhad velikosti</a:t>
            </a:r>
            <a:endParaRPr lang="cs-CZ" dirty="0"/>
          </a:p>
        </p:txBody>
      </p:sp>
      <p:sp>
        <p:nvSpPr>
          <p:cNvPr id="3" name="Zástupný symbol pro obsah 2"/>
          <p:cNvSpPr>
            <a:spLocks noGrp="1"/>
          </p:cNvSpPr>
          <p:nvPr>
            <p:ph idx="1"/>
          </p:nvPr>
        </p:nvSpPr>
        <p:spPr>
          <a:xfrm>
            <a:off x="457200" y="5373216"/>
            <a:ext cx="8229600" cy="752947"/>
          </a:xfrm>
        </p:spPr>
        <p:txBody>
          <a:bodyPr/>
          <a:lstStyle/>
          <a:p>
            <a:r>
              <a:rPr lang="cs-CZ" dirty="0" smtClean="0"/>
              <a:t>0.1 mm</a:t>
            </a:r>
            <a:endParaRPr lang="cs-CZ" dirty="0"/>
          </a:p>
        </p:txBody>
      </p:sp>
      <p:pic>
        <p:nvPicPr>
          <p:cNvPr id="7170" name="Picture 2"/>
          <p:cNvPicPr>
            <a:picLocks noChangeAspect="1" noChangeArrowheads="1"/>
          </p:cNvPicPr>
          <p:nvPr/>
        </p:nvPicPr>
        <p:blipFill>
          <a:blip r:embed="rId3" cstate="print"/>
          <a:srcRect l="12400" t="17400" r="32869" b="42910"/>
          <a:stretch>
            <a:fillRect/>
          </a:stretch>
        </p:blipFill>
        <p:spPr bwMode="auto">
          <a:xfrm>
            <a:off x="323528" y="1340768"/>
            <a:ext cx="8420364" cy="381642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35826" t="68270" r="50787" b="13460"/>
          <a:stretch>
            <a:fillRect/>
          </a:stretch>
        </p:blipFill>
        <p:spPr bwMode="auto">
          <a:xfrm>
            <a:off x="6804248" y="4797152"/>
            <a:ext cx="2267744" cy="1934252"/>
          </a:xfrm>
          <a:prstGeom prst="rect">
            <a:avLst/>
          </a:prstGeom>
          <a:noFill/>
          <a:ln w="9525">
            <a:noFill/>
            <a:miter lim="800000"/>
            <a:headEnd/>
            <a:tailEnd/>
          </a:ln>
        </p:spPr>
      </p:pic>
      <p:sp>
        <p:nvSpPr>
          <p:cNvPr id="6" name="Obdélník 5"/>
          <p:cNvSpPr/>
          <p:nvPr/>
        </p:nvSpPr>
        <p:spPr>
          <a:xfrm>
            <a:off x="611560" y="5949280"/>
            <a:ext cx="5454352" cy="646331"/>
          </a:xfrm>
          <a:prstGeom prst="rect">
            <a:avLst/>
          </a:prstGeom>
        </p:spPr>
        <p:txBody>
          <a:bodyPr wrap="square">
            <a:spAutoFit/>
          </a:bodyPr>
          <a:lstStyle/>
          <a:p>
            <a:r>
              <a:rPr lang="cs-CZ" dirty="0" smtClean="0"/>
              <a:t>Vyzkoušejte si zde:</a:t>
            </a:r>
          </a:p>
          <a:p>
            <a:r>
              <a:rPr lang="cs-CZ" dirty="0" smtClean="0"/>
              <a:t>http://virtualurchin.stanford.edu/microscope.htm</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Výběr prostředí pro měření</a:t>
            </a:r>
            <a:endParaRPr lang="cs-CZ" dirty="0"/>
          </a:p>
        </p:txBody>
      </p:sp>
      <p:sp>
        <p:nvSpPr>
          <p:cNvPr id="3" name="Zástupný symbol pro obsah 2"/>
          <p:cNvSpPr>
            <a:spLocks noGrp="1"/>
          </p:cNvSpPr>
          <p:nvPr>
            <p:ph idx="1"/>
          </p:nvPr>
        </p:nvSpPr>
        <p:spPr/>
        <p:txBody>
          <a:bodyPr/>
          <a:lstStyle/>
          <a:p>
            <a:r>
              <a:rPr lang="cs-CZ" dirty="0" smtClean="0"/>
              <a:t>Přepnout do rozvržení "</a:t>
            </a:r>
            <a:r>
              <a:rPr lang="cs-CZ" dirty="0" err="1" smtClean="0"/>
              <a:t>Processing</a:t>
            </a:r>
            <a:r>
              <a:rPr lang="cs-CZ" dirty="0" smtClean="0"/>
              <a:t>„</a:t>
            </a:r>
          </a:p>
          <a:p>
            <a:r>
              <a:rPr lang="cs-CZ" dirty="0" smtClean="0"/>
              <a:t>Nástroj </a:t>
            </a:r>
            <a:r>
              <a:rPr lang="cs-CZ" i="1" dirty="0" err="1" smtClean="0"/>
              <a:t>Measurement</a:t>
            </a:r>
            <a:r>
              <a:rPr lang="cs-CZ" i="1" dirty="0" smtClean="0"/>
              <a:t> </a:t>
            </a:r>
            <a:r>
              <a:rPr lang="cs-CZ" i="1" dirty="0" err="1"/>
              <a:t>and</a:t>
            </a:r>
            <a:r>
              <a:rPr lang="cs-CZ" i="1" dirty="0"/>
              <a:t> </a:t>
            </a:r>
            <a:r>
              <a:rPr lang="cs-CZ" i="1" dirty="0" smtClean="0"/>
              <a:t>ROI</a:t>
            </a:r>
          </a:p>
          <a:p>
            <a:r>
              <a:rPr lang="cs-CZ" dirty="0" smtClean="0"/>
              <a:t>Aktivní i v živém obraze!!!  -  Výhoda </a:t>
            </a:r>
            <a:r>
              <a:rPr lang="cs-CZ" dirty="0" err="1" smtClean="0"/>
              <a:t>Motion</a:t>
            </a:r>
            <a:r>
              <a:rPr lang="cs-CZ" dirty="0" smtClean="0"/>
              <a:t> </a:t>
            </a:r>
            <a:r>
              <a:rPr lang="cs-CZ" dirty="0" err="1" smtClean="0"/>
              <a:t>Stream</a:t>
            </a:r>
            <a:endParaRPr lang="cs-CZ" dirty="0" smtClean="0"/>
          </a:p>
          <a:p>
            <a:r>
              <a:rPr lang="cs-CZ" dirty="0" smtClean="0"/>
              <a:t>Aktivace měření               </a:t>
            </a:r>
            <a:r>
              <a:rPr lang="cs-CZ" sz="2800" i="1" dirty="0" err="1" smtClean="0"/>
              <a:t>Measurement</a:t>
            </a:r>
            <a:r>
              <a:rPr lang="cs-CZ" sz="2800" i="1" dirty="0" smtClean="0"/>
              <a:t> </a:t>
            </a:r>
            <a:r>
              <a:rPr lang="cs-CZ" sz="2800" i="1" dirty="0" err="1" smtClean="0"/>
              <a:t>and</a:t>
            </a:r>
            <a:r>
              <a:rPr lang="cs-CZ" sz="2800" i="1" dirty="0" smtClean="0"/>
              <a:t> ROI</a:t>
            </a:r>
          </a:p>
          <a:p>
            <a:pPr>
              <a:buNone/>
            </a:pPr>
            <a:r>
              <a:rPr lang="cs-CZ" dirty="0" smtClean="0"/>
              <a:t>tlačítkem </a:t>
            </a:r>
            <a:r>
              <a:rPr lang="cs-CZ" i="1" dirty="0" err="1" smtClean="0"/>
              <a:t>Select</a:t>
            </a:r>
            <a:r>
              <a:rPr lang="cs-CZ" i="1" dirty="0" smtClean="0"/>
              <a:t> </a:t>
            </a:r>
            <a:r>
              <a:rPr lang="cs-CZ" i="1" dirty="0" err="1"/>
              <a:t>Measurement</a:t>
            </a:r>
            <a:r>
              <a:rPr lang="cs-CZ" i="1" dirty="0"/>
              <a:t> </a:t>
            </a:r>
            <a:r>
              <a:rPr lang="cs-CZ" i="1" dirty="0" err="1"/>
              <a:t>Objects</a:t>
            </a:r>
            <a:endParaRPr lang="cs-CZ" dirty="0" smtClean="0"/>
          </a:p>
          <a:p>
            <a:endParaRPr lang="cs-CZ" dirty="0"/>
          </a:p>
        </p:txBody>
      </p:sp>
      <p:pic>
        <p:nvPicPr>
          <p:cNvPr id="8195" name="Picture 3"/>
          <p:cNvPicPr>
            <a:picLocks noChangeAspect="1" noChangeArrowheads="1"/>
          </p:cNvPicPr>
          <p:nvPr/>
        </p:nvPicPr>
        <p:blipFill>
          <a:blip r:embed="rId2" cstate="print"/>
          <a:srcRect l="14563" t="43070" r="79925" b="49370"/>
          <a:stretch>
            <a:fillRect/>
          </a:stretch>
        </p:blipFill>
        <p:spPr bwMode="auto">
          <a:xfrm>
            <a:off x="3707904" y="3573016"/>
            <a:ext cx="1008112" cy="864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teleskopy-optika.sk/files/imagepicker/t/teleskopy-optika.sk/mikroskop%20celestron%20lcd%2040-1600x%20velky.jpg"/>
          <p:cNvPicPr>
            <a:picLocks noChangeAspect="1" noChangeArrowheads="1"/>
          </p:cNvPicPr>
          <p:nvPr/>
        </p:nvPicPr>
        <p:blipFill>
          <a:blip r:embed="rId3" cstate="print"/>
          <a:srcRect l="18144" r="24401"/>
          <a:stretch>
            <a:fillRect/>
          </a:stretch>
        </p:blipFill>
        <p:spPr bwMode="auto">
          <a:xfrm>
            <a:off x="6228184" y="1186780"/>
            <a:ext cx="2736304" cy="4762500"/>
          </a:xfrm>
          <a:prstGeom prst="rect">
            <a:avLst/>
          </a:prstGeom>
          <a:noFill/>
        </p:spPr>
      </p:pic>
      <p:pic>
        <p:nvPicPr>
          <p:cNvPr id="47108" name="Picture 4" descr="http://storage.dalekohled-mikroskop.cz/contentgallery/Mikroskopy-LCD-40x-1600x-398-711.jpg"/>
          <p:cNvPicPr>
            <a:picLocks noChangeAspect="1" noChangeArrowheads="1"/>
          </p:cNvPicPr>
          <p:nvPr/>
        </p:nvPicPr>
        <p:blipFill>
          <a:blip r:embed="rId4" cstate="print"/>
          <a:srcRect/>
          <a:stretch>
            <a:fillRect/>
          </a:stretch>
        </p:blipFill>
        <p:spPr bwMode="auto">
          <a:xfrm>
            <a:off x="251520" y="908720"/>
            <a:ext cx="5652914" cy="5652914"/>
          </a:xfrm>
          <a:prstGeom prst="rect">
            <a:avLst/>
          </a:prstGeom>
          <a:noFill/>
        </p:spPr>
      </p:pic>
      <p:sp>
        <p:nvSpPr>
          <p:cNvPr id="2" name="Nadpis 1"/>
          <p:cNvSpPr>
            <a:spLocks noGrp="1"/>
          </p:cNvSpPr>
          <p:nvPr>
            <p:ph type="title"/>
          </p:nvPr>
        </p:nvSpPr>
        <p:spPr/>
        <p:txBody>
          <a:bodyPr>
            <a:normAutofit/>
          </a:bodyPr>
          <a:lstStyle/>
          <a:p>
            <a:r>
              <a:rPr lang="cs-CZ" sz="3600" dirty="0" smtClean="0"/>
              <a:t>Nouzovka: LCD mikroskopy</a:t>
            </a:r>
            <a:endParaRPr lang="cs-CZ" sz="3600" dirty="0"/>
          </a:p>
        </p:txBody>
      </p:sp>
      <p:sp>
        <p:nvSpPr>
          <p:cNvPr id="3" name="Zástupný symbol pro obsah 2"/>
          <p:cNvSpPr>
            <a:spLocks noGrp="1"/>
          </p:cNvSpPr>
          <p:nvPr>
            <p:ph idx="1"/>
          </p:nvPr>
        </p:nvSpPr>
        <p:spPr/>
        <p:txBody>
          <a:bodyPr/>
          <a:lstStyle/>
          <a:p>
            <a:endParaRPr lang="cs-CZ"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1143000"/>
          </a:xfrm>
        </p:spPr>
        <p:txBody>
          <a:bodyPr/>
          <a:lstStyle/>
          <a:p>
            <a:r>
              <a:rPr lang="cs-CZ" dirty="0" smtClean="0"/>
              <a:t>CCD KAMERA</a:t>
            </a:r>
            <a:endParaRPr lang="cs-CZ" dirty="0"/>
          </a:p>
        </p:txBody>
      </p:sp>
      <p:sp>
        <p:nvSpPr>
          <p:cNvPr id="3" name="Zástupný symbol pro obsah 2"/>
          <p:cNvSpPr>
            <a:spLocks noGrp="1"/>
          </p:cNvSpPr>
          <p:nvPr>
            <p:ph idx="1"/>
          </p:nvPr>
        </p:nvSpPr>
        <p:spPr>
          <a:xfrm>
            <a:off x="457200" y="1063277"/>
            <a:ext cx="8229600" cy="4525963"/>
          </a:xfrm>
        </p:spPr>
        <p:txBody>
          <a:bodyPr>
            <a:normAutofit/>
          </a:bodyPr>
          <a:lstStyle/>
          <a:p>
            <a:r>
              <a:rPr lang="cs-CZ" sz="2800" dirty="0" smtClean="0"/>
              <a:t>CCD (=</a:t>
            </a:r>
            <a:r>
              <a:rPr lang="cs-CZ" sz="2800" dirty="0" err="1" smtClean="0"/>
              <a:t>Charge</a:t>
            </a:r>
            <a:r>
              <a:rPr lang="cs-CZ" sz="2800" dirty="0" smtClean="0"/>
              <a:t> </a:t>
            </a:r>
            <a:r>
              <a:rPr lang="cs-CZ" sz="2800" dirty="0" err="1" smtClean="0"/>
              <a:t>Coupled</a:t>
            </a:r>
            <a:r>
              <a:rPr lang="cs-CZ" sz="2800" dirty="0" smtClean="0"/>
              <a:t> Device): polovodičový prvek, který umožňuje snímat obraz a ukládat ho v digitální formě</a:t>
            </a:r>
          </a:p>
          <a:p>
            <a:r>
              <a:rPr lang="cs-CZ" sz="2800" dirty="0" smtClean="0"/>
              <a:t>skládá se z velkého počtu </a:t>
            </a:r>
            <a:r>
              <a:rPr lang="cs-CZ" sz="2800" dirty="0" err="1" smtClean="0"/>
              <a:t>světlocitlivých</a:t>
            </a:r>
            <a:r>
              <a:rPr lang="cs-CZ" sz="2800" dirty="0" smtClean="0"/>
              <a:t> </a:t>
            </a:r>
            <a:r>
              <a:rPr lang="cs-CZ" sz="2800" dirty="0" err="1" smtClean="0"/>
              <a:t>pixelů</a:t>
            </a:r>
            <a:r>
              <a:rPr lang="cs-CZ" sz="2800" dirty="0" smtClean="0"/>
              <a:t>, které se dopadem světla nabíjí. Velikost náboje je úměrná intenzitě dopadajícího světla. </a:t>
            </a:r>
          </a:p>
          <a:p>
            <a:r>
              <a:rPr lang="cs-CZ" sz="2800" dirty="0" smtClean="0"/>
              <a:t>technologický nástupce fotografických nástavců pro zhotovování mikrofotografií</a:t>
            </a:r>
            <a:endParaRPr lang="cs-CZ" sz="2800" dirty="0"/>
          </a:p>
        </p:txBody>
      </p:sp>
      <p:pic>
        <p:nvPicPr>
          <p:cNvPr id="51202" name="Picture 2" descr="http://upload.wikimedia.org/wikipedia/commons/thumb/a/a1/CCD.jpg/300px-CCD.jpg"/>
          <p:cNvPicPr>
            <a:picLocks noChangeAspect="1" noChangeArrowheads="1"/>
          </p:cNvPicPr>
          <p:nvPr/>
        </p:nvPicPr>
        <p:blipFill>
          <a:blip r:embed="rId3" cstate="print"/>
          <a:srcRect/>
          <a:stretch>
            <a:fillRect/>
          </a:stretch>
        </p:blipFill>
        <p:spPr bwMode="auto">
          <a:xfrm>
            <a:off x="5652120" y="4869160"/>
            <a:ext cx="2857500" cy="1905000"/>
          </a:xfrm>
          <a:prstGeom prst="rect">
            <a:avLst/>
          </a:prstGeom>
          <a:noFill/>
        </p:spPr>
      </p:pic>
      <p:pic>
        <p:nvPicPr>
          <p:cNvPr id="51204" name="Picture 4" descr="http://upload.wikimedia.org/wikipedia/commons/thumb/1/17/CCD_in_camera.jpg/220px-CCD_in_camera.jpg"/>
          <p:cNvPicPr>
            <a:picLocks noChangeAspect="1" noChangeArrowheads="1"/>
          </p:cNvPicPr>
          <p:nvPr/>
        </p:nvPicPr>
        <p:blipFill>
          <a:blip r:embed="rId4" cstate="print"/>
          <a:srcRect/>
          <a:stretch>
            <a:fillRect/>
          </a:stretch>
        </p:blipFill>
        <p:spPr bwMode="auto">
          <a:xfrm>
            <a:off x="395536" y="4683967"/>
            <a:ext cx="2095500" cy="2057401"/>
          </a:xfrm>
          <a:prstGeom prst="rect">
            <a:avLst/>
          </a:prstGeom>
          <a:noFill/>
        </p:spPr>
      </p:pic>
      <p:pic>
        <p:nvPicPr>
          <p:cNvPr id="51206" name="Picture 6" descr="http://upload.wikimedia.org/wikipedia/commons/thumb/6/6e/CCD-bu%C5%88ky.jpg/220px-CCD-bu%C5%88ky.jpg"/>
          <p:cNvPicPr>
            <a:picLocks noChangeAspect="1" noChangeArrowheads="1"/>
          </p:cNvPicPr>
          <p:nvPr/>
        </p:nvPicPr>
        <p:blipFill>
          <a:blip r:embed="rId5" cstate="print"/>
          <a:srcRect/>
          <a:stretch>
            <a:fillRect/>
          </a:stretch>
        </p:blipFill>
        <p:spPr bwMode="auto">
          <a:xfrm>
            <a:off x="3059832" y="4869160"/>
            <a:ext cx="2095500" cy="161925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TotalTime>
  <Words>4156</Words>
  <Application>Microsoft Office PowerPoint</Application>
  <PresentationFormat>Předvádění na obrazovce (4:3)</PresentationFormat>
  <Paragraphs>448</Paragraphs>
  <Slides>74</Slides>
  <Notes>43</Notes>
  <HiddenSlides>0</HiddenSlides>
  <MMClips>3</MMClips>
  <ScaleCrop>false</ScaleCrop>
  <HeadingPairs>
    <vt:vector size="4" baseType="variant">
      <vt:variant>
        <vt:lpstr>Motiv</vt:lpstr>
      </vt:variant>
      <vt:variant>
        <vt:i4>1</vt:i4>
      </vt:variant>
      <vt:variant>
        <vt:lpstr>Nadpisy snímků</vt:lpstr>
      </vt:variant>
      <vt:variant>
        <vt:i4>74</vt:i4>
      </vt:variant>
    </vt:vector>
  </HeadingPairs>
  <TitlesOfParts>
    <vt:vector size="75" baseType="lpstr">
      <vt:lpstr>Motiv sady Office</vt:lpstr>
      <vt:lpstr>2. blok 5 - Mikrofotografie I. Fotodokumentace: zásady, problémy, chyby</vt:lpstr>
      <vt:lpstr>Fotografická dokumentace</vt:lpstr>
      <vt:lpstr>Makrofotografie</vt:lpstr>
      <vt:lpstr>Makrofotografie</vt:lpstr>
      <vt:lpstr>Mikrofotografie</vt:lpstr>
      <vt:lpstr>Mikrofotografie</vt:lpstr>
      <vt:lpstr>Jak na fotomikroskopii</vt:lpstr>
      <vt:lpstr>Nouzovka: LCD mikroskopy</vt:lpstr>
      <vt:lpstr>CCD KAMERA</vt:lpstr>
      <vt:lpstr>Fotografická dokumentace pro odborné účely</vt:lpstr>
      <vt:lpstr>Falzifikace fotodokumentace</vt:lpstr>
      <vt:lpstr>Snímek 12</vt:lpstr>
      <vt:lpstr>Snímek 13</vt:lpstr>
      <vt:lpstr>Snímek 14</vt:lpstr>
      <vt:lpstr>Snímek 15</vt:lpstr>
      <vt:lpstr>Snímek 16</vt:lpstr>
      <vt:lpstr>Snímek 17</vt:lpstr>
      <vt:lpstr>Použitá literatura</vt:lpstr>
      <vt:lpstr>Snímek 19</vt:lpstr>
      <vt:lpstr>Další materiály ke čtení</vt:lpstr>
      <vt:lpstr>Základní definice</vt:lpstr>
      <vt:lpstr>Co je digitální obraz a jeho charakteristiky</vt:lpstr>
      <vt:lpstr>Rozlišení</vt:lpstr>
      <vt:lpstr>Snímek 24</vt:lpstr>
      <vt:lpstr>Snímek 25</vt:lpstr>
      <vt:lpstr>Barevná hloubka</vt:lpstr>
      <vt:lpstr>Používané barevné hloubky </vt:lpstr>
      <vt:lpstr>Barevné kanály</vt:lpstr>
      <vt:lpstr>RGB</vt:lpstr>
      <vt:lpstr>CMYK</vt:lpstr>
      <vt:lpstr>Formáty: PFF versus OME FF a METADATA</vt:lpstr>
      <vt:lpstr>Metadata</vt:lpstr>
      <vt:lpstr>RAW</vt:lpstr>
      <vt:lpstr>TIFF</vt:lpstr>
      <vt:lpstr>JPEG</vt:lpstr>
      <vt:lpstr>GIF (Graphics Interchange Format) </vt:lpstr>
      <vt:lpstr>PNG</vt:lpstr>
      <vt:lpstr>BMP</vt:lpstr>
      <vt:lpstr>Expozice</vt:lpstr>
      <vt:lpstr>Expoziční čas</vt:lpstr>
      <vt:lpstr>Citlivost</vt:lpstr>
      <vt:lpstr>6. Mikrofotografie 2 Fotodokumentace: Vícenásobné grafické zarovnání (MIA) a Rozšířené fokální zobrazení (EFI) v digitální analýze obrazu (Stream Motion) + další vychytávky</vt:lpstr>
      <vt:lpstr>Mimo stream: Skládání obrazu – různě ostrých vrstev</vt:lpstr>
      <vt:lpstr>Objektiv 10x, 39 složených obrázků, foceno po krocích o velikosti 0,01 mm pomocí StackShot</vt:lpstr>
      <vt:lpstr>Instant Extended Focus Image (EFI)</vt:lpstr>
      <vt:lpstr>EFI (Instant Extended Focus Image )</vt:lpstr>
      <vt:lpstr>Manual Multiple Image Alignment (MIA)</vt:lpstr>
      <vt:lpstr> Obrazy získané použitím většího počtu obrázků zarovnaných (MIA) softwarem</vt:lpstr>
      <vt:lpstr>Snímek 49</vt:lpstr>
      <vt:lpstr>Image Processing - Zpracování obrazu</vt:lpstr>
      <vt:lpstr>Detekce a klasifikace objektů</vt:lpstr>
      <vt:lpstr>Detekce a klasifikace objektů</vt:lpstr>
      <vt:lpstr>Detekce objektů</vt:lpstr>
      <vt:lpstr>Raději pojďme fotit.</vt:lpstr>
      <vt:lpstr>7. Základy video snímání</vt:lpstr>
      <vt:lpstr>Jak zachytit pohyblivý obraz</vt:lpstr>
      <vt:lpstr>Analogové kamery </vt:lpstr>
      <vt:lpstr>Digitální kamery </vt:lpstr>
      <vt:lpstr>Snímek 59</vt:lpstr>
      <vt:lpstr>Snímek 60</vt:lpstr>
      <vt:lpstr>Snímek 61</vt:lpstr>
      <vt:lpstr>Parametry videa</vt:lpstr>
      <vt:lpstr>Software pro identifikaci parametrů videa</vt:lpstr>
      <vt:lpstr>Multimediální kontejner</vt:lpstr>
      <vt:lpstr>AVI (Audio Video Interleave)</vt:lpstr>
      <vt:lpstr>Video kodeky</vt:lpstr>
      <vt:lpstr>Jak natočit video v motion stream:</vt:lpstr>
      <vt:lpstr>Uložení souboru </vt:lpstr>
      <vt:lpstr>8.  Klasická morfometrie Měření délek, plochy, obvodu,  počtu v digitální analýze obrazu Stream Motion</vt:lpstr>
      <vt:lpstr>Úvod – co vše jde proměřit</vt:lpstr>
      <vt:lpstr>Kalibrace a měření školním mikroskopem</vt:lpstr>
      <vt:lpstr>Snímek 72</vt:lpstr>
      <vt:lpstr>Odhad velikosti</vt:lpstr>
      <vt:lpstr>Výběr prostředí pro měření</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Zdeněk Mazal</dc:creator>
  <cp:lastModifiedBy>Sarka</cp:lastModifiedBy>
  <cp:revision>128</cp:revision>
  <dcterms:created xsi:type="dcterms:W3CDTF">2011-11-04T20:46:36Z</dcterms:created>
  <dcterms:modified xsi:type="dcterms:W3CDTF">2013-11-05T07:14:51Z</dcterms:modified>
</cp:coreProperties>
</file>