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8" r:id="rId3"/>
    <p:sldId id="289" r:id="rId4"/>
    <p:sldId id="290" r:id="rId5"/>
    <p:sldId id="291" r:id="rId6"/>
    <p:sldId id="292" r:id="rId7"/>
    <p:sldId id="293" r:id="rId8"/>
    <p:sldId id="297" r:id="rId9"/>
    <p:sldId id="301" r:id="rId10"/>
    <p:sldId id="295" r:id="rId11"/>
    <p:sldId id="296" r:id="rId12"/>
    <p:sldId id="298" r:id="rId13"/>
    <p:sldId id="299" r:id="rId14"/>
    <p:sldId id="300" r:id="rId15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96" d="100"/>
          <a:sy n="96" d="100"/>
        </p:scale>
        <p:origin x="-1066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1.12.2013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1.12.2013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</a:t>
            </a:r>
            <a:r>
              <a:rPr lang="en-US" dirty="0" smtClean="0"/>
              <a:t>9</a:t>
            </a:r>
            <a:endParaRPr lang="cs-CZ" dirty="0" smtClean="0">
              <a:solidFill>
                <a:srgbClr val="FF0000"/>
              </a:solidFill>
            </a:endParaRP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Uložená procedura/funkce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611560" y="1268760"/>
            <a:ext cx="75608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CREATE OR REPLACE </a:t>
            </a:r>
            <a:r>
              <a:rPr lang="en-US" dirty="0" smtClean="0">
                <a:solidFill>
                  <a:srgbClr val="FF0000"/>
                </a:solidFill>
              </a:rPr>
              <a:t>PROCEDURE</a:t>
            </a:r>
            <a:r>
              <a:rPr lang="en-US" dirty="0" smtClean="0"/>
              <a:t> </a:t>
            </a:r>
            <a:r>
              <a:rPr lang="en-US" dirty="0" err="1" smtClean="0"/>
              <a:t>jmeno</a:t>
            </a:r>
            <a:r>
              <a:rPr lang="cs-CZ" dirty="0" smtClean="0"/>
              <a:t>_</a:t>
            </a:r>
            <a:r>
              <a:rPr lang="cs-CZ" dirty="0" err="1" smtClean="0"/>
              <a:t>proc</a:t>
            </a:r>
            <a:r>
              <a:rPr lang="en-US" dirty="0" smtClean="0"/>
              <a:t> (</a:t>
            </a:r>
            <a:r>
              <a:rPr lang="en-US" dirty="0" err="1" smtClean="0"/>
              <a:t>parametry</a:t>
            </a:r>
            <a:r>
              <a:rPr lang="en-US" dirty="0" smtClean="0"/>
              <a:t>) IS</a:t>
            </a:r>
          </a:p>
          <a:p>
            <a:r>
              <a:rPr lang="cs-CZ" dirty="0" smtClean="0"/>
              <a:t>i NUMBER;</a:t>
            </a:r>
            <a:r>
              <a:rPr lang="en-US" dirty="0" smtClean="0"/>
              <a:t> -- </a:t>
            </a:r>
            <a:r>
              <a:rPr lang="en-US" dirty="0" err="1" smtClean="0"/>
              <a:t>deklarace</a:t>
            </a:r>
            <a:r>
              <a:rPr lang="en-US" dirty="0" smtClean="0"/>
              <a:t> prom</a:t>
            </a:r>
            <a:r>
              <a:rPr lang="cs-CZ" dirty="0" err="1" smtClean="0"/>
              <a:t>ěných</a:t>
            </a:r>
            <a:endParaRPr lang="cs-CZ" dirty="0" smtClean="0"/>
          </a:p>
          <a:p>
            <a:r>
              <a:rPr lang="cs-CZ" dirty="0" smtClean="0"/>
              <a:t>BEGIN </a:t>
            </a:r>
          </a:p>
          <a:p>
            <a:r>
              <a:rPr lang="cs-CZ" dirty="0" smtClean="0"/>
              <a:t>    –tělo procedury</a:t>
            </a:r>
            <a:endParaRPr lang="en-US" dirty="0" smtClean="0"/>
          </a:p>
          <a:p>
            <a:r>
              <a:rPr lang="en-US" dirty="0" smtClean="0"/>
              <a:t>END;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11560" y="2996952"/>
            <a:ext cx="7200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CREATE OR REPLACE </a:t>
            </a:r>
            <a:r>
              <a:rPr lang="en-US" dirty="0" smtClean="0">
                <a:solidFill>
                  <a:srgbClr val="FF0000"/>
                </a:solidFill>
              </a:rPr>
              <a:t>FUNCTION</a:t>
            </a:r>
            <a:r>
              <a:rPr lang="en-US" dirty="0" smtClean="0"/>
              <a:t> </a:t>
            </a:r>
            <a:r>
              <a:rPr lang="en-US" dirty="0" err="1" smtClean="0"/>
              <a:t>jmeno_funkce</a:t>
            </a:r>
            <a:r>
              <a:rPr lang="en-US" dirty="0" smtClean="0"/>
              <a:t> (</a:t>
            </a:r>
            <a:r>
              <a:rPr lang="en-US" dirty="0" err="1" smtClean="0"/>
              <a:t>parametry</a:t>
            </a:r>
            <a:r>
              <a:rPr lang="en-US" dirty="0" smtClean="0"/>
              <a:t>) </a:t>
            </a:r>
            <a:r>
              <a:rPr lang="en-US" dirty="0" smtClean="0">
                <a:solidFill>
                  <a:srgbClr val="FF0000"/>
                </a:solidFill>
              </a:rPr>
              <a:t>RETURN NUMBER </a:t>
            </a:r>
            <a:r>
              <a:rPr lang="en-US" dirty="0" smtClean="0"/>
              <a:t>IS</a:t>
            </a:r>
            <a:endParaRPr lang="cs-CZ" dirty="0" smtClean="0"/>
          </a:p>
          <a:p>
            <a:r>
              <a:rPr lang="en-US" dirty="0" smtClean="0"/>
              <a:t>i</a:t>
            </a:r>
            <a:r>
              <a:rPr lang="cs-CZ" dirty="0" smtClean="0"/>
              <a:t> NUMBER</a:t>
            </a:r>
            <a:r>
              <a:rPr lang="en-US" dirty="0" smtClean="0"/>
              <a:t>;</a:t>
            </a:r>
          </a:p>
          <a:p>
            <a:r>
              <a:rPr lang="en-US" dirty="0" smtClean="0"/>
              <a:t>BEGIN</a:t>
            </a:r>
            <a:endParaRPr lang="cs-CZ" dirty="0" smtClean="0"/>
          </a:p>
          <a:p>
            <a:r>
              <a:rPr lang="cs-CZ" dirty="0" smtClean="0"/>
              <a:t>  --tělo funkce</a:t>
            </a:r>
            <a:endParaRPr lang="en-US" dirty="0" smtClean="0"/>
          </a:p>
          <a:p>
            <a:r>
              <a:rPr lang="en-US" dirty="0" smtClean="0"/>
              <a:t>END;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683568" y="4941168"/>
            <a:ext cx="65966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Parametry</a:t>
            </a:r>
            <a:r>
              <a:rPr lang="en-US" dirty="0" smtClean="0"/>
              <a:t> – </a:t>
            </a:r>
            <a:r>
              <a:rPr lang="cs-CZ" dirty="0" smtClean="0"/>
              <a:t>(</a:t>
            </a:r>
            <a:r>
              <a:rPr lang="en-US" dirty="0" err="1" smtClean="0"/>
              <a:t>jmeno_parametru</a:t>
            </a:r>
            <a:r>
              <a:rPr lang="en-US" dirty="0" smtClean="0"/>
              <a:t> </a:t>
            </a:r>
            <a:r>
              <a:rPr lang="en-US" dirty="0" err="1" smtClean="0"/>
              <a:t>datovy_typ</a:t>
            </a:r>
            <a:r>
              <a:rPr lang="en-US" dirty="0" smtClean="0"/>
              <a:t> </a:t>
            </a:r>
            <a:r>
              <a:rPr lang="cs-CZ" dirty="0" smtClean="0"/>
              <a:t>) </a:t>
            </a:r>
            <a:r>
              <a:rPr lang="en-US" dirty="0" smtClean="0"/>
              <a:t>odd</a:t>
            </a:r>
            <a:r>
              <a:rPr lang="cs-CZ" dirty="0" err="1" smtClean="0"/>
              <a:t>ěleno</a:t>
            </a:r>
            <a:r>
              <a:rPr lang="cs-CZ" dirty="0" smtClean="0"/>
              <a:t> čárkami </a:t>
            </a:r>
            <a:endParaRPr lang="en-US" dirty="0" smtClean="0"/>
          </a:p>
          <a:p>
            <a:r>
              <a:rPr lang="en-US" dirty="0" smtClean="0"/>
              <a:t>	</a:t>
            </a:r>
            <a:r>
              <a:rPr lang="cs-CZ" dirty="0" smtClean="0"/>
              <a:t>Např.: (</a:t>
            </a:r>
            <a:r>
              <a:rPr lang="en-US" dirty="0" smtClean="0"/>
              <a:t>datum </a:t>
            </a:r>
            <a:r>
              <a:rPr lang="cs-CZ" dirty="0" smtClean="0"/>
              <a:t>DATE, </a:t>
            </a:r>
            <a:r>
              <a:rPr lang="en-US" dirty="0" err="1" smtClean="0"/>
              <a:t>cislo</a:t>
            </a:r>
            <a:r>
              <a:rPr lang="cs-CZ" dirty="0" smtClean="0"/>
              <a:t> NUMBER)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Procedura – vytvoření časové osy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395536" y="1772816"/>
            <a:ext cx="813588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CREATE VIEW </a:t>
            </a:r>
            <a:r>
              <a:rPr lang="en-US" dirty="0" err="1" smtClean="0"/>
              <a:t>mesicni_pocty</a:t>
            </a:r>
            <a:r>
              <a:rPr lang="en-US" dirty="0" smtClean="0"/>
              <a:t> AS</a:t>
            </a:r>
            <a:br>
              <a:rPr lang="en-US" dirty="0" smtClean="0"/>
            </a:br>
            <a:r>
              <a:rPr lang="cs-CZ" dirty="0" smtClean="0"/>
              <a:t>SELECT  TO_CHAR</a:t>
            </a:r>
            <a:r>
              <a:rPr lang="en-US" dirty="0" smtClean="0"/>
              <a:t>(</a:t>
            </a:r>
            <a:r>
              <a:rPr lang="en-US" dirty="0" err="1" smtClean="0"/>
              <a:t>date_of_enrollment</a:t>
            </a:r>
            <a:r>
              <a:rPr lang="en-US" dirty="0" smtClean="0"/>
              <a:t>, ‘</a:t>
            </a:r>
            <a:r>
              <a:rPr lang="en-US" dirty="0" err="1" smtClean="0"/>
              <a:t>yyyy</a:t>
            </a:r>
            <a:r>
              <a:rPr lang="en-US" dirty="0" smtClean="0"/>
              <a:t>-mm’) </a:t>
            </a:r>
            <a:r>
              <a:rPr lang="en-US" dirty="0" err="1" smtClean="0"/>
              <a:t>mesic</a:t>
            </a:r>
            <a:r>
              <a:rPr lang="en-US" dirty="0" smtClean="0"/>
              <a:t>, COUNT(*) </a:t>
            </a:r>
            <a:r>
              <a:rPr lang="en-US" dirty="0" err="1" smtClean="0"/>
              <a:t>pocet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FROM</a:t>
            </a:r>
            <a:br>
              <a:rPr lang="en-US" dirty="0" smtClean="0"/>
            </a:br>
            <a:r>
              <a:rPr lang="en-US" dirty="0" err="1" smtClean="0"/>
              <a:t>patient_study</a:t>
            </a:r>
            <a:r>
              <a:rPr lang="en-US" dirty="0" smtClean="0"/>
              <a:t> WHERE </a:t>
            </a:r>
            <a:r>
              <a:rPr lang="en-US" dirty="0" err="1" smtClean="0"/>
              <a:t>study_id</a:t>
            </a:r>
            <a:r>
              <a:rPr lang="en-US" dirty="0" smtClean="0"/>
              <a:t> =</a:t>
            </a:r>
            <a:r>
              <a:rPr lang="cs-CZ" dirty="0" smtClean="0"/>
              <a:t> 43</a:t>
            </a:r>
            <a:endParaRPr lang="en-US" dirty="0" smtClean="0"/>
          </a:p>
          <a:p>
            <a:r>
              <a:rPr lang="en-US" dirty="0" smtClean="0"/>
              <a:t>GROUP BY  </a:t>
            </a:r>
            <a:r>
              <a:rPr lang="cs-CZ" dirty="0" smtClean="0"/>
              <a:t>TO_CHAR</a:t>
            </a:r>
            <a:r>
              <a:rPr lang="en-US" dirty="0" smtClean="0"/>
              <a:t>(</a:t>
            </a:r>
            <a:r>
              <a:rPr lang="en-US" dirty="0" err="1" smtClean="0"/>
              <a:t>date_of_enrollment</a:t>
            </a:r>
            <a:r>
              <a:rPr lang="en-US" dirty="0" smtClean="0"/>
              <a:t>, ‘</a:t>
            </a:r>
            <a:r>
              <a:rPr lang="en-US" dirty="0" err="1" smtClean="0"/>
              <a:t>yyyy</a:t>
            </a:r>
            <a:r>
              <a:rPr lang="en-US" dirty="0" smtClean="0"/>
              <a:t>-mm’)</a:t>
            </a:r>
          </a:p>
          <a:p>
            <a:r>
              <a:rPr lang="en-US" dirty="0" smtClean="0"/>
              <a:t>ORDER BY 1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1268760"/>
            <a:ext cx="5663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Přehled počtu zařazených pacientů po měsících: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21422" y="4365104"/>
            <a:ext cx="2557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Chybí některé měsíce</a:t>
            </a:r>
          </a:p>
        </p:txBody>
      </p:sp>
      <p:sp>
        <p:nvSpPr>
          <p:cNvPr id="8" name="Šipka doprava 7"/>
          <p:cNvSpPr/>
          <p:nvPr/>
        </p:nvSpPr>
        <p:spPr>
          <a:xfrm>
            <a:off x="3013710" y="4293096"/>
            <a:ext cx="136815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4453870" y="4365104"/>
            <a:ext cx="4690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Vytvoření časové osy v pomocné tabulce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827584" y="5301208"/>
            <a:ext cx="707443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Tabulka KALENDAR, její naplnění procedurou PROC_KALENDAR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CREATE TABLE </a:t>
            </a:r>
            <a:r>
              <a:rPr lang="cs-CZ" dirty="0" err="1" smtClean="0"/>
              <a:t>kalendar</a:t>
            </a:r>
            <a:r>
              <a:rPr lang="cs-CZ" dirty="0" smtClean="0"/>
              <a:t> (</a:t>
            </a:r>
          </a:p>
          <a:p>
            <a:pPr lvl="1"/>
            <a:r>
              <a:rPr lang="cs-CZ" dirty="0" err="1" smtClean="0"/>
              <a:t>Mesic</a:t>
            </a:r>
            <a:r>
              <a:rPr lang="cs-CZ" dirty="0" smtClean="0"/>
              <a:t> VARCHAR2(10)</a:t>
            </a:r>
          </a:p>
          <a:p>
            <a:r>
              <a:rPr lang="cs-CZ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PL/SQL procedura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899592" y="908720"/>
            <a:ext cx="734481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CREATE OR REPLACE PROCEDURE </a:t>
            </a:r>
            <a:r>
              <a:rPr lang="en-US" sz="1600" dirty="0" err="1" smtClean="0"/>
              <a:t>proc_kalendar</a:t>
            </a:r>
            <a:r>
              <a:rPr lang="en-US" sz="1600" dirty="0" smtClean="0"/>
              <a:t> (</a:t>
            </a:r>
            <a:r>
              <a:rPr lang="en-US" sz="1600" dirty="0" err="1" smtClean="0"/>
              <a:t>od</a:t>
            </a:r>
            <a:r>
              <a:rPr lang="en-US" sz="1600" dirty="0" smtClean="0"/>
              <a:t> DATE, </a:t>
            </a:r>
            <a:r>
              <a:rPr lang="en-US" sz="1600" dirty="0" err="1" smtClean="0"/>
              <a:t>mesicu</a:t>
            </a:r>
            <a:r>
              <a:rPr lang="en-US" sz="1600" dirty="0" smtClean="0"/>
              <a:t> NUMBER) IS</a:t>
            </a:r>
          </a:p>
          <a:p>
            <a:r>
              <a:rPr lang="cs-CZ" sz="1600" dirty="0" smtClean="0"/>
              <a:t>i NUMBER;</a:t>
            </a:r>
          </a:p>
          <a:p>
            <a:endParaRPr lang="cs-CZ" sz="1600" dirty="0" smtClean="0"/>
          </a:p>
          <a:p>
            <a:r>
              <a:rPr lang="cs-CZ" sz="1600" dirty="0" smtClean="0"/>
              <a:t>BEGIN</a:t>
            </a:r>
          </a:p>
          <a:p>
            <a:r>
              <a:rPr lang="cs-CZ" sz="1600" dirty="0" smtClean="0"/>
              <a:t>   DELETE FROM </a:t>
            </a:r>
            <a:r>
              <a:rPr lang="cs-CZ" sz="1600" dirty="0" err="1" smtClean="0"/>
              <a:t>kalendar</a:t>
            </a:r>
            <a:r>
              <a:rPr lang="cs-CZ" sz="1600" dirty="0" smtClean="0"/>
              <a:t>;</a:t>
            </a:r>
          </a:p>
          <a:p>
            <a:r>
              <a:rPr lang="it-IT" sz="1600" dirty="0" smtClean="0"/>
              <a:t>   FOR i IN 0..mesicu-1 LOOP</a:t>
            </a:r>
          </a:p>
          <a:p>
            <a:r>
              <a:rPr lang="en-US" sz="1600" dirty="0" smtClean="0"/>
              <a:t>     insert into </a:t>
            </a:r>
            <a:r>
              <a:rPr lang="en-US" sz="1600" dirty="0" err="1" smtClean="0"/>
              <a:t>kalendar</a:t>
            </a:r>
            <a:r>
              <a:rPr lang="en-US" sz="1600" dirty="0" smtClean="0"/>
              <a:t> (</a:t>
            </a:r>
            <a:r>
              <a:rPr lang="en-US" sz="1600" dirty="0" err="1" smtClean="0"/>
              <a:t>mesic</a:t>
            </a:r>
            <a:r>
              <a:rPr lang="en-US" sz="1600" dirty="0" smtClean="0"/>
              <a:t>) values (</a:t>
            </a:r>
            <a:r>
              <a:rPr lang="en-US" sz="1600" dirty="0" err="1" smtClean="0"/>
              <a:t>to_char</a:t>
            </a:r>
            <a:r>
              <a:rPr lang="en-US" sz="1600" dirty="0" smtClean="0"/>
              <a:t>(</a:t>
            </a:r>
            <a:r>
              <a:rPr lang="en-US" sz="1600" dirty="0" err="1" smtClean="0"/>
              <a:t>add_months</a:t>
            </a:r>
            <a:r>
              <a:rPr lang="en-US" sz="1600" dirty="0" smtClean="0"/>
              <a:t>(</a:t>
            </a:r>
            <a:r>
              <a:rPr lang="en-US" sz="1600" dirty="0" err="1" smtClean="0"/>
              <a:t>od</a:t>
            </a:r>
            <a:r>
              <a:rPr lang="en-US" sz="1600" dirty="0" smtClean="0"/>
              <a:t>, </a:t>
            </a:r>
            <a:r>
              <a:rPr lang="en-US" sz="1600" dirty="0" err="1" smtClean="0"/>
              <a:t>i</a:t>
            </a:r>
            <a:r>
              <a:rPr lang="en-US" sz="1600" dirty="0" smtClean="0"/>
              <a:t>), '</a:t>
            </a:r>
            <a:r>
              <a:rPr lang="en-US" sz="1600" dirty="0" err="1" smtClean="0"/>
              <a:t>yyyy</a:t>
            </a:r>
            <a:r>
              <a:rPr lang="en-US" sz="1600" dirty="0" smtClean="0"/>
              <a:t>-mm'));</a:t>
            </a:r>
          </a:p>
          <a:p>
            <a:r>
              <a:rPr lang="cs-CZ" sz="1600" dirty="0" smtClean="0"/>
              <a:t>   END LOOP;</a:t>
            </a:r>
          </a:p>
          <a:p>
            <a:r>
              <a:rPr lang="cs-CZ" sz="1600" dirty="0" smtClean="0"/>
              <a:t>   </a:t>
            </a:r>
          </a:p>
          <a:p>
            <a:r>
              <a:rPr lang="cs-CZ" sz="1600" dirty="0" smtClean="0"/>
              <a:t>END </a:t>
            </a:r>
            <a:r>
              <a:rPr lang="cs-CZ" sz="1600" dirty="0" err="1" smtClean="0"/>
              <a:t>proc</a:t>
            </a:r>
            <a:r>
              <a:rPr lang="cs-CZ" sz="1600" dirty="0" smtClean="0"/>
              <a:t>_</a:t>
            </a:r>
            <a:r>
              <a:rPr lang="cs-CZ" sz="1600" dirty="0" err="1" smtClean="0"/>
              <a:t>kalendar</a:t>
            </a:r>
            <a:r>
              <a:rPr lang="cs-CZ" sz="1600" dirty="0" smtClean="0"/>
              <a:t>;</a:t>
            </a:r>
            <a:endParaRPr lang="cs-CZ" sz="16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971600" y="4293096"/>
            <a:ext cx="58080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begin</a:t>
            </a:r>
            <a:endParaRPr lang="cs-CZ" dirty="0" smtClean="0"/>
          </a:p>
          <a:p>
            <a:r>
              <a:rPr lang="cs-CZ" dirty="0" err="1" smtClean="0"/>
              <a:t>proc</a:t>
            </a:r>
            <a:r>
              <a:rPr lang="cs-CZ" dirty="0" smtClean="0"/>
              <a:t>_</a:t>
            </a:r>
            <a:r>
              <a:rPr lang="cs-CZ" dirty="0" err="1" smtClean="0"/>
              <a:t>kalendar</a:t>
            </a:r>
            <a:r>
              <a:rPr lang="cs-CZ" dirty="0" smtClean="0"/>
              <a:t>(to_</a:t>
            </a:r>
            <a:r>
              <a:rPr lang="cs-CZ" dirty="0" err="1" smtClean="0"/>
              <a:t>date</a:t>
            </a:r>
            <a:r>
              <a:rPr lang="cs-CZ" dirty="0" smtClean="0"/>
              <a:t>('01.01.20</a:t>
            </a:r>
            <a:r>
              <a:rPr lang="en-US" dirty="0" smtClean="0"/>
              <a:t>10</a:t>
            </a:r>
            <a:r>
              <a:rPr lang="cs-CZ" dirty="0" smtClean="0"/>
              <a:t>', '</a:t>
            </a:r>
            <a:r>
              <a:rPr lang="cs-CZ" dirty="0" err="1" smtClean="0"/>
              <a:t>dd.mm.yyyy</a:t>
            </a:r>
            <a:r>
              <a:rPr lang="cs-CZ" dirty="0" smtClean="0"/>
              <a:t>'), </a:t>
            </a:r>
            <a:r>
              <a:rPr lang="en-US" dirty="0" smtClean="0"/>
              <a:t>12</a:t>
            </a:r>
            <a:r>
              <a:rPr lang="cs-CZ" dirty="0" smtClean="0"/>
              <a:t>);</a:t>
            </a:r>
          </a:p>
          <a:p>
            <a:r>
              <a:rPr lang="cs-CZ" dirty="0" err="1" smtClean="0"/>
              <a:t>end</a:t>
            </a:r>
            <a:r>
              <a:rPr lang="cs-CZ" dirty="0" smtClean="0"/>
              <a:t>;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99592" y="5733256"/>
            <a:ext cx="69451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k.</a:t>
            </a:r>
            <a:r>
              <a:rPr lang="cs-CZ" dirty="0" err="1" smtClean="0"/>
              <a:t>mesic</a:t>
            </a:r>
            <a:r>
              <a:rPr lang="cs-CZ" dirty="0" smtClean="0"/>
              <a:t>, NVL</a:t>
            </a:r>
            <a:r>
              <a:rPr lang="en-US" dirty="0" smtClean="0"/>
              <a:t>(</a:t>
            </a:r>
            <a:r>
              <a:rPr lang="cs-CZ" dirty="0" err="1" smtClean="0"/>
              <a:t>mp.pocet</a:t>
            </a:r>
            <a:r>
              <a:rPr lang="en-US" dirty="0" smtClean="0"/>
              <a:t>,0) </a:t>
            </a:r>
            <a:r>
              <a:rPr lang="en-US" dirty="0" err="1" smtClean="0"/>
              <a:t>pocet</a:t>
            </a:r>
            <a:r>
              <a:rPr lang="cs-CZ" dirty="0" smtClean="0"/>
              <a:t> FROM </a:t>
            </a:r>
          </a:p>
          <a:p>
            <a:r>
              <a:rPr lang="cs-CZ" dirty="0" err="1" smtClean="0"/>
              <a:t>kalendar</a:t>
            </a:r>
            <a:r>
              <a:rPr lang="cs-CZ" dirty="0" smtClean="0"/>
              <a:t> k LEFT JOIN </a:t>
            </a:r>
            <a:r>
              <a:rPr lang="cs-CZ" dirty="0" err="1" smtClean="0"/>
              <a:t>mesicni</a:t>
            </a:r>
            <a:r>
              <a:rPr lang="cs-CZ" dirty="0" smtClean="0"/>
              <a:t>_pocty </a:t>
            </a:r>
            <a:r>
              <a:rPr lang="cs-CZ" dirty="0" err="1" smtClean="0"/>
              <a:t>mp</a:t>
            </a:r>
            <a:r>
              <a:rPr lang="cs-CZ" dirty="0" smtClean="0"/>
              <a:t> ON k.</a:t>
            </a:r>
            <a:r>
              <a:rPr lang="cs-CZ" dirty="0" err="1" smtClean="0"/>
              <a:t>mesic</a:t>
            </a:r>
            <a:r>
              <a:rPr lang="cs-CZ" dirty="0" smtClean="0"/>
              <a:t> = </a:t>
            </a:r>
            <a:r>
              <a:rPr lang="cs-CZ" dirty="0" err="1" smtClean="0"/>
              <a:t>mp.mesic</a:t>
            </a:r>
            <a:r>
              <a:rPr lang="cs-CZ" dirty="0" smtClean="0"/>
              <a:t>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971600" y="4005064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Spuštění: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899592" y="5373216"/>
            <a:ext cx="1967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Doplněný výpis: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r>
              <a:rPr lang="cs-CZ" dirty="0" err="1" smtClean="0"/>
              <a:t>říklad</a:t>
            </a:r>
            <a:r>
              <a:rPr lang="cs-CZ" dirty="0" smtClean="0"/>
              <a:t> PL/SQL funkce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683568" y="1052736"/>
            <a:ext cx="77768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CREATE OR REPLACE FUNCTION </a:t>
            </a:r>
            <a:r>
              <a:rPr lang="cs-CZ" dirty="0" err="1" smtClean="0"/>
              <a:t>age</a:t>
            </a:r>
            <a:r>
              <a:rPr lang="en-US" dirty="0" smtClean="0"/>
              <a:t> (datum1 DATE, datum2 DATE) RETURN NUMBER</a:t>
            </a:r>
          </a:p>
          <a:p>
            <a:r>
              <a:rPr lang="cs-CZ" dirty="0" smtClean="0"/>
              <a:t>IS</a:t>
            </a:r>
          </a:p>
          <a:p>
            <a:r>
              <a:rPr lang="cs-CZ" dirty="0" smtClean="0"/>
              <a:t>roku NUMBER;</a:t>
            </a:r>
          </a:p>
          <a:p>
            <a:r>
              <a:rPr lang="cs-CZ" dirty="0" smtClean="0"/>
              <a:t>BEGIN</a:t>
            </a:r>
          </a:p>
          <a:p>
            <a:r>
              <a:rPr lang="cs-CZ" dirty="0" smtClean="0"/>
              <a:t>    roku := ABS(TRUNC(MONTHS_BETWEEN(datum1, datum2) / 12));</a:t>
            </a:r>
          </a:p>
          <a:p>
            <a:r>
              <a:rPr lang="cs-CZ" dirty="0" smtClean="0"/>
              <a:t>    RETURN roku;</a:t>
            </a:r>
          </a:p>
          <a:p>
            <a:r>
              <a:rPr lang="cs-CZ" dirty="0" smtClean="0"/>
              <a:t>END;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83568" y="4149080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SELECT age(SYSDATE, </a:t>
            </a:r>
            <a:r>
              <a:rPr lang="en-US" dirty="0" err="1" smtClean="0"/>
              <a:t>date_of_birth</a:t>
            </a:r>
            <a:r>
              <a:rPr lang="en-US" dirty="0" smtClean="0"/>
              <a:t>) FROM patients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83568" y="3789040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Spuštění: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v POSTGRESQL – jazyk </a:t>
            </a:r>
            <a:r>
              <a:rPr lang="cs-CZ" dirty="0" err="1" smtClean="0"/>
              <a:t>plpgsql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539552" y="1124744"/>
            <a:ext cx="76328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CREATE OR REPLACE FUNCTION </a:t>
            </a:r>
            <a:r>
              <a:rPr lang="en-US" dirty="0" err="1" smtClean="0"/>
              <a:t>f_insert</a:t>
            </a:r>
            <a:r>
              <a:rPr lang="en-US" dirty="0" smtClean="0"/>
              <a:t> (NUMERIC) RETURNS NUMERIC</a:t>
            </a:r>
          </a:p>
          <a:p>
            <a:r>
              <a:rPr lang="en-US" dirty="0" smtClean="0"/>
              <a:t>AS </a:t>
            </a:r>
          </a:p>
          <a:p>
            <a:r>
              <a:rPr lang="en-US" dirty="0" smtClean="0"/>
              <a:t>$$</a:t>
            </a:r>
          </a:p>
          <a:p>
            <a:r>
              <a:rPr lang="en-US" dirty="0" smtClean="0"/>
              <a:t>BEGIN</a:t>
            </a:r>
          </a:p>
          <a:p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 IN 1..$1 LOOP</a:t>
            </a:r>
          </a:p>
          <a:p>
            <a:r>
              <a:rPr lang="en-US" dirty="0" smtClean="0"/>
              <a:t>  INSERT INTO </a:t>
            </a:r>
            <a:r>
              <a:rPr lang="en-US" dirty="0" err="1" smtClean="0"/>
              <a:t>dk_insert</a:t>
            </a:r>
            <a:r>
              <a:rPr lang="en-US" dirty="0" smtClean="0"/>
              <a:t> (a) VALUES ((RANDOM() * 100) :: NUMERIC);</a:t>
            </a:r>
          </a:p>
          <a:p>
            <a:r>
              <a:rPr lang="en-US" dirty="0" smtClean="0"/>
              <a:t>END LOOP;</a:t>
            </a:r>
          </a:p>
          <a:p>
            <a:r>
              <a:rPr lang="en-US" dirty="0" smtClean="0"/>
              <a:t>RETURN $1;</a:t>
            </a:r>
          </a:p>
          <a:p>
            <a:r>
              <a:rPr lang="en-US" dirty="0" smtClean="0"/>
              <a:t>END;</a:t>
            </a:r>
          </a:p>
          <a:p>
            <a:endParaRPr lang="en-US" dirty="0" smtClean="0"/>
          </a:p>
          <a:p>
            <a:r>
              <a:rPr lang="en-US" dirty="0" smtClean="0"/>
              <a:t>$$ LANGUAGE PLPGSQL;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39552" y="5445224"/>
            <a:ext cx="6984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SELECT f_insert(100) FROM GENERATE_SERIES(1,1);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39552" y="4725144"/>
            <a:ext cx="44936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CREATE</a:t>
            </a:r>
            <a:r>
              <a:rPr lang="en-US" dirty="0" smtClean="0"/>
              <a:t> </a:t>
            </a:r>
            <a:r>
              <a:rPr lang="cs-CZ" dirty="0" smtClean="0"/>
              <a:t>TABLE</a:t>
            </a:r>
            <a:r>
              <a:rPr lang="en-US" dirty="0" smtClean="0"/>
              <a:t> </a:t>
            </a:r>
            <a:r>
              <a:rPr lang="en-US" dirty="0" err="1" smtClean="0"/>
              <a:t>dk_insert</a:t>
            </a:r>
            <a:r>
              <a:rPr lang="en-US" dirty="0" smtClean="0"/>
              <a:t> (a </a:t>
            </a:r>
            <a:r>
              <a:rPr lang="cs-CZ" dirty="0" smtClean="0"/>
              <a:t>NUMERIC</a:t>
            </a:r>
            <a:r>
              <a:rPr lang="en-US" dirty="0" smtClean="0"/>
              <a:t>);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Seskupen</a:t>
            </a:r>
            <a:r>
              <a:rPr lang="cs-CZ" dirty="0" smtClean="0"/>
              <a:t>í SQL příkazů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2699792" y="1052736"/>
            <a:ext cx="30267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000" b="1" dirty="0" smtClean="0"/>
              <a:t>SQL skripty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000" b="1" dirty="0" smtClean="0"/>
              <a:t>Procedury a funkce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27584" y="2348880"/>
            <a:ext cx="6189515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Skripty = seřazený seznam SQL  DDL/DML příkazů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CREATE, DROP, INSERT, UPDATE, DELETE 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Příkazy odděleny středníkem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Vytváření databázové struktury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Jednorázové vkládání dat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Transformace dat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ORACLE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 možnost tvořit jednoduché </a:t>
            </a:r>
            <a:r>
              <a:rPr lang="cs-CZ" dirty="0" err="1" smtClean="0"/>
              <a:t>reportovací</a:t>
            </a:r>
            <a:r>
              <a:rPr lang="cs-CZ" dirty="0" smtClean="0"/>
              <a:t> sestavy 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 příkaz SELECT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 možnost použití proměnných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 skript se spouští v </a:t>
            </a:r>
            <a:r>
              <a:rPr lang="cs-CZ" b="1" dirty="0" err="1" smtClean="0"/>
              <a:t>sqlplus</a:t>
            </a:r>
            <a:r>
              <a:rPr lang="cs-CZ" dirty="0" smtClean="0"/>
              <a:t> aplikaci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POSTGRESQL</a:t>
            </a:r>
            <a:endParaRPr lang="cs-CZ" dirty="0" smtClean="0"/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Skripty spustitelné stejně jako příkazy v </a:t>
            </a:r>
            <a:r>
              <a:rPr lang="en-US" dirty="0" err="1" smtClean="0"/>
              <a:t>pgAdmin</a:t>
            </a:r>
            <a:endParaRPr lang="cs-CZ" dirty="0" smtClean="0"/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Nebo v aplikaci </a:t>
            </a:r>
            <a:r>
              <a:rPr lang="en-US" b="1" dirty="0" err="1" smtClean="0"/>
              <a:t>p</a:t>
            </a:r>
            <a:r>
              <a:rPr lang="cs-CZ" b="1" dirty="0" err="1" smtClean="0"/>
              <a:t>sql</a:t>
            </a:r>
            <a:r>
              <a:rPr lang="cs-CZ" b="1" dirty="0" smtClean="0"/>
              <a:t>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27584" y="1916832"/>
            <a:ext cx="1475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u="sng" dirty="0" smtClean="0"/>
              <a:t>SQL skripty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Procedury a funkce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27584" y="1484784"/>
            <a:ext cx="698460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Objekty databáze, stejně jako tabulky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Vytvoření příkazem CREATE, zrušení příkazem DROP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Možné sdílení mezi uživateli, lze definovat oprávnění na spuštění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S</a:t>
            </a:r>
            <a:r>
              <a:rPr lang="cs-CZ" dirty="0" err="1" smtClean="0"/>
              <a:t>kládá</a:t>
            </a:r>
            <a:r>
              <a:rPr lang="cs-CZ" dirty="0" smtClean="0"/>
              <a:t> se z DML SQL příkazů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K</a:t>
            </a:r>
            <a:r>
              <a:rPr lang="cs-CZ" dirty="0" err="1" smtClean="0"/>
              <a:t>onstrukce</a:t>
            </a:r>
            <a:r>
              <a:rPr lang="cs-CZ" dirty="0" smtClean="0"/>
              <a:t> jazyka PL/SQL (ORACLE) – </a:t>
            </a:r>
            <a:r>
              <a:rPr lang="cs-CZ" dirty="0" err="1" smtClean="0"/>
              <a:t>Procedural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2339752" y="3573016"/>
            <a:ext cx="3826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Procedura </a:t>
            </a:r>
            <a:r>
              <a:rPr lang="en-US" b="1" dirty="0" smtClean="0"/>
              <a:t>	</a:t>
            </a:r>
            <a:r>
              <a:rPr lang="cs-CZ" b="1" dirty="0" smtClean="0"/>
              <a:t>x</a:t>
            </a:r>
            <a:r>
              <a:rPr lang="en-US" b="1" dirty="0" smtClean="0"/>
              <a:t>	</a:t>
            </a:r>
            <a:r>
              <a:rPr lang="cs-CZ" b="1" dirty="0" smtClean="0"/>
              <a:t> </a:t>
            </a:r>
            <a:r>
              <a:rPr lang="en-US" b="1" dirty="0" smtClean="0"/>
              <a:t>F</a:t>
            </a:r>
            <a:r>
              <a:rPr lang="cs-CZ" b="1" dirty="0" err="1" smtClean="0"/>
              <a:t>unkce</a:t>
            </a:r>
            <a:endParaRPr lang="cs-CZ" b="1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4644008" y="4077072"/>
            <a:ext cx="299216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1návratová hodnota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Použití v SELECT příkazu</a:t>
            </a:r>
            <a:br>
              <a:rPr lang="cs-CZ" dirty="0" smtClean="0"/>
            </a:br>
            <a:r>
              <a:rPr lang="cs-CZ" dirty="0" smtClean="0"/>
              <a:t>   stejně jako např. funkce </a:t>
            </a:r>
            <a:br>
              <a:rPr lang="cs-CZ" dirty="0" smtClean="0"/>
            </a:br>
            <a:r>
              <a:rPr lang="en-US" dirty="0" smtClean="0"/>
              <a:t>    </a:t>
            </a:r>
            <a:r>
              <a:rPr lang="cs-CZ" dirty="0" smtClean="0"/>
              <a:t>ROUND, SUBSTR, …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23528" y="4077072"/>
            <a:ext cx="425308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Vstupní a výstupní parametry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Lze spustit pouze v anonymním bloku</a:t>
            </a:r>
            <a:br>
              <a:rPr lang="cs-CZ" dirty="0" smtClean="0"/>
            </a:br>
            <a:r>
              <a:rPr lang="cs-CZ" dirty="0" smtClean="0"/>
              <a:t> nebo z jiné procedury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Základy PL/SQL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052736"/>
            <a:ext cx="74334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Standardní procedurální programovací jazyk, obdoba C, Java, Pascal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Příkazy se vykonávají postupně</a:t>
            </a:r>
            <a:r>
              <a:rPr lang="en-US" dirty="0" smtClean="0"/>
              <a:t> </a:t>
            </a:r>
            <a:r>
              <a:rPr lang="cs-CZ" dirty="0" smtClean="0"/>
              <a:t>+ programovací smyčky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Pr</a:t>
            </a:r>
            <a:r>
              <a:rPr lang="cs-CZ" dirty="0" err="1" smtClean="0"/>
              <a:t>ůchod</a:t>
            </a:r>
            <a:r>
              <a:rPr lang="cs-CZ" dirty="0" smtClean="0"/>
              <a:t> tabulkou řádek po řádku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83568" y="2276872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Základní prvky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55576" y="2708920"/>
            <a:ext cx="4509568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Bloky kódu ohraničeny BEGIN END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Definice proměnných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Operátor přiřazení hodnoty do proměnné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Podmíněný výraz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Programovací smyčka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Volání jiných procedur či funkcí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Prvky odděleny středníkem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PL/SQL anonymní blok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556792"/>
            <a:ext cx="412484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Ad-hoc spouštěný blok PL/SQL kódu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Neukládá se, není součástí databáze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Připomíná SQL skript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Obsahuje PL</a:t>
            </a:r>
            <a:r>
              <a:rPr lang="en-US" dirty="0" smtClean="0"/>
              <a:t>/</a:t>
            </a:r>
            <a:r>
              <a:rPr lang="cs-CZ" dirty="0" smtClean="0"/>
              <a:t>SQL </a:t>
            </a:r>
            <a:r>
              <a:rPr lang="cs-CZ" dirty="0" err="1" smtClean="0"/>
              <a:t>kon</a:t>
            </a:r>
            <a:r>
              <a:rPr lang="en-US" dirty="0" smtClean="0"/>
              <a:t>s</a:t>
            </a:r>
            <a:r>
              <a:rPr lang="cs-CZ" dirty="0" err="1" smtClean="0"/>
              <a:t>trukce</a:t>
            </a:r>
            <a:r>
              <a:rPr lang="en-US" dirty="0" smtClean="0"/>
              <a:t>;</a:t>
            </a:r>
            <a:r>
              <a:rPr lang="cs-CZ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Ohraničen BEGIN END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11560" y="3356992"/>
            <a:ext cx="8225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r>
              <a:rPr lang="cs-CZ" dirty="0" err="1" smtClean="0"/>
              <a:t>říklad</a:t>
            </a:r>
            <a:r>
              <a:rPr lang="cs-CZ" dirty="0" smtClean="0"/>
              <a:t>:</a:t>
            </a:r>
            <a:r>
              <a:rPr lang="en-US" dirty="0" smtClean="0"/>
              <a:t> </a:t>
            </a:r>
            <a:r>
              <a:rPr lang="en-US" b="1" dirty="0" smtClean="0"/>
              <a:t>Id </a:t>
            </a:r>
            <a:r>
              <a:rPr lang="en-US" b="1" dirty="0" err="1" smtClean="0"/>
              <a:t>pacient</a:t>
            </a:r>
            <a:r>
              <a:rPr lang="cs-CZ" b="1" dirty="0" smtClean="0"/>
              <a:t>ů s chybným datem narození zapiš do pomocné tabulky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27584" y="4149080"/>
            <a:ext cx="785375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BEGIN</a:t>
            </a:r>
          </a:p>
          <a:p>
            <a:pPr lvl="1"/>
            <a:r>
              <a:rPr lang="cs-CZ" dirty="0" smtClean="0"/>
              <a:t>FOR </a:t>
            </a:r>
            <a:r>
              <a:rPr lang="cs-CZ" dirty="0" err="1" smtClean="0"/>
              <a:t>rs</a:t>
            </a:r>
            <a:r>
              <a:rPr lang="cs-CZ" dirty="0" smtClean="0"/>
              <a:t> IN (SELECT </a:t>
            </a:r>
            <a:r>
              <a:rPr lang="en-US" dirty="0" smtClean="0"/>
              <a:t>* FROM patients) LOOP</a:t>
            </a:r>
          </a:p>
          <a:p>
            <a:pPr lvl="1"/>
            <a:r>
              <a:rPr lang="en-US" dirty="0" smtClean="0"/>
              <a:t>	IF (</a:t>
            </a:r>
            <a:r>
              <a:rPr lang="en-US" dirty="0" err="1" smtClean="0"/>
              <a:t>rs.date_of_birth</a:t>
            </a:r>
            <a:r>
              <a:rPr lang="en-US" dirty="0" smtClean="0"/>
              <a:t> &gt; SYSDATE) THEN</a:t>
            </a:r>
          </a:p>
          <a:p>
            <a:pPr lvl="1"/>
            <a:r>
              <a:rPr lang="en-US" dirty="0" smtClean="0"/>
              <a:t>		INSERT INTO </a:t>
            </a:r>
            <a:r>
              <a:rPr lang="en-US" dirty="0" err="1" smtClean="0"/>
              <a:t>test_tab</a:t>
            </a:r>
            <a:r>
              <a:rPr lang="en-US" dirty="0" smtClean="0"/>
              <a:t> (</a:t>
            </a:r>
            <a:r>
              <a:rPr lang="en-US" dirty="0" err="1" smtClean="0"/>
              <a:t>patient_id</a:t>
            </a:r>
            <a:r>
              <a:rPr lang="en-US" dirty="0" smtClean="0"/>
              <a:t>) values (</a:t>
            </a:r>
            <a:r>
              <a:rPr lang="en-US" dirty="0" err="1" smtClean="0"/>
              <a:t>rs.patient_id</a:t>
            </a:r>
            <a:r>
              <a:rPr lang="en-US" dirty="0" smtClean="0"/>
              <a:t>)</a:t>
            </a:r>
            <a:r>
              <a:rPr lang="en-US" b="1" dirty="0" smtClean="0">
                <a:solidFill>
                  <a:srgbClr val="FF0000"/>
                </a:solidFill>
              </a:rPr>
              <a:t>;</a:t>
            </a:r>
          </a:p>
          <a:p>
            <a:pPr lvl="1"/>
            <a:r>
              <a:rPr lang="en-US" dirty="0" smtClean="0"/>
              <a:t>	END IF</a:t>
            </a:r>
            <a:r>
              <a:rPr lang="en-US" b="1" dirty="0" smtClean="0">
                <a:solidFill>
                  <a:srgbClr val="FF0000"/>
                </a:solidFill>
              </a:rPr>
              <a:t>;</a:t>
            </a:r>
          </a:p>
          <a:p>
            <a:pPr lvl="1"/>
            <a:r>
              <a:rPr lang="en-US" dirty="0" smtClean="0"/>
              <a:t>END LOOP</a:t>
            </a:r>
            <a:r>
              <a:rPr lang="en-US" b="1" dirty="0" smtClean="0">
                <a:solidFill>
                  <a:srgbClr val="FF0000"/>
                </a:solidFill>
              </a:rPr>
              <a:t>;</a:t>
            </a: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END</a:t>
            </a:r>
            <a:r>
              <a:rPr lang="en-US" b="1" dirty="0" smtClean="0">
                <a:solidFill>
                  <a:srgbClr val="FF0000"/>
                </a:solidFill>
              </a:rPr>
              <a:t>;</a:t>
            </a:r>
            <a:endParaRPr lang="cs-CZ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PL/SQL - FOR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124744"/>
            <a:ext cx="785375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BEGIN – </a:t>
            </a:r>
            <a:r>
              <a:rPr lang="cs-CZ" dirty="0" smtClean="0">
                <a:solidFill>
                  <a:srgbClr val="FF0000"/>
                </a:solidFill>
              </a:rPr>
              <a:t>povinné otevření bloku</a:t>
            </a:r>
          </a:p>
          <a:p>
            <a:pPr lvl="1"/>
            <a:r>
              <a:rPr lang="cs-CZ" dirty="0" smtClean="0">
                <a:solidFill>
                  <a:srgbClr val="00B050"/>
                </a:solidFill>
              </a:rPr>
              <a:t>FOR </a:t>
            </a:r>
            <a:r>
              <a:rPr lang="cs-CZ" dirty="0" err="1" smtClean="0">
                <a:solidFill>
                  <a:srgbClr val="00B050"/>
                </a:solidFill>
              </a:rPr>
              <a:t>rs</a:t>
            </a:r>
            <a:r>
              <a:rPr lang="cs-CZ" dirty="0" smtClean="0">
                <a:solidFill>
                  <a:srgbClr val="00B050"/>
                </a:solidFill>
              </a:rPr>
              <a:t> IN (SELECT </a:t>
            </a:r>
            <a:r>
              <a:rPr lang="en-US" dirty="0" smtClean="0">
                <a:solidFill>
                  <a:srgbClr val="00B050"/>
                </a:solidFill>
              </a:rPr>
              <a:t>* FROM patients) LOOP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  <a:endParaRPr lang="en-US" dirty="0" smtClean="0">
              <a:solidFill>
                <a:srgbClr val="00B050"/>
              </a:solidFill>
            </a:endParaRPr>
          </a:p>
          <a:p>
            <a:pPr lvl="1"/>
            <a:r>
              <a:rPr lang="en-US" dirty="0" smtClean="0"/>
              <a:t>	IF (</a:t>
            </a:r>
            <a:r>
              <a:rPr lang="en-US" dirty="0" err="1" smtClean="0"/>
              <a:t>rs.date_of_birth</a:t>
            </a:r>
            <a:r>
              <a:rPr lang="en-US" dirty="0" smtClean="0"/>
              <a:t> &gt; SYSDATE) THEN</a:t>
            </a:r>
          </a:p>
          <a:p>
            <a:pPr lvl="1"/>
            <a:r>
              <a:rPr lang="en-US" dirty="0" smtClean="0"/>
              <a:t>		INSERT INTO </a:t>
            </a:r>
            <a:r>
              <a:rPr lang="en-US" dirty="0" err="1" smtClean="0"/>
              <a:t>test_tab</a:t>
            </a:r>
            <a:r>
              <a:rPr lang="en-US" dirty="0" smtClean="0"/>
              <a:t> (</a:t>
            </a:r>
            <a:r>
              <a:rPr lang="en-US" dirty="0" err="1" smtClean="0"/>
              <a:t>patient_id</a:t>
            </a:r>
            <a:r>
              <a:rPr lang="en-US" dirty="0" smtClean="0"/>
              <a:t>) values (</a:t>
            </a:r>
            <a:r>
              <a:rPr lang="en-US" dirty="0" err="1" smtClean="0"/>
              <a:t>rs.patient_id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	END IF;</a:t>
            </a:r>
            <a:r>
              <a:rPr lang="cs-CZ" dirty="0" smtClean="0"/>
              <a:t> -- </a:t>
            </a:r>
            <a:r>
              <a:rPr lang="cs-CZ" dirty="0" smtClean="0">
                <a:solidFill>
                  <a:srgbClr val="FF0000"/>
                </a:solidFill>
              </a:rPr>
              <a:t>ukončení podmíněného výrazu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END LOOP;</a:t>
            </a:r>
            <a:r>
              <a:rPr lang="cs-CZ" dirty="0" smtClean="0"/>
              <a:t> -- </a:t>
            </a:r>
            <a:r>
              <a:rPr lang="cs-CZ" dirty="0" smtClean="0">
                <a:solidFill>
                  <a:srgbClr val="FF0000"/>
                </a:solidFill>
              </a:rPr>
              <a:t>ukončení smyčky</a:t>
            </a:r>
          </a:p>
          <a:p>
            <a:r>
              <a:rPr lang="cs-CZ" dirty="0" smtClean="0"/>
              <a:t>END</a:t>
            </a:r>
            <a:r>
              <a:rPr lang="en-US" dirty="0" smtClean="0"/>
              <a:t>;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– ukončení bloku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043608" y="3573016"/>
            <a:ext cx="726679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>
              <a:buFont typeface="Arial" pitchFamily="34" charset="0"/>
              <a:buChar char="•"/>
            </a:pPr>
            <a:r>
              <a:rPr lang="cs-CZ" dirty="0" smtClean="0"/>
              <a:t>FOR </a:t>
            </a:r>
            <a:r>
              <a:rPr lang="cs-CZ" dirty="0" err="1" smtClean="0"/>
              <a:t>rs</a:t>
            </a:r>
            <a:r>
              <a:rPr lang="cs-CZ" dirty="0" smtClean="0"/>
              <a:t> IN (SELECT </a:t>
            </a:r>
            <a:r>
              <a:rPr lang="en-US" dirty="0" smtClean="0"/>
              <a:t>* FROM patients) LOOP</a:t>
            </a:r>
            <a:r>
              <a:rPr lang="cs-CZ" dirty="0" smtClean="0"/>
              <a:t> 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příkaz smyčky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proměnná </a:t>
            </a:r>
            <a:r>
              <a:rPr lang="cs-CZ" dirty="0" err="1" smtClean="0"/>
              <a:t>rs</a:t>
            </a:r>
            <a:r>
              <a:rPr lang="cs-CZ" dirty="0" smtClean="0"/>
              <a:t> (kurzor, „vektor“) postupně nabývá hodnot  řádků, </a:t>
            </a:r>
            <a:br>
              <a:rPr lang="cs-CZ" dirty="0" smtClean="0"/>
            </a:br>
            <a:r>
              <a:rPr lang="cs-CZ" dirty="0" smtClean="0"/>
              <a:t>  které vrací SELECT příkaz (jednotlivé pacienty)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kurzor </a:t>
            </a:r>
            <a:r>
              <a:rPr lang="cs-CZ" dirty="0" err="1" smtClean="0"/>
              <a:t>rs</a:t>
            </a:r>
            <a:r>
              <a:rPr lang="cs-CZ" dirty="0" smtClean="0"/>
              <a:t> se nemusí deklarovat 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Pro každý vrácený řádek SELECT příkazu se provedou </a:t>
            </a:r>
            <a:br>
              <a:rPr lang="cs-CZ" dirty="0" smtClean="0"/>
            </a:br>
            <a:r>
              <a:rPr lang="cs-CZ" dirty="0" smtClean="0"/>
              <a:t>   příkazy uzavřené mezi LOOP a END LOOP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Smyčka končí po zpracování všech záznamů SELECTU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Pokud SELECT nevrací žádné řádky, blok smyčky se přeskočí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PL/SQL - IF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124744"/>
            <a:ext cx="785375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BEGIN – </a:t>
            </a:r>
            <a:r>
              <a:rPr lang="cs-CZ" dirty="0" smtClean="0">
                <a:solidFill>
                  <a:srgbClr val="FF0000"/>
                </a:solidFill>
              </a:rPr>
              <a:t>povinné otevření bloku</a:t>
            </a:r>
          </a:p>
          <a:p>
            <a:pPr lvl="1"/>
            <a:r>
              <a:rPr lang="cs-CZ" dirty="0" smtClean="0"/>
              <a:t>FOR </a:t>
            </a:r>
            <a:r>
              <a:rPr lang="cs-CZ" dirty="0" err="1" smtClean="0"/>
              <a:t>rs</a:t>
            </a:r>
            <a:r>
              <a:rPr lang="cs-CZ" dirty="0" smtClean="0"/>
              <a:t> IN (SELECT </a:t>
            </a:r>
            <a:r>
              <a:rPr lang="en-US" dirty="0" smtClean="0"/>
              <a:t>* FROM patients) LOOP</a:t>
            </a:r>
            <a:r>
              <a:rPr lang="cs-CZ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	</a:t>
            </a:r>
            <a:r>
              <a:rPr lang="en-US" dirty="0" smtClean="0">
                <a:solidFill>
                  <a:srgbClr val="00B050"/>
                </a:solidFill>
              </a:rPr>
              <a:t>IF (</a:t>
            </a:r>
            <a:r>
              <a:rPr lang="en-US" dirty="0" err="1" smtClean="0">
                <a:solidFill>
                  <a:srgbClr val="00B050"/>
                </a:solidFill>
              </a:rPr>
              <a:t>rs.date_of_birth</a:t>
            </a:r>
            <a:r>
              <a:rPr lang="en-US" dirty="0" smtClean="0">
                <a:solidFill>
                  <a:srgbClr val="00B050"/>
                </a:solidFill>
              </a:rPr>
              <a:t> &gt; SYSDATE) THEN</a:t>
            </a:r>
          </a:p>
          <a:p>
            <a:pPr lvl="1"/>
            <a:r>
              <a:rPr lang="en-US" dirty="0" smtClean="0"/>
              <a:t>		INSERT INTO </a:t>
            </a:r>
            <a:r>
              <a:rPr lang="en-US" dirty="0" err="1" smtClean="0"/>
              <a:t>test_tab</a:t>
            </a:r>
            <a:r>
              <a:rPr lang="en-US" dirty="0" smtClean="0"/>
              <a:t> (</a:t>
            </a:r>
            <a:r>
              <a:rPr lang="en-US" dirty="0" err="1" smtClean="0"/>
              <a:t>patient_id</a:t>
            </a:r>
            <a:r>
              <a:rPr lang="en-US" dirty="0" smtClean="0"/>
              <a:t>) values (</a:t>
            </a:r>
            <a:r>
              <a:rPr lang="en-US" dirty="0" err="1" smtClean="0"/>
              <a:t>rs.patient_id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	END IF;</a:t>
            </a:r>
            <a:r>
              <a:rPr lang="cs-CZ" dirty="0" smtClean="0"/>
              <a:t> -- </a:t>
            </a:r>
            <a:r>
              <a:rPr lang="cs-CZ" dirty="0" smtClean="0">
                <a:solidFill>
                  <a:srgbClr val="FF0000"/>
                </a:solidFill>
              </a:rPr>
              <a:t>ukončení podmíněného výrazu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END LOOP;</a:t>
            </a:r>
            <a:r>
              <a:rPr lang="cs-CZ" dirty="0" smtClean="0"/>
              <a:t> -- </a:t>
            </a:r>
            <a:r>
              <a:rPr lang="cs-CZ" dirty="0" smtClean="0">
                <a:solidFill>
                  <a:srgbClr val="FF0000"/>
                </a:solidFill>
              </a:rPr>
              <a:t>ukončení smyčky</a:t>
            </a:r>
          </a:p>
          <a:p>
            <a:r>
              <a:rPr lang="cs-CZ" dirty="0" smtClean="0"/>
              <a:t>END; </a:t>
            </a:r>
            <a:r>
              <a:rPr lang="cs-CZ" dirty="0" smtClean="0">
                <a:solidFill>
                  <a:srgbClr val="FF0000"/>
                </a:solidFill>
              </a:rPr>
              <a:t>– ukončení bloku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99592" y="3933056"/>
            <a:ext cx="581761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>
              <a:buFont typeface="Arial" pitchFamily="34" charset="0"/>
              <a:buChar char="•"/>
            </a:pPr>
            <a:r>
              <a:rPr lang="en-US" dirty="0" smtClean="0">
                <a:solidFill>
                  <a:srgbClr val="00B050"/>
                </a:solidFill>
              </a:rPr>
              <a:t>IF (</a:t>
            </a:r>
            <a:r>
              <a:rPr lang="en-US" dirty="0" err="1" smtClean="0">
                <a:solidFill>
                  <a:srgbClr val="00B050"/>
                </a:solidFill>
              </a:rPr>
              <a:t>rs.date_of_birth</a:t>
            </a:r>
            <a:r>
              <a:rPr lang="en-US" dirty="0" smtClean="0">
                <a:solidFill>
                  <a:srgbClr val="00B050"/>
                </a:solidFill>
              </a:rPr>
              <a:t> &gt; SYSDATE) THEN</a:t>
            </a:r>
            <a:endParaRPr lang="cs-CZ" dirty="0" smtClean="0">
              <a:solidFill>
                <a:srgbClr val="00B050"/>
              </a:solidFill>
            </a:endParaRPr>
          </a:p>
          <a:p>
            <a:pPr marL="457200" lvl="2">
              <a:buFont typeface="Arial" pitchFamily="34" charset="0"/>
              <a:buChar char="•"/>
            </a:pPr>
            <a:r>
              <a:rPr lang="cs-CZ" dirty="0" smtClean="0"/>
              <a:t> podmíněný výraz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pokud je splněna podmínka, provedou se příkazy</a:t>
            </a:r>
            <a:br>
              <a:rPr lang="cs-CZ" dirty="0" smtClean="0"/>
            </a:br>
            <a:r>
              <a:rPr lang="cs-CZ" dirty="0" smtClean="0"/>
              <a:t>mezi THEN a END IF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Pokud ne, pokračuje se až za END IF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Proměnná v PL/SQL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1043608" y="980728"/>
            <a:ext cx="6912768" cy="369331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DECLARE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i NUMBER;</a:t>
            </a:r>
          </a:p>
          <a:p>
            <a:r>
              <a:rPr lang="cs-CZ" dirty="0" smtClean="0"/>
              <a:t>BEGIN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i:=0;</a:t>
            </a:r>
          </a:p>
          <a:p>
            <a:r>
              <a:rPr lang="cs-CZ" dirty="0" smtClean="0"/>
              <a:t>DELETE FROM TEST_TAB;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 err="1" smtClean="0"/>
              <a:t>rs</a:t>
            </a:r>
            <a:r>
              <a:rPr lang="en-US" dirty="0" smtClean="0"/>
              <a:t> IN (SELECT * FROM patients) LOOP</a:t>
            </a:r>
          </a:p>
          <a:p>
            <a:r>
              <a:rPr lang="cs-CZ" dirty="0" smtClean="0"/>
              <a:t>    IF (</a:t>
            </a:r>
            <a:r>
              <a:rPr lang="cs-CZ" dirty="0" err="1" smtClean="0"/>
              <a:t>rs.date</a:t>
            </a:r>
            <a:r>
              <a:rPr lang="cs-CZ" dirty="0" smtClean="0"/>
              <a:t>_</a:t>
            </a:r>
            <a:r>
              <a:rPr lang="cs-CZ" dirty="0" err="1" smtClean="0"/>
              <a:t>of</a:t>
            </a:r>
            <a:r>
              <a:rPr lang="cs-CZ" dirty="0" smtClean="0"/>
              <a:t>_</a:t>
            </a:r>
            <a:r>
              <a:rPr lang="cs-CZ" dirty="0" err="1" smtClean="0"/>
              <a:t>birth</a:t>
            </a:r>
            <a:r>
              <a:rPr lang="cs-CZ" dirty="0" smtClean="0"/>
              <a:t> &gt; SYSDATE) THEN</a:t>
            </a:r>
          </a:p>
          <a:p>
            <a:r>
              <a:rPr lang="en-US" dirty="0" smtClean="0"/>
              <a:t>        INSERT INTO </a:t>
            </a:r>
            <a:r>
              <a:rPr lang="en-US" dirty="0" err="1" smtClean="0"/>
              <a:t>test_tab</a:t>
            </a:r>
            <a:r>
              <a:rPr lang="en-US" dirty="0" smtClean="0"/>
              <a:t> (</a:t>
            </a:r>
            <a:r>
              <a:rPr lang="en-US" dirty="0" err="1" smtClean="0"/>
              <a:t>patient_id</a:t>
            </a:r>
            <a:r>
              <a:rPr lang="en-US" dirty="0" smtClean="0"/>
              <a:t>) values (</a:t>
            </a:r>
            <a:r>
              <a:rPr lang="en-US" dirty="0" err="1" smtClean="0"/>
              <a:t>rs.patient_id</a:t>
            </a:r>
            <a:r>
              <a:rPr lang="en-US" dirty="0" smtClean="0"/>
              <a:t>);</a:t>
            </a:r>
          </a:p>
          <a:p>
            <a:r>
              <a:rPr lang="cs-CZ" dirty="0" smtClean="0"/>
              <a:t>        </a:t>
            </a:r>
            <a:r>
              <a:rPr lang="cs-CZ" dirty="0" smtClean="0">
                <a:solidFill>
                  <a:srgbClr val="FF0000"/>
                </a:solidFill>
              </a:rPr>
              <a:t>i:=i+1;</a:t>
            </a:r>
          </a:p>
          <a:p>
            <a:r>
              <a:rPr lang="cs-CZ" dirty="0" smtClean="0"/>
              <a:t>    END IF;</a:t>
            </a:r>
            <a:endParaRPr lang="cs-CZ" b="1" i="1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END LOOP;</a:t>
            </a:r>
            <a:endParaRPr lang="en-US" dirty="0" smtClean="0"/>
          </a:p>
          <a:p>
            <a:r>
              <a:rPr lang="cs-CZ" b="1" i="1" dirty="0" smtClean="0">
                <a:solidFill>
                  <a:srgbClr val="FF0000"/>
                </a:solidFill>
              </a:rPr>
              <a:t>DBMS_OUTPUT.PUT_LINE('Celkem ' || i);</a:t>
            </a:r>
            <a:endParaRPr lang="cs-CZ" dirty="0" smtClean="0"/>
          </a:p>
          <a:p>
            <a:r>
              <a:rPr lang="cs-CZ" dirty="0" smtClean="0"/>
              <a:t>END</a:t>
            </a:r>
            <a:r>
              <a:rPr lang="en-US" dirty="0" smtClean="0"/>
              <a:t>;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39552" y="4797152"/>
            <a:ext cx="799770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DECLARE – zahajuje blok definice proměnných, každá proměnná musí být </a:t>
            </a:r>
          </a:p>
          <a:p>
            <a:pPr lvl="3"/>
            <a:r>
              <a:rPr lang="cs-CZ" dirty="0" smtClean="0"/>
              <a:t>deklarovaná  na začátku kódu</a:t>
            </a:r>
          </a:p>
          <a:p>
            <a:pPr lvl="3"/>
            <a:endParaRPr lang="cs-CZ" dirty="0" smtClean="0"/>
          </a:p>
          <a:p>
            <a:r>
              <a:rPr lang="cs-CZ" dirty="0" smtClean="0"/>
              <a:t>Operátor přiřazení – </a:t>
            </a:r>
            <a:r>
              <a:rPr lang="en-US" dirty="0" smtClean="0">
                <a:solidFill>
                  <a:srgbClr val="FF0000"/>
                </a:solidFill>
              </a:rPr>
              <a:t>:=</a:t>
            </a:r>
          </a:p>
          <a:p>
            <a:r>
              <a:rPr lang="cs-CZ" b="1" i="1" dirty="0" smtClean="0"/>
              <a:t>DBMS_OUTPUT.PUT_LINE('Celkem ' || i);</a:t>
            </a:r>
            <a:r>
              <a:rPr lang="en-US" b="1" i="1" dirty="0" smtClean="0"/>
              <a:t> - v</a:t>
            </a:r>
            <a:r>
              <a:rPr lang="cs-CZ" b="1" i="1" dirty="0" err="1" smtClean="0"/>
              <a:t>ýpis</a:t>
            </a:r>
            <a:r>
              <a:rPr lang="cs-CZ" b="1" i="1" dirty="0" smtClean="0"/>
              <a:t> ladící informace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</a:t>
            </a:r>
            <a:r>
              <a:rPr lang="cs-CZ" dirty="0" err="1" smtClean="0"/>
              <a:t>ýjimky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124744"/>
            <a:ext cx="785375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BEGIN – </a:t>
            </a:r>
            <a:r>
              <a:rPr lang="cs-CZ" dirty="0" smtClean="0">
                <a:solidFill>
                  <a:srgbClr val="FF0000"/>
                </a:solidFill>
              </a:rPr>
              <a:t>povinné otevření bloku</a:t>
            </a:r>
          </a:p>
          <a:p>
            <a:pPr lvl="1"/>
            <a:r>
              <a:rPr lang="cs-CZ" dirty="0" smtClean="0"/>
              <a:t>FOR </a:t>
            </a:r>
            <a:r>
              <a:rPr lang="cs-CZ" dirty="0" err="1" smtClean="0"/>
              <a:t>rs</a:t>
            </a:r>
            <a:r>
              <a:rPr lang="cs-CZ" dirty="0" smtClean="0"/>
              <a:t> IN (SELECT </a:t>
            </a:r>
            <a:r>
              <a:rPr lang="en-US" dirty="0" smtClean="0"/>
              <a:t>* FROM patients) LOOP</a:t>
            </a:r>
            <a:r>
              <a:rPr lang="cs-CZ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	IF (</a:t>
            </a:r>
            <a:r>
              <a:rPr lang="en-US" dirty="0" err="1" smtClean="0"/>
              <a:t>rs.date_of_birth</a:t>
            </a:r>
            <a:r>
              <a:rPr lang="en-US" dirty="0" smtClean="0"/>
              <a:t> &gt; SYSDATE) THEN</a:t>
            </a:r>
          </a:p>
          <a:p>
            <a:pPr lvl="1"/>
            <a:r>
              <a:rPr lang="en-US" dirty="0" smtClean="0"/>
              <a:t>		INSERT INTO </a:t>
            </a:r>
            <a:r>
              <a:rPr lang="en-US" dirty="0" err="1" smtClean="0"/>
              <a:t>test_tab</a:t>
            </a:r>
            <a:r>
              <a:rPr lang="en-US" dirty="0" smtClean="0"/>
              <a:t> (</a:t>
            </a:r>
            <a:r>
              <a:rPr lang="en-US" dirty="0" err="1" smtClean="0"/>
              <a:t>patient_id</a:t>
            </a:r>
            <a:r>
              <a:rPr lang="en-US" dirty="0" smtClean="0"/>
              <a:t>) values (</a:t>
            </a:r>
            <a:r>
              <a:rPr lang="en-US" dirty="0" err="1" smtClean="0"/>
              <a:t>rs.patient_id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	END IF;</a:t>
            </a:r>
            <a:r>
              <a:rPr lang="cs-CZ" dirty="0" smtClean="0"/>
              <a:t> -- </a:t>
            </a:r>
            <a:r>
              <a:rPr lang="cs-CZ" dirty="0" smtClean="0">
                <a:solidFill>
                  <a:srgbClr val="FF0000"/>
                </a:solidFill>
              </a:rPr>
              <a:t>ukončení podmíněného výrazu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END LOOP;</a:t>
            </a:r>
            <a:r>
              <a:rPr lang="cs-CZ" dirty="0" smtClean="0"/>
              <a:t> -- </a:t>
            </a:r>
            <a:r>
              <a:rPr lang="cs-CZ" dirty="0" smtClean="0">
                <a:solidFill>
                  <a:srgbClr val="FF0000"/>
                </a:solidFill>
              </a:rPr>
              <a:t>ukončení smyčky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EXCEPTION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   WHEN </a:t>
            </a:r>
            <a:r>
              <a:rPr lang="cs-CZ" dirty="0" smtClean="0">
                <a:solidFill>
                  <a:srgbClr val="00B050"/>
                </a:solidFill>
              </a:rPr>
              <a:t>OTHERS </a:t>
            </a:r>
            <a:r>
              <a:rPr lang="cs-CZ" dirty="0" smtClean="0"/>
              <a:t>–</a:t>
            </a:r>
            <a:r>
              <a:rPr lang="cs-CZ" dirty="0" smtClean="0">
                <a:solidFill>
                  <a:srgbClr val="FF0000"/>
                </a:solidFill>
              </a:rPr>
              <a:t> všechny chyby</a:t>
            </a:r>
            <a:endParaRPr lang="cs-CZ" dirty="0" smtClean="0">
              <a:solidFill>
                <a:srgbClr val="00B050"/>
              </a:solidFill>
            </a:endParaRPr>
          </a:p>
          <a:p>
            <a:r>
              <a:rPr lang="cs-CZ" dirty="0" smtClean="0">
                <a:solidFill>
                  <a:srgbClr val="00B050"/>
                </a:solidFill>
              </a:rPr>
              <a:t>   THEN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      </a:t>
            </a:r>
            <a:r>
              <a:rPr lang="cs-CZ" b="1" i="1" dirty="0" smtClean="0">
                <a:solidFill>
                  <a:srgbClr val="00B050"/>
                </a:solidFill>
              </a:rPr>
              <a:t>DBMS_OUTPUT.PUT_LINE</a:t>
            </a:r>
            <a:r>
              <a:rPr lang="cs-CZ" b="1" i="1" dirty="0" smtClean="0">
                <a:solidFill>
                  <a:srgbClr val="00B050"/>
                </a:solidFill>
              </a:rPr>
              <a:t>(</a:t>
            </a:r>
            <a:r>
              <a:rPr lang="cs-CZ" b="1" i="1" dirty="0" smtClean="0">
                <a:solidFill>
                  <a:srgbClr val="00B050"/>
                </a:solidFill>
              </a:rPr>
              <a:t>' </a:t>
            </a:r>
            <a:r>
              <a:rPr lang="en-US" b="1" i="1" dirty="0" smtClean="0">
                <a:solidFill>
                  <a:srgbClr val="00B050"/>
                </a:solidFill>
              </a:rPr>
              <a:t>Do</a:t>
            </a:r>
            <a:r>
              <a:rPr lang="cs-CZ" b="1" i="1" dirty="0" smtClean="0">
                <a:solidFill>
                  <a:srgbClr val="00B050"/>
                </a:solidFill>
              </a:rPr>
              <a:t>šlo  k chybě</a:t>
            </a:r>
            <a:r>
              <a:rPr lang="cs-CZ" b="1" i="1" dirty="0" smtClean="0">
                <a:solidFill>
                  <a:srgbClr val="00B050"/>
                </a:solidFill>
              </a:rPr>
              <a:t> ' </a:t>
            </a:r>
            <a:r>
              <a:rPr lang="cs-CZ" b="1" i="1" dirty="0" smtClean="0">
                <a:solidFill>
                  <a:srgbClr val="00B050"/>
                </a:solidFill>
              </a:rPr>
              <a:t>);</a:t>
            </a:r>
            <a:r>
              <a:rPr lang="en-US" b="1" i="1" dirty="0" smtClean="0">
                <a:solidFill>
                  <a:srgbClr val="00B050"/>
                </a:solidFill>
              </a:rPr>
              <a:t> </a:t>
            </a:r>
            <a:r>
              <a:rPr lang="en-US" b="1" i="1" dirty="0" smtClean="0"/>
              <a:t>--</a:t>
            </a:r>
            <a:r>
              <a:rPr lang="en-US" b="1" i="1" dirty="0" smtClean="0">
                <a:solidFill>
                  <a:srgbClr val="00B050"/>
                </a:solidFill>
              </a:rPr>
              <a:t> </a:t>
            </a:r>
            <a:r>
              <a:rPr lang="cs-CZ" b="1" i="1" dirty="0" smtClean="0">
                <a:solidFill>
                  <a:srgbClr val="FF0000"/>
                </a:solidFill>
              </a:rPr>
              <a:t>reakce na chybu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 smtClean="0"/>
          </a:p>
          <a:p>
            <a:r>
              <a:rPr lang="cs-CZ" dirty="0" smtClean="0"/>
              <a:t>END</a:t>
            </a:r>
            <a:r>
              <a:rPr lang="cs-CZ" dirty="0" smtClean="0"/>
              <a:t>; </a:t>
            </a:r>
            <a:r>
              <a:rPr lang="cs-CZ" dirty="0" smtClean="0">
                <a:solidFill>
                  <a:srgbClr val="FF0000"/>
                </a:solidFill>
              </a:rPr>
              <a:t>– ukončení bloku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3665</TotalTime>
  <Words>883</Words>
  <Application>Microsoft Office PowerPoint</Application>
  <PresentationFormat>Předvádění na obrazovce (4:3)</PresentationFormat>
  <Paragraphs>198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Databázové systémy a SQL</vt:lpstr>
      <vt:lpstr>Seskupení SQL příkazů</vt:lpstr>
      <vt:lpstr>Procedury a funkce</vt:lpstr>
      <vt:lpstr>Základy PL/SQL</vt:lpstr>
      <vt:lpstr>PL/SQL anonymní blok</vt:lpstr>
      <vt:lpstr>PL/SQL - FOR</vt:lpstr>
      <vt:lpstr>PL/SQL - IF</vt:lpstr>
      <vt:lpstr>Proměnná v PL/SQL</vt:lpstr>
      <vt:lpstr>Výjimky</vt:lpstr>
      <vt:lpstr>Uložená procedura/funkce</vt:lpstr>
      <vt:lpstr>Procedura – vytvoření časové osy</vt:lpstr>
      <vt:lpstr>PL/SQL procedura</vt:lpstr>
      <vt:lpstr>Příklad PL/SQL funkce</vt:lpstr>
      <vt:lpstr>Funkce v POSTGRESQL – jazyk plpgsql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klimes</cp:lastModifiedBy>
  <cp:revision>437</cp:revision>
  <dcterms:created xsi:type="dcterms:W3CDTF">2011-01-19T10:31:11Z</dcterms:created>
  <dcterms:modified xsi:type="dcterms:W3CDTF">2013-12-01T13:44:55Z</dcterms:modified>
</cp:coreProperties>
</file>