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329" r:id="rId3"/>
    <p:sldId id="330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7B7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-1566" y="-84"/>
      </p:cViewPr>
      <p:guideLst>
        <p:guide orient="horz" pos="2160"/>
        <p:guide pos="13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13.10.2013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883643" y="8684899"/>
            <a:ext cx="2972724" cy="45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3B2951C-56A7-4F83-9861-6C659F12BBC5}" type="slidenum">
              <a:rPr lang="cs-CZ" sz="1200" b="0" i="0"/>
              <a:pPr algn="r"/>
              <a:t>2</a:t>
            </a:fld>
            <a:endParaRPr lang="cs-CZ" sz="1200" b="0" i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3883643" y="8684899"/>
            <a:ext cx="2972724" cy="45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276EEAF-A2CC-4CC3-A9C6-439E78A90FFE}" type="slidenum">
              <a:rPr lang="cs-CZ" sz="1200" b="0" i="0"/>
              <a:pPr algn="r"/>
              <a:t>3</a:t>
            </a:fld>
            <a:endParaRPr lang="cs-CZ" sz="1200" b="0" i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883643" y="8684899"/>
            <a:ext cx="2972724" cy="45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6C888C4-4445-463F-A751-969AA07C9642}" type="slidenum">
              <a:rPr lang="cs-CZ" sz="1200" b="0" i="0"/>
              <a:pPr algn="r"/>
              <a:t>4</a:t>
            </a:fld>
            <a:endParaRPr lang="cs-CZ" sz="1200" b="0" i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883643" y="8684899"/>
            <a:ext cx="2972724" cy="45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E26D6FF-257B-4DCE-8369-D21EB15DD82C}" type="slidenum">
              <a:rPr lang="cs-CZ" sz="1200" b="0" i="0"/>
              <a:pPr algn="r"/>
              <a:t>8</a:t>
            </a:fld>
            <a:endParaRPr lang="cs-CZ" sz="1200" b="0" i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13.10.2013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Cvanová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13.10.2013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</a:t>
            </a:r>
            <a:r>
              <a:rPr lang="cs-CZ" dirty="0" err="1" smtClean="0"/>
              <a:t>Jarkovský</a:t>
            </a:r>
            <a:r>
              <a:rPr lang="cs-CZ" dirty="0" smtClean="0"/>
              <a:t>, L. Dušek, 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13.10.2013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13.10.2013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List_aplikace_Microsoft_Office_Excel_97-20031.xls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png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</a:t>
            </a:r>
            <a:r>
              <a:rPr lang="cs-CZ" i="1" dirty="0" smtClean="0"/>
              <a:t>Dušek, M. </a:t>
            </a:r>
            <a:r>
              <a:rPr lang="cs-CZ" i="1" dirty="0" err="1" smtClean="0"/>
              <a:t>Cvanová</a:t>
            </a:r>
            <a:r>
              <a:rPr lang="cs-CZ" i="1" dirty="0" smtClean="0"/>
              <a:t>, J. Kalina</a:t>
            </a:r>
            <a:endParaRPr lang="cs-CZ" i="1" dirty="0"/>
          </a:p>
        </p:txBody>
      </p:sp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904863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endParaRPr lang="cs-CZ" sz="2400" b="1" dirty="0" smtClean="0">
              <a:solidFill>
                <a:schemeClr val="tx2"/>
              </a:solidFill>
              <a:latin typeface="Arial" pitchFamily="34" charset="0"/>
            </a:endParaRPr>
          </a:p>
          <a:p>
            <a:pPr marL="0" indent="0" algn="ctr">
              <a:buFont typeface="Wingdings 2" pitchFamily="18" charset="2"/>
              <a:buNone/>
            </a:pPr>
            <a:endParaRPr lang="cs-CZ" sz="2400" b="1" dirty="0" smtClean="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80728"/>
            <a:ext cx="7772400" cy="584775"/>
          </a:xfrm>
          <a:noFill/>
        </p:spPr>
        <p:txBody>
          <a:bodyPr>
            <a:spAutoFit/>
          </a:bodyPr>
          <a:lstStyle/>
          <a:p>
            <a:r>
              <a:rPr lang="cs-CZ" sz="3200" dirty="0" smtClean="0">
                <a:solidFill>
                  <a:schemeClr val="accent1"/>
                </a:solidFill>
                <a:latin typeface="Arial" pitchFamily="34" charset="0"/>
              </a:rPr>
              <a:t>Statistické testování</a:t>
            </a:r>
            <a:endParaRPr lang="cs-CZ" sz="3200" dirty="0" smtClean="0">
              <a:solidFill>
                <a:schemeClr val="accent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410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Testy normality</a:t>
            </a:r>
          </a:p>
        </p:txBody>
      </p:sp>
      <p:sp>
        <p:nvSpPr>
          <p:cNvPr id="4101" name="Rectangle 3"/>
          <p:cNvSpPr>
            <a:spLocks noGrp="1"/>
          </p:cNvSpPr>
          <p:nvPr>
            <p:ph type="body" idx="4294967295"/>
          </p:nvPr>
        </p:nvSpPr>
        <p:spPr>
          <a:xfrm>
            <a:off x="285750" y="1493838"/>
            <a:ext cx="8534400" cy="4598987"/>
          </a:xfrm>
        </p:spPr>
        <p:txBody>
          <a:bodyPr/>
          <a:lstStyle/>
          <a:p>
            <a:r>
              <a:rPr lang="cs-CZ" sz="1400" smtClean="0"/>
              <a:t>Testy normality pracují s nulovou hypotézou, že není rozdíl mezi zpracovávaným rozložením a normálním rozložením. Vždy je ovšem dobré prohlédnout si i histogram, protože některé odchylky od normality, např. bimodalitu některé testy neodhalí.</a:t>
            </a:r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0" y="1990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179388" y="2708275"/>
          <a:ext cx="3600450" cy="2876550"/>
        </p:xfrm>
        <a:graphic>
          <a:graphicData uri="http://schemas.openxmlformats.org/presentationml/2006/ole">
            <p:oleObj spid="_x0000_s109570" name="Graph" r:id="rId3" imgW="3599815" imgH="2879725" progId="STATISTICA.Graph">
              <p:embed/>
            </p:oleObj>
          </a:graphicData>
        </a:graphic>
      </p:graphicFrame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3779838" y="2015285"/>
            <a:ext cx="5256212" cy="4316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152352" bIns="38088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400" b="1" i="0" dirty="0">
                <a:solidFill>
                  <a:srgbClr val="C00000"/>
                </a:solidFill>
                <a:latin typeface="Calibri" pitchFamily="34" charset="0"/>
              </a:rPr>
              <a:t>Test dobré shody</a:t>
            </a:r>
          </a:p>
          <a:p>
            <a:pPr>
              <a:spcBef>
                <a:spcPct val="20000"/>
              </a:spcBef>
            </a:pPr>
            <a:r>
              <a:rPr lang="cs-CZ" sz="2000" b="0" i="0" dirty="0">
                <a:latin typeface="Calibri" pitchFamily="34" charset="0"/>
              </a:rPr>
              <a:t>V testu dobré shody jsou data rozdělena do kategorií (obdobně jako při tvorbě histogramu), tyto intervaly jsou normalizovány (převedeny na normální rozložení) a podle obecných vzorců normálního rozložení jsou k nim dopočítány očekávané hodnoty v intervalech, pokud by rozložení bylo normální. Pozorované normalizované četnosti jsou poté srovnány s očekávanými četnostmi pomocí </a:t>
            </a:r>
            <a:r>
              <a:rPr lang="cs-CZ" sz="2000" b="0" i="0" dirty="0">
                <a:latin typeface="Calibri" pitchFamily="34" charset="0"/>
                <a:sym typeface="Symbol" pitchFamily="18" charset="2"/>
              </a:rPr>
              <a:t></a:t>
            </a:r>
            <a:r>
              <a:rPr lang="cs-CZ" sz="2000" b="0" i="0" dirty="0">
                <a:latin typeface="Calibri" pitchFamily="34" charset="0"/>
              </a:rPr>
              <a:t>2</a:t>
            </a:r>
            <a:r>
              <a:rPr lang="cs-CZ" sz="2000" b="0" i="0" dirty="0">
                <a:latin typeface="Calibri" pitchFamily="34" charset="0"/>
                <a:sym typeface="Symbol" pitchFamily="18" charset="2"/>
              </a:rPr>
              <a:t> testu dobré shody. Test dává dobré výsledky, ale je náročný na n, tedy množství dat, aby bylo možné vytvořit dostatečný počet tříd hodnot</a:t>
            </a:r>
            <a:r>
              <a:rPr lang="cs-CZ" sz="2000" b="0" i="0" dirty="0" smtClean="0">
                <a:latin typeface="Calibri" pitchFamily="34" charset="0"/>
                <a:sym typeface="Symbol" pitchFamily="18" charset="2"/>
              </a:rPr>
              <a:t>.</a:t>
            </a:r>
            <a:endParaRPr lang="cs-CZ" sz="2000" i="0" dirty="0">
              <a:latin typeface="Calibri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410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Testy normality</a:t>
            </a:r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0" y="1990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251520" y="1484784"/>
            <a:ext cx="4392042" cy="4634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152352" bIns="38088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400" b="1" i="0" dirty="0" err="1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Kolgomorovův</a:t>
            </a:r>
            <a:r>
              <a:rPr lang="cs-CZ" sz="2400" b="1" i="0" dirty="0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-</a:t>
            </a:r>
            <a:r>
              <a:rPr lang="cs-CZ" sz="2400" b="1" i="0" dirty="0" err="1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Smirnovův</a:t>
            </a:r>
            <a:r>
              <a:rPr lang="cs-CZ" sz="2400" b="1" i="0" dirty="0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  test</a:t>
            </a:r>
          </a:p>
          <a:p>
            <a:pPr>
              <a:spcBef>
                <a:spcPct val="20000"/>
              </a:spcBef>
            </a:pPr>
            <a:r>
              <a:rPr lang="cs-CZ" sz="2000" b="0" i="0" dirty="0" smtClean="0">
                <a:latin typeface="Calibri" pitchFamily="34" charset="0"/>
                <a:sym typeface="Symbol" pitchFamily="18" charset="2"/>
              </a:rPr>
              <a:t>Tento test je často používán, dokáže dobře najít odlehlé hodnoty, ale počítá spíše se symetrií hodnot než přímo s normalitou. Jde o </a:t>
            </a:r>
            <a:r>
              <a:rPr lang="cs-CZ" sz="2000" b="0" i="0" dirty="0" err="1" smtClean="0">
                <a:latin typeface="Calibri" pitchFamily="34" charset="0"/>
                <a:sym typeface="Symbol" pitchFamily="18" charset="2"/>
              </a:rPr>
              <a:t>neparametrický</a:t>
            </a:r>
            <a:r>
              <a:rPr lang="cs-CZ" sz="2000" b="0" i="0" dirty="0" smtClean="0">
                <a:latin typeface="Calibri" pitchFamily="34" charset="0"/>
                <a:sym typeface="Symbol" pitchFamily="18" charset="2"/>
              </a:rPr>
              <a:t> test pro srovnání rozdílu dvou rozložení. Je založen na zjištění rozdílu mezi reálným kumulativním rozložením (vzorek) a teoretickým kumulativním rozložením. Měl by být počítán pouze v případě, že známe průměr a směrodatnou odchylku hypotetického rozložení, pokud tyto hodnoty neznáme, měla by být použita jeho modifikace – </a:t>
            </a:r>
            <a:r>
              <a:rPr lang="cs-CZ" sz="2000" b="0" i="0" dirty="0" err="1" smtClean="0">
                <a:latin typeface="Calibri" pitchFamily="34" charset="0"/>
                <a:sym typeface="Symbol" pitchFamily="18" charset="2"/>
              </a:rPr>
              <a:t>Lilieforsův</a:t>
            </a:r>
            <a:r>
              <a:rPr lang="cs-CZ" sz="2000" b="0" i="0" dirty="0" smtClean="0">
                <a:latin typeface="Calibri" pitchFamily="34" charset="0"/>
                <a:sym typeface="Symbol" pitchFamily="18" charset="2"/>
              </a:rPr>
              <a:t> test.</a:t>
            </a:r>
            <a:endParaRPr lang="cs-CZ" sz="2000" i="0" dirty="0" smtClean="0">
              <a:latin typeface="Calibri" pitchFamily="34" charset="0"/>
              <a:sym typeface="Symbol" pitchFamily="18" charset="2"/>
            </a:endParaRPr>
          </a:p>
        </p:txBody>
      </p:sp>
      <p:pic>
        <p:nvPicPr>
          <p:cNvPr id="9" name="Obrázek 8" descr="kolmosmi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1556792"/>
            <a:ext cx="4089089" cy="2438936"/>
          </a:xfrm>
          <a:prstGeom prst="rect">
            <a:avLst/>
          </a:prstGeom>
        </p:spPr>
      </p:pic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4751958" y="3974286"/>
            <a:ext cx="4392042" cy="2162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152352" bIns="38088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400" b="1" dirty="0" err="1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Shapiro</a:t>
            </a:r>
            <a:r>
              <a:rPr lang="cs-CZ" sz="2400" b="1" dirty="0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-</a:t>
            </a:r>
            <a:r>
              <a:rPr lang="cs-CZ" sz="2400" b="1" dirty="0" err="1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Wilkův</a:t>
            </a:r>
            <a:r>
              <a:rPr lang="cs-CZ" sz="2400" b="1" dirty="0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test</a:t>
            </a:r>
          </a:p>
          <a:p>
            <a:pPr>
              <a:spcBef>
                <a:spcPct val="20000"/>
              </a:spcBef>
            </a:pPr>
            <a:r>
              <a:rPr lang="cs-CZ" sz="2000" dirty="0" smtClean="0">
                <a:latin typeface="Calibri" pitchFamily="34" charset="0"/>
                <a:sym typeface="Symbol" pitchFamily="18" charset="2"/>
              </a:rPr>
              <a:t>Jde o </a:t>
            </a:r>
            <a:r>
              <a:rPr lang="cs-CZ" sz="2000" dirty="0" err="1" smtClean="0">
                <a:latin typeface="Calibri" pitchFamily="34" charset="0"/>
                <a:sym typeface="Symbol" pitchFamily="18" charset="2"/>
              </a:rPr>
              <a:t>neparametrický</a:t>
            </a:r>
            <a:r>
              <a:rPr lang="cs-CZ" sz="2000" dirty="0" smtClean="0">
                <a:latin typeface="Calibri" pitchFamily="34" charset="0"/>
                <a:sym typeface="Symbol" pitchFamily="18" charset="2"/>
              </a:rPr>
              <a:t> test použitelný i při velmi malých n (10) s dobrou sílou testu, zvláště ve srovnání s alternativními typy testů, je zaměřen na testování symetrie.</a:t>
            </a:r>
            <a:endParaRPr lang="cs-CZ" sz="2000" dirty="0">
              <a:latin typeface="Calibri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 dirty="0" smtClean="0"/>
              <a:t>Statistické testování – základní pojmy</a:t>
            </a:r>
          </a:p>
        </p:txBody>
      </p:sp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1057275" y="1422400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Nulová hypotéza H</a:t>
            </a:r>
            <a:r>
              <a:rPr lang="cs-CZ" sz="2000" i="0" baseline="-25000">
                <a:latin typeface="Verdana" pitchFamily="34" charset="0"/>
              </a:rPr>
              <a:t>O</a:t>
            </a:r>
          </a:p>
        </p:txBody>
      </p:sp>
      <p:sp>
        <p:nvSpPr>
          <p:cNvPr id="1030" name="AutoShape 4"/>
          <p:cNvSpPr>
            <a:spLocks noChangeArrowheads="1"/>
          </p:cNvSpPr>
          <p:nvPr/>
        </p:nvSpPr>
        <p:spPr bwMode="auto">
          <a:xfrm>
            <a:off x="523875" y="1527175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1" name="Text Box 5"/>
          <p:cNvSpPr txBox="1">
            <a:spLocks noChangeArrowheads="1"/>
          </p:cNvSpPr>
          <p:nvPr/>
        </p:nvSpPr>
        <p:spPr bwMode="auto">
          <a:xfrm>
            <a:off x="1057275" y="1997075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Alternativní hypotéza H</a:t>
            </a:r>
            <a:r>
              <a:rPr lang="cs-CZ" sz="2000" i="0" baseline="-25000">
                <a:latin typeface="Verdana" pitchFamily="34" charset="0"/>
              </a:rPr>
              <a:t>A</a:t>
            </a:r>
          </a:p>
        </p:txBody>
      </p:sp>
      <p:sp>
        <p:nvSpPr>
          <p:cNvPr id="1032" name="AutoShape 6"/>
          <p:cNvSpPr>
            <a:spLocks noChangeArrowheads="1"/>
          </p:cNvSpPr>
          <p:nvPr/>
        </p:nvSpPr>
        <p:spPr bwMode="auto">
          <a:xfrm>
            <a:off x="523875" y="2111375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1066800" y="2573338"/>
            <a:ext cx="3571875" cy="495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Testová statistika</a:t>
            </a:r>
          </a:p>
        </p:txBody>
      </p:sp>
      <p:sp>
        <p:nvSpPr>
          <p:cNvPr id="1034" name="AutoShape 8"/>
          <p:cNvSpPr>
            <a:spLocks noChangeArrowheads="1"/>
          </p:cNvSpPr>
          <p:nvPr/>
        </p:nvSpPr>
        <p:spPr bwMode="auto">
          <a:xfrm>
            <a:off x="523875" y="2668588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5" name="Text Box 9"/>
          <p:cNvSpPr txBox="1">
            <a:spLocks noChangeArrowheads="1"/>
          </p:cNvSpPr>
          <p:nvPr/>
        </p:nvSpPr>
        <p:spPr bwMode="auto">
          <a:xfrm>
            <a:off x="1057275" y="4221163"/>
            <a:ext cx="5386388" cy="552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Kritický obor testové statistiky</a:t>
            </a:r>
          </a:p>
        </p:txBody>
      </p:sp>
      <p:sp>
        <p:nvSpPr>
          <p:cNvPr id="1036" name="AutoShape 10"/>
          <p:cNvSpPr>
            <a:spLocks noChangeArrowheads="1"/>
          </p:cNvSpPr>
          <p:nvPr/>
        </p:nvSpPr>
        <p:spPr bwMode="auto">
          <a:xfrm>
            <a:off x="523875" y="4364038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476375" y="4886325"/>
            <a:ext cx="3467100" cy="1371600"/>
            <a:chOff x="3192" y="1920"/>
            <a:chExt cx="2184" cy="864"/>
          </a:xfrm>
        </p:grpSpPr>
        <p:graphicFrame>
          <p:nvGraphicFramePr>
            <p:cNvPr id="1026" name="Object 12"/>
            <p:cNvGraphicFramePr>
              <a:graphicFrameLocks noChangeAspect="1"/>
            </p:cNvGraphicFramePr>
            <p:nvPr/>
          </p:nvGraphicFramePr>
          <p:xfrm>
            <a:off x="3222" y="1920"/>
            <a:ext cx="2154" cy="636"/>
          </p:xfrm>
          <a:graphic>
            <a:graphicData uri="http://schemas.openxmlformats.org/presentationml/2006/ole">
              <p:oleObj spid="_x0000_s107522" name="Graf" r:id="rId4" imgW="4038840" imgH="1023840" progId="Excel.Sheet.8">
                <p:embed/>
              </p:oleObj>
            </a:graphicData>
          </a:graphic>
        </p:graphicFrame>
        <p:sp>
          <p:nvSpPr>
            <p:cNvPr id="1053" name="Line 13"/>
            <p:cNvSpPr>
              <a:spLocks noChangeShapeType="1"/>
            </p:cNvSpPr>
            <p:nvPr/>
          </p:nvSpPr>
          <p:spPr bwMode="auto">
            <a:xfrm flipV="1">
              <a:off x="3198" y="1944"/>
              <a:ext cx="0" cy="61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4" name="Line 14"/>
            <p:cNvSpPr>
              <a:spLocks noChangeShapeType="1"/>
            </p:cNvSpPr>
            <p:nvPr/>
          </p:nvSpPr>
          <p:spPr bwMode="auto">
            <a:xfrm>
              <a:off x="3192" y="2556"/>
              <a:ext cx="2118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5" name="Line 15"/>
            <p:cNvSpPr>
              <a:spLocks noChangeShapeType="1"/>
            </p:cNvSpPr>
            <p:nvPr/>
          </p:nvSpPr>
          <p:spPr bwMode="auto">
            <a:xfrm>
              <a:off x="4206" y="2532"/>
              <a:ext cx="0" cy="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6" name="Rectangle 16"/>
            <p:cNvSpPr>
              <a:spLocks noChangeArrowheads="1"/>
            </p:cNvSpPr>
            <p:nvPr/>
          </p:nvSpPr>
          <p:spPr bwMode="auto">
            <a:xfrm>
              <a:off x="4080" y="2568"/>
              <a:ext cx="26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cs-CZ" sz="2400" b="0" i="0">
                  <a:latin typeface="Verdana" pitchFamily="34" charset="0"/>
                </a:rPr>
                <a:t>0</a:t>
              </a:r>
            </a:p>
          </p:txBody>
        </p:sp>
        <p:sp>
          <p:nvSpPr>
            <p:cNvPr id="1057" name="Rectangle 17"/>
            <p:cNvSpPr>
              <a:spLocks noChangeArrowheads="1"/>
            </p:cNvSpPr>
            <p:nvPr/>
          </p:nvSpPr>
          <p:spPr bwMode="auto">
            <a:xfrm>
              <a:off x="5064" y="2556"/>
              <a:ext cx="26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cs-CZ" sz="2400" b="0" i="0">
                  <a:latin typeface="Verdana" pitchFamily="34" charset="0"/>
                </a:rPr>
                <a:t>T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-36513" y="3286125"/>
            <a:ext cx="7011988" cy="863600"/>
            <a:chOff x="1185" y="1389"/>
            <a:chExt cx="4417" cy="544"/>
          </a:xfrm>
        </p:grpSpPr>
        <p:sp>
          <p:nvSpPr>
            <p:cNvPr id="1049" name="Line 19"/>
            <p:cNvSpPr>
              <a:spLocks noChangeShapeType="1"/>
            </p:cNvSpPr>
            <p:nvPr/>
          </p:nvSpPr>
          <p:spPr bwMode="auto">
            <a:xfrm>
              <a:off x="3084" y="1661"/>
              <a:ext cx="24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0" name="Text Box 20"/>
            <p:cNvSpPr txBox="1">
              <a:spLocks noChangeArrowheads="1"/>
            </p:cNvSpPr>
            <p:nvPr/>
          </p:nvSpPr>
          <p:spPr bwMode="auto">
            <a:xfrm>
              <a:off x="3061" y="1389"/>
              <a:ext cx="2541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8C8C8C"/>
              </a:prstShdw>
            </a:effectLst>
          </p:spPr>
          <p:txBody>
            <a:bodyPr anchor="ctr"/>
            <a:lstStyle/>
            <a:p>
              <a:pPr algn="ctr" eaLnBrk="0" hangingPunct="0"/>
              <a:r>
                <a:rPr lang="cs-CZ" sz="1200" i="0">
                  <a:latin typeface="Verdana" pitchFamily="34" charset="0"/>
                </a:rPr>
                <a:t>Pozorovaná hodnota – Očekávaná hodnota</a:t>
              </a:r>
            </a:p>
          </p:txBody>
        </p:sp>
        <p:sp>
          <p:nvSpPr>
            <p:cNvPr id="1051" name="Text Box 21"/>
            <p:cNvSpPr txBox="1">
              <a:spLocks noChangeArrowheads="1"/>
            </p:cNvSpPr>
            <p:nvPr/>
          </p:nvSpPr>
          <p:spPr bwMode="auto">
            <a:xfrm>
              <a:off x="3061" y="1679"/>
              <a:ext cx="2541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8C8C8C"/>
              </a:prstShdw>
            </a:effectLst>
          </p:spPr>
          <p:txBody>
            <a:bodyPr anchor="ctr"/>
            <a:lstStyle/>
            <a:p>
              <a:pPr algn="ctr" eaLnBrk="0" hangingPunct="0"/>
              <a:r>
                <a:rPr lang="cs-CZ" sz="1200" i="0">
                  <a:latin typeface="Verdana" pitchFamily="34" charset="0"/>
                </a:rPr>
                <a:t>Variabilita dat</a:t>
              </a:r>
            </a:p>
          </p:txBody>
        </p:sp>
        <p:sp>
          <p:nvSpPr>
            <p:cNvPr id="1052" name="Text Box 22"/>
            <p:cNvSpPr txBox="1">
              <a:spLocks noChangeArrowheads="1"/>
            </p:cNvSpPr>
            <p:nvPr/>
          </p:nvSpPr>
          <p:spPr bwMode="auto">
            <a:xfrm>
              <a:off x="1185" y="1495"/>
              <a:ext cx="2250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/>
              <a:r>
                <a:rPr lang="cs-CZ" sz="1600" i="0">
                  <a:latin typeface="Verdana" pitchFamily="34" charset="0"/>
                </a:rPr>
                <a:t>Testová statistika =</a:t>
              </a:r>
            </a:p>
          </p:txBody>
        </p:sp>
      </p:grpSp>
      <p:sp>
        <p:nvSpPr>
          <p:cNvPr id="1039" name="Text Box 23"/>
          <p:cNvSpPr txBox="1">
            <a:spLocks noChangeArrowheads="1"/>
          </p:cNvSpPr>
          <p:nvPr/>
        </p:nvSpPr>
        <p:spPr bwMode="auto">
          <a:xfrm>
            <a:off x="4946650" y="1420813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b="0" i="0">
                <a:latin typeface="Verdana" pitchFamily="34" charset="0"/>
              </a:rPr>
              <a:t>H</a:t>
            </a:r>
            <a:r>
              <a:rPr lang="cs-CZ" sz="1400" b="0" i="0" baseline="-25000">
                <a:latin typeface="Verdana" pitchFamily="34" charset="0"/>
              </a:rPr>
              <a:t>O</a:t>
            </a:r>
            <a:r>
              <a:rPr lang="cs-CZ" sz="1400" b="0" i="0">
                <a:latin typeface="Verdana" pitchFamily="34" charset="0"/>
              </a:rPr>
              <a:t>: sledovaný efekt je nulový</a:t>
            </a:r>
            <a:endParaRPr lang="cs-CZ" sz="1400" b="0" i="0" baseline="-25000">
              <a:latin typeface="Verdana" pitchFamily="34" charset="0"/>
            </a:endParaRPr>
          </a:p>
        </p:txBody>
      </p:sp>
      <p:sp>
        <p:nvSpPr>
          <p:cNvPr id="1040" name="Text Box 24"/>
          <p:cNvSpPr txBox="1">
            <a:spLocks noChangeArrowheads="1"/>
          </p:cNvSpPr>
          <p:nvPr/>
        </p:nvSpPr>
        <p:spPr bwMode="auto">
          <a:xfrm>
            <a:off x="4946650" y="1995488"/>
            <a:ext cx="41973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b="0" i="0">
                <a:latin typeface="Verdana" pitchFamily="34" charset="0"/>
              </a:rPr>
              <a:t>H</a:t>
            </a:r>
            <a:r>
              <a:rPr lang="cs-CZ" sz="1400" b="0" i="0" baseline="-25000">
                <a:latin typeface="Verdana" pitchFamily="34" charset="0"/>
              </a:rPr>
              <a:t>A</a:t>
            </a:r>
            <a:r>
              <a:rPr lang="cs-CZ" sz="1400" b="0" i="0">
                <a:latin typeface="Verdana" pitchFamily="34" charset="0"/>
              </a:rPr>
              <a:t>: sledovaný efekt je různý mezi skupinami</a:t>
            </a:r>
            <a:endParaRPr lang="cs-CZ" sz="1400" b="0" i="0" baseline="-25000">
              <a:latin typeface="Verdana" pitchFamily="34" charset="0"/>
            </a:endParaRPr>
          </a:p>
        </p:txBody>
      </p:sp>
      <p:sp>
        <p:nvSpPr>
          <p:cNvPr id="1041" name="Line 25"/>
          <p:cNvSpPr>
            <a:spLocks noChangeShapeType="1"/>
          </p:cNvSpPr>
          <p:nvPr/>
        </p:nvSpPr>
        <p:spPr bwMode="auto">
          <a:xfrm>
            <a:off x="4211638" y="557530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2" name="Line 27"/>
          <p:cNvSpPr>
            <a:spLocks noChangeShapeType="1"/>
          </p:cNvSpPr>
          <p:nvPr/>
        </p:nvSpPr>
        <p:spPr bwMode="auto">
          <a:xfrm>
            <a:off x="4211638" y="5838825"/>
            <a:ext cx="288925" cy="0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3" name="Line 28"/>
          <p:cNvSpPr>
            <a:spLocks noChangeShapeType="1"/>
          </p:cNvSpPr>
          <p:nvPr/>
        </p:nvSpPr>
        <p:spPr bwMode="auto">
          <a:xfrm>
            <a:off x="4427538" y="585470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4" name="Line 29"/>
          <p:cNvSpPr>
            <a:spLocks noChangeShapeType="1"/>
          </p:cNvSpPr>
          <p:nvPr/>
        </p:nvSpPr>
        <p:spPr bwMode="auto">
          <a:xfrm>
            <a:off x="4643438" y="585470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5" name="Line 30"/>
          <p:cNvSpPr>
            <a:spLocks noChangeShapeType="1"/>
          </p:cNvSpPr>
          <p:nvPr/>
        </p:nvSpPr>
        <p:spPr bwMode="auto">
          <a:xfrm>
            <a:off x="4251325" y="582295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6" name="Text Box 32"/>
          <p:cNvSpPr txBox="1">
            <a:spLocks noChangeArrowheads="1"/>
          </p:cNvSpPr>
          <p:nvPr/>
        </p:nvSpPr>
        <p:spPr bwMode="auto">
          <a:xfrm>
            <a:off x="6905625" y="3582988"/>
            <a:ext cx="17700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i="0">
                <a:latin typeface="Verdana" pitchFamily="34" charset="0"/>
              </a:rPr>
              <a:t>*   Velikost vzorku</a:t>
            </a:r>
          </a:p>
        </p:txBody>
      </p:sp>
      <p:sp>
        <p:nvSpPr>
          <p:cNvPr id="1047" name="Rectangle 33"/>
          <p:cNvSpPr>
            <a:spLocks noChangeArrowheads="1"/>
          </p:cNvSpPr>
          <p:nvPr/>
        </p:nvSpPr>
        <p:spPr bwMode="auto">
          <a:xfrm>
            <a:off x="5795963" y="4383088"/>
            <a:ext cx="3097212" cy="1800225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</p:spPr>
        <p:txBody>
          <a:bodyPr/>
          <a:lstStyle/>
          <a:p>
            <a:r>
              <a:rPr lang="cs-CZ" sz="1600" i="0">
                <a:solidFill>
                  <a:schemeClr val="hlink"/>
                </a:solidFill>
                <a:latin typeface="Verdana" pitchFamily="34" charset="0"/>
              </a:rPr>
              <a:t>Statistické testování odpovídá na otázku zda je pozorovaný rozdíl náhodný či nikoliv</a:t>
            </a:r>
            <a:r>
              <a:rPr lang="en-US" sz="1600" i="0">
                <a:solidFill>
                  <a:schemeClr val="hlink"/>
                </a:solidFill>
                <a:latin typeface="Verdana" pitchFamily="34" charset="0"/>
              </a:rPr>
              <a:t>.</a:t>
            </a:r>
            <a:r>
              <a:rPr lang="cs-CZ" sz="1600" i="0">
                <a:solidFill>
                  <a:schemeClr val="hlink"/>
                </a:solidFill>
                <a:latin typeface="Verdana" pitchFamily="34" charset="0"/>
              </a:rPr>
              <a:t> K odpovědi na otázku je využit statistický model – testová statistika. </a:t>
            </a:r>
            <a:endParaRPr lang="en-US" sz="1600" b="0" i="0">
              <a:solidFill>
                <a:schemeClr val="hlink"/>
              </a:solidFill>
              <a:latin typeface="Verdana" pitchFamily="34" charset="0"/>
            </a:endParaRPr>
          </a:p>
        </p:txBody>
      </p:sp>
      <p:sp>
        <p:nvSpPr>
          <p:cNvPr id="1048" name="Freeform 34"/>
          <p:cNvSpPr>
            <a:spLocks/>
          </p:cNvSpPr>
          <p:nvPr/>
        </p:nvSpPr>
        <p:spPr bwMode="auto">
          <a:xfrm>
            <a:off x="7077075" y="3527425"/>
            <a:ext cx="1465263" cy="280988"/>
          </a:xfrm>
          <a:custGeom>
            <a:avLst/>
            <a:gdLst>
              <a:gd name="T0" fmla="*/ 0 w 923"/>
              <a:gd name="T1" fmla="*/ 2147483647 h 177"/>
              <a:gd name="T2" fmla="*/ 2147483647 w 923"/>
              <a:gd name="T3" fmla="*/ 2147483647 h 177"/>
              <a:gd name="T4" fmla="*/ 2147483647 w 923"/>
              <a:gd name="T5" fmla="*/ 2147483647 h 177"/>
              <a:gd name="T6" fmla="*/ 2147483647 w 923"/>
              <a:gd name="T7" fmla="*/ 0 h 177"/>
              <a:gd name="T8" fmla="*/ 2147483647 w 923"/>
              <a:gd name="T9" fmla="*/ 0 h 1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3"/>
              <a:gd name="T16" fmla="*/ 0 h 177"/>
              <a:gd name="T17" fmla="*/ 923 w 923"/>
              <a:gd name="T18" fmla="*/ 177 h 17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3" h="177">
                <a:moveTo>
                  <a:pt x="0" y="49"/>
                </a:moveTo>
                <a:lnTo>
                  <a:pt x="34" y="60"/>
                </a:lnTo>
                <a:lnTo>
                  <a:pt x="76" y="177"/>
                </a:lnTo>
                <a:lnTo>
                  <a:pt x="76" y="0"/>
                </a:lnTo>
                <a:lnTo>
                  <a:pt x="923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 smtClean="0"/>
              <a:t>Možné chyby při testování hypotéz</a:t>
            </a:r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3327400" y="2349500"/>
            <a:ext cx="2613025" cy="35242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  <a:latin typeface="Verdana" pitchFamily="34" charset="0"/>
              </a:rPr>
              <a:t>Závěr testu</a:t>
            </a:r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3348038" y="2852738"/>
            <a:ext cx="1173162" cy="6667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 eaLnBrk="0" hangingPunct="0"/>
            <a:r>
              <a:rPr lang="cs-CZ" sz="1200" i="0">
                <a:latin typeface="Verdana" pitchFamily="34" charset="0"/>
              </a:rPr>
              <a:t>Hypotézu</a:t>
            </a:r>
          </a:p>
          <a:p>
            <a:pPr algn="ctr" eaLnBrk="0" hangingPunct="0"/>
            <a:r>
              <a:rPr lang="cs-CZ" sz="1200" i="0">
                <a:latin typeface="Verdana" pitchFamily="34" charset="0"/>
              </a:rPr>
              <a:t>nezamítáme</a:t>
            </a:r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4706938" y="2852738"/>
            <a:ext cx="1233487" cy="6667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 eaLnBrk="0" hangingPunct="0"/>
            <a:r>
              <a:rPr lang="cs-CZ" sz="1200" i="0">
                <a:latin typeface="Verdana" pitchFamily="34" charset="0"/>
              </a:rPr>
              <a:t>Hypotézu</a:t>
            </a:r>
          </a:p>
          <a:p>
            <a:pPr algn="ctr" eaLnBrk="0" hangingPunct="0"/>
            <a:r>
              <a:rPr lang="cs-CZ" sz="1200" i="0">
                <a:latin typeface="Verdana" pitchFamily="34" charset="0"/>
              </a:rPr>
              <a:t>zamítáme</a:t>
            </a:r>
          </a:p>
        </p:txBody>
      </p:sp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3602038" y="456723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l-GR" sz="2800" i="0"/>
              <a:t>β</a:t>
            </a:r>
            <a:endParaRPr lang="cs-CZ" sz="2800" i="0"/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4730750" y="454818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800" i="0"/>
              <a:t>1- </a:t>
            </a:r>
            <a:r>
              <a:rPr lang="el-GR" sz="2800" i="0"/>
              <a:t>β</a:t>
            </a:r>
          </a:p>
        </p:txBody>
      </p:sp>
      <p:sp>
        <p:nvSpPr>
          <p:cNvPr id="25609" name="Text Box 8"/>
          <p:cNvSpPr txBox="1">
            <a:spLocks noChangeArrowheads="1"/>
          </p:cNvSpPr>
          <p:nvPr/>
        </p:nvSpPr>
        <p:spPr bwMode="auto">
          <a:xfrm>
            <a:off x="3602038" y="374808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800" i="0"/>
              <a:t>1- </a:t>
            </a:r>
            <a:r>
              <a:rPr lang="el-GR" sz="2800" i="0"/>
              <a:t>α</a:t>
            </a:r>
          </a:p>
        </p:txBody>
      </p:sp>
      <p:sp>
        <p:nvSpPr>
          <p:cNvPr id="25610" name="Text Box 9"/>
          <p:cNvSpPr txBox="1">
            <a:spLocks noChangeArrowheads="1"/>
          </p:cNvSpPr>
          <p:nvPr/>
        </p:nvSpPr>
        <p:spPr bwMode="auto">
          <a:xfrm>
            <a:off x="4730750" y="372903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l-GR" sz="2800" i="0"/>
              <a:t>α</a:t>
            </a:r>
            <a:endParaRPr lang="cs-CZ" sz="2800" i="0"/>
          </a:p>
        </p:txBody>
      </p:sp>
      <p:sp>
        <p:nvSpPr>
          <p:cNvPr id="25611" name="Text Box 10"/>
          <p:cNvSpPr txBox="1">
            <a:spLocks noChangeArrowheads="1"/>
          </p:cNvSpPr>
          <p:nvPr/>
        </p:nvSpPr>
        <p:spPr bwMode="auto">
          <a:xfrm rot="-5400000">
            <a:off x="1265238" y="4367213"/>
            <a:ext cx="1800225" cy="37147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  <a:latin typeface="Verdana" pitchFamily="34" charset="0"/>
              </a:rPr>
              <a:t>Skutečnost</a:t>
            </a:r>
          </a:p>
        </p:txBody>
      </p:sp>
      <p:sp>
        <p:nvSpPr>
          <p:cNvPr id="25612" name="Line 11"/>
          <p:cNvSpPr>
            <a:spLocks noChangeShapeType="1"/>
          </p:cNvSpPr>
          <p:nvPr/>
        </p:nvSpPr>
        <p:spPr bwMode="auto">
          <a:xfrm flipH="1">
            <a:off x="4597400" y="3465513"/>
            <a:ext cx="11113" cy="2124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613" name="Line 12"/>
          <p:cNvSpPr>
            <a:spLocks noChangeShapeType="1"/>
          </p:cNvSpPr>
          <p:nvPr/>
        </p:nvSpPr>
        <p:spPr bwMode="auto">
          <a:xfrm>
            <a:off x="3394075" y="4471988"/>
            <a:ext cx="2422525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614" name="Text Box 13"/>
          <p:cNvSpPr txBox="1">
            <a:spLocks noChangeArrowheads="1"/>
          </p:cNvSpPr>
          <p:nvPr/>
        </p:nvSpPr>
        <p:spPr bwMode="auto">
          <a:xfrm rot="-5400000">
            <a:off x="2466975" y="3670301"/>
            <a:ext cx="771525" cy="736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H</a:t>
            </a:r>
            <a:r>
              <a:rPr lang="cs-CZ" sz="1400" i="0" baseline="-25000">
                <a:latin typeface="Verdana" pitchFamily="34" charset="0"/>
              </a:rPr>
              <a:t>0</a:t>
            </a:r>
            <a:endParaRPr lang="cs-CZ" sz="1400" i="0">
              <a:latin typeface="Verdana" pitchFamily="34" charset="0"/>
            </a:endParaRPr>
          </a:p>
          <a:p>
            <a:pPr algn="ctr" eaLnBrk="0" hangingPunct="0"/>
            <a:r>
              <a:rPr lang="cs-CZ" sz="1400" i="0">
                <a:latin typeface="Verdana" pitchFamily="34" charset="0"/>
              </a:rPr>
              <a:t>Platí</a:t>
            </a:r>
          </a:p>
        </p:txBody>
      </p:sp>
      <p:sp>
        <p:nvSpPr>
          <p:cNvPr id="25615" name="Text Box 14"/>
          <p:cNvSpPr txBox="1">
            <a:spLocks noChangeArrowheads="1"/>
          </p:cNvSpPr>
          <p:nvPr/>
        </p:nvSpPr>
        <p:spPr bwMode="auto">
          <a:xfrm rot="-5400000">
            <a:off x="2395538" y="4627563"/>
            <a:ext cx="914400" cy="736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H</a:t>
            </a:r>
            <a:r>
              <a:rPr lang="cs-CZ" sz="1400" i="0" baseline="-25000">
                <a:latin typeface="Verdana" pitchFamily="34" charset="0"/>
              </a:rPr>
              <a:t>0</a:t>
            </a:r>
            <a:endParaRPr lang="cs-CZ" sz="1400" i="0">
              <a:latin typeface="Verdana" pitchFamily="34" charset="0"/>
            </a:endParaRPr>
          </a:p>
          <a:p>
            <a:pPr algn="ctr" eaLnBrk="0" hangingPunct="0"/>
            <a:r>
              <a:rPr lang="cs-CZ" sz="1400" i="0">
                <a:latin typeface="Verdana" pitchFamily="34" charset="0"/>
              </a:rPr>
              <a:t>Neplatí</a:t>
            </a:r>
          </a:p>
        </p:txBody>
      </p:sp>
      <p:sp>
        <p:nvSpPr>
          <p:cNvPr id="25616" name="Rectangle 15"/>
          <p:cNvSpPr>
            <a:spLocks noGrp="1" noChangeArrowheads="1"/>
          </p:cNvSpPr>
          <p:nvPr>
            <p:ph type="body" idx="4294967295"/>
          </p:nvPr>
        </p:nvSpPr>
        <p:spPr>
          <a:xfrm>
            <a:off x="301625" y="1484313"/>
            <a:ext cx="8534400" cy="895350"/>
          </a:xfrm>
          <a:noFill/>
        </p:spPr>
        <p:txBody>
          <a:bodyPr/>
          <a:lstStyle/>
          <a:p>
            <a:pPr eaLnBrk="1" hangingPunct="1"/>
            <a:r>
              <a:rPr lang="cs-CZ" sz="1800" b="1" smtClean="0"/>
              <a:t>I přes dostatečnou velikost vzorku a kvalitní design experimentu se můžeme při rozhodnutí o zamítnutí/nezamítnutí nulové hypotézy dopustit chyby.</a:t>
            </a:r>
          </a:p>
        </p:txBody>
      </p:sp>
      <p:sp>
        <p:nvSpPr>
          <p:cNvPr id="25617" name="Rectangle 16"/>
          <p:cNvSpPr>
            <a:spLocks noChangeArrowheads="1"/>
          </p:cNvSpPr>
          <p:nvPr/>
        </p:nvSpPr>
        <p:spPr bwMode="auto">
          <a:xfrm>
            <a:off x="755650" y="2493963"/>
            <a:ext cx="22320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Správné rozhodnutí</a:t>
            </a:r>
          </a:p>
        </p:txBody>
      </p:sp>
      <p:sp>
        <p:nvSpPr>
          <p:cNvPr id="25618" name="Rectangle 17"/>
          <p:cNvSpPr>
            <a:spLocks noChangeArrowheads="1"/>
          </p:cNvSpPr>
          <p:nvPr/>
        </p:nvSpPr>
        <p:spPr bwMode="auto">
          <a:xfrm>
            <a:off x="6011863" y="5661025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Správné rozhodnutí</a:t>
            </a:r>
          </a:p>
        </p:txBody>
      </p:sp>
      <p:sp>
        <p:nvSpPr>
          <p:cNvPr id="25619" name="Rectangle 18"/>
          <p:cNvSpPr>
            <a:spLocks noChangeArrowheads="1"/>
          </p:cNvSpPr>
          <p:nvPr/>
        </p:nvSpPr>
        <p:spPr bwMode="auto">
          <a:xfrm>
            <a:off x="971550" y="5876925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Chyba II. druhu</a:t>
            </a:r>
          </a:p>
        </p:txBody>
      </p:sp>
      <p:sp>
        <p:nvSpPr>
          <p:cNvPr id="25620" name="Rectangle 19"/>
          <p:cNvSpPr>
            <a:spLocks noChangeArrowheads="1"/>
          </p:cNvSpPr>
          <p:nvPr/>
        </p:nvSpPr>
        <p:spPr bwMode="auto">
          <a:xfrm>
            <a:off x="6588125" y="2997200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Chyba I. druhu</a:t>
            </a:r>
          </a:p>
        </p:txBody>
      </p:sp>
      <p:sp>
        <p:nvSpPr>
          <p:cNvPr id="25621" name="Line 20"/>
          <p:cNvSpPr>
            <a:spLocks noChangeShapeType="1"/>
          </p:cNvSpPr>
          <p:nvPr/>
        </p:nvSpPr>
        <p:spPr bwMode="auto">
          <a:xfrm flipV="1">
            <a:off x="2987675" y="5157788"/>
            <a:ext cx="936625" cy="7921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2" name="Line 21"/>
          <p:cNvSpPr>
            <a:spLocks noChangeShapeType="1"/>
          </p:cNvSpPr>
          <p:nvPr/>
        </p:nvSpPr>
        <p:spPr bwMode="auto">
          <a:xfrm flipH="1">
            <a:off x="5508625" y="3429000"/>
            <a:ext cx="1655763" cy="5762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3" name="Line 22"/>
          <p:cNvSpPr>
            <a:spLocks noChangeShapeType="1"/>
          </p:cNvSpPr>
          <p:nvPr/>
        </p:nvSpPr>
        <p:spPr bwMode="auto">
          <a:xfrm flipH="1" flipV="1">
            <a:off x="5653088" y="5013325"/>
            <a:ext cx="1079500" cy="576263"/>
          </a:xfrm>
          <a:prstGeom prst="line">
            <a:avLst/>
          </a:prstGeom>
          <a:noFill/>
          <a:ln w="19050">
            <a:solidFill>
              <a:srgbClr val="99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4" name="Line 23"/>
          <p:cNvSpPr>
            <a:spLocks noChangeShapeType="1"/>
          </p:cNvSpPr>
          <p:nvPr/>
        </p:nvSpPr>
        <p:spPr bwMode="auto">
          <a:xfrm>
            <a:off x="2051050" y="2852738"/>
            <a:ext cx="1512888" cy="936625"/>
          </a:xfrm>
          <a:prstGeom prst="line">
            <a:avLst/>
          </a:prstGeom>
          <a:noFill/>
          <a:ln w="19050">
            <a:solidFill>
              <a:srgbClr val="99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 smtClean="0"/>
              <a:t>Význam chyb při testování hypotéz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1398588" y="1628775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Pravděpodobnost chyby 1. druhu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1731963" y="2359025"/>
            <a:ext cx="6572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a</a:t>
            </a:r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3532188" y="2473325"/>
            <a:ext cx="5429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 nesprávného zamítnutí nulové hypotézy</a:t>
            </a:r>
          </a:p>
        </p:txBody>
      </p:sp>
      <p:sp>
        <p:nvSpPr>
          <p:cNvPr id="26631" name="AutoShape 6"/>
          <p:cNvSpPr>
            <a:spLocks noChangeArrowheads="1"/>
          </p:cNvSpPr>
          <p:nvPr/>
        </p:nvSpPr>
        <p:spPr bwMode="auto">
          <a:xfrm>
            <a:off x="2522538" y="2406650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32" name="Text Box 7"/>
          <p:cNvSpPr txBox="1">
            <a:spLocks noChangeArrowheads="1"/>
          </p:cNvSpPr>
          <p:nvPr/>
        </p:nvSpPr>
        <p:spPr bwMode="auto">
          <a:xfrm>
            <a:off x="1398588" y="3140075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Pravděpodobnost chyby 2. druhu</a:t>
            </a:r>
          </a:p>
        </p:txBody>
      </p:sp>
      <p:sp>
        <p:nvSpPr>
          <p:cNvPr id="26633" name="Text Box 8"/>
          <p:cNvSpPr txBox="1">
            <a:spLocks noChangeArrowheads="1"/>
          </p:cNvSpPr>
          <p:nvPr/>
        </p:nvSpPr>
        <p:spPr bwMode="auto">
          <a:xfrm>
            <a:off x="1731963" y="3924300"/>
            <a:ext cx="6572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b</a:t>
            </a:r>
          </a:p>
        </p:txBody>
      </p:sp>
      <p:sp>
        <p:nvSpPr>
          <p:cNvPr id="26634" name="Text Box 9"/>
          <p:cNvSpPr txBox="1">
            <a:spLocks noChangeArrowheads="1"/>
          </p:cNvSpPr>
          <p:nvPr/>
        </p:nvSpPr>
        <p:spPr bwMode="auto">
          <a:xfrm>
            <a:off x="3532188" y="4005263"/>
            <a:ext cx="54483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 nerozpoznání neplatné nulové hypotézy</a:t>
            </a:r>
          </a:p>
        </p:txBody>
      </p:sp>
      <p:sp>
        <p:nvSpPr>
          <p:cNvPr id="26635" name="AutoShape 10"/>
          <p:cNvSpPr>
            <a:spLocks noChangeArrowheads="1"/>
          </p:cNvSpPr>
          <p:nvPr/>
        </p:nvSpPr>
        <p:spPr bwMode="auto">
          <a:xfrm>
            <a:off x="2522538" y="3938588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36" name="Text Box 11"/>
          <p:cNvSpPr txBox="1">
            <a:spLocks noChangeArrowheads="1"/>
          </p:cNvSpPr>
          <p:nvPr/>
        </p:nvSpPr>
        <p:spPr bwMode="auto">
          <a:xfrm>
            <a:off x="1398588" y="4716463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Síla testu</a:t>
            </a:r>
          </a:p>
        </p:txBody>
      </p:sp>
      <p:sp>
        <p:nvSpPr>
          <p:cNvPr id="26637" name="Text Box 12"/>
          <p:cNvSpPr txBox="1">
            <a:spLocks noChangeArrowheads="1"/>
          </p:cNvSpPr>
          <p:nvPr/>
        </p:nvSpPr>
        <p:spPr bwMode="auto">
          <a:xfrm>
            <a:off x="1731963" y="5481638"/>
            <a:ext cx="7715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</a:rPr>
              <a:t>1-</a:t>
            </a:r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b</a:t>
            </a:r>
          </a:p>
        </p:txBody>
      </p:sp>
      <p:sp>
        <p:nvSpPr>
          <p:cNvPr id="26638" name="Text Box 13"/>
          <p:cNvSpPr txBox="1">
            <a:spLocks noChangeArrowheads="1"/>
          </p:cNvSpPr>
          <p:nvPr/>
        </p:nvSpPr>
        <p:spPr bwMode="auto">
          <a:xfrm>
            <a:off x="3532188" y="5419725"/>
            <a:ext cx="54483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Pravděpodobnostně vyjádřená schopnost rozpoznat neplatnost hypotézy</a:t>
            </a:r>
          </a:p>
        </p:txBody>
      </p:sp>
      <p:sp>
        <p:nvSpPr>
          <p:cNvPr id="26639" name="AutoShape 14"/>
          <p:cNvSpPr>
            <a:spLocks noChangeArrowheads="1"/>
          </p:cNvSpPr>
          <p:nvPr/>
        </p:nvSpPr>
        <p:spPr bwMode="auto">
          <a:xfrm>
            <a:off x="2522538" y="5500688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0" name="AutoShape 15"/>
          <p:cNvSpPr>
            <a:spLocks noChangeArrowheads="1"/>
          </p:cNvSpPr>
          <p:nvPr/>
        </p:nvSpPr>
        <p:spPr bwMode="auto">
          <a:xfrm>
            <a:off x="827088" y="1733550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1" name="AutoShape 16"/>
          <p:cNvSpPr>
            <a:spLocks noChangeArrowheads="1"/>
          </p:cNvSpPr>
          <p:nvPr/>
        </p:nvSpPr>
        <p:spPr bwMode="auto">
          <a:xfrm>
            <a:off x="827088" y="3244850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2" name="AutoShape 17"/>
          <p:cNvSpPr>
            <a:spLocks noChangeArrowheads="1"/>
          </p:cNvSpPr>
          <p:nvPr/>
        </p:nvSpPr>
        <p:spPr bwMode="auto">
          <a:xfrm>
            <a:off x="827088" y="4821238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P-hodnota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4294967295"/>
          </p:nvPr>
        </p:nvSpPr>
        <p:spPr>
          <a:xfrm>
            <a:off x="395536" y="1600200"/>
            <a:ext cx="8229600" cy="4525963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Významnost hypotézy hodnotíme dle získané tzv.  p-hodnoty, která vyjadřuje pravděpodobnost, s jakou číselné realizace výběru podporují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je-li pravdivá.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P-hodnotu porovnáme s </a:t>
            </a:r>
            <a:r>
              <a:rPr lang="el-GR" sz="2000" dirty="0" smtClean="0"/>
              <a:t>α (</a:t>
            </a:r>
            <a:r>
              <a:rPr lang="cs-CZ" sz="2000" dirty="0" smtClean="0"/>
              <a:t>hladina významnosti, stanovujeme ji na 0,05, tzn., že připouštíme </a:t>
            </a:r>
            <a:r>
              <a:rPr lang="cs-CZ" sz="2000" dirty="0" smtClean="0"/>
              <a:t>5 % </a:t>
            </a:r>
            <a:r>
              <a:rPr lang="cs-CZ" sz="2000" dirty="0" smtClean="0"/>
              <a:t>chybu testu, tedy, že zamítneme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ačkoliv ve skutečnosti platí).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P-hodnotu získáme při testování hypotéz ve statistickém softwaru.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cs-CZ" sz="2000" dirty="0" smtClean="0"/>
          </a:p>
          <a:p>
            <a:pPr>
              <a:defRPr/>
            </a:pPr>
            <a:r>
              <a:rPr lang="cs-CZ" sz="2000" dirty="0" smtClean="0"/>
              <a:t>Je-li p-hodnota  ≤ </a:t>
            </a:r>
            <a:r>
              <a:rPr lang="el-GR" sz="2000" dirty="0" smtClean="0"/>
              <a:t>α, </a:t>
            </a:r>
            <a:r>
              <a:rPr lang="cs-CZ" sz="2000" dirty="0" smtClean="0"/>
              <a:t>pak 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 zamítáme na hladině významnosti </a:t>
            </a:r>
            <a:r>
              <a:rPr lang="el-GR" sz="2000" dirty="0" smtClean="0"/>
              <a:t>α</a:t>
            </a:r>
            <a:r>
              <a:rPr lang="cs-CZ" sz="2000" dirty="0" smtClean="0"/>
              <a:t> a přijímáme H</a:t>
            </a:r>
            <a:r>
              <a:rPr lang="cs-CZ" sz="2000" baseline="-25000" dirty="0" smtClean="0"/>
              <a:t>A</a:t>
            </a:r>
            <a:r>
              <a:rPr lang="cs-CZ" sz="2000" dirty="0" smtClean="0"/>
              <a:t>.</a:t>
            </a:r>
          </a:p>
          <a:p>
            <a:pPr>
              <a:defRPr/>
            </a:pPr>
            <a:r>
              <a:rPr lang="cs-CZ" sz="2000" dirty="0" smtClean="0"/>
              <a:t>Je-li p-hodnota &gt; </a:t>
            </a:r>
            <a:r>
              <a:rPr lang="el-GR" sz="2000" dirty="0" smtClean="0"/>
              <a:t>α, </a:t>
            </a:r>
            <a:r>
              <a:rPr lang="cs-CZ" sz="2000" dirty="0" smtClean="0"/>
              <a:t>pak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 nezamítáme na hladině významnosti </a:t>
            </a:r>
            <a:r>
              <a:rPr lang="el-GR" sz="2000" dirty="0" smtClean="0"/>
              <a:t>α</a:t>
            </a:r>
            <a:r>
              <a:rPr lang="cs-CZ" sz="2000" dirty="0" smtClean="0"/>
              <a:t>.</a:t>
            </a:r>
          </a:p>
          <a:p>
            <a:pPr>
              <a:defRPr/>
            </a:pPr>
            <a:endParaRPr lang="cs-CZ" sz="2000" dirty="0" smtClean="0"/>
          </a:p>
          <a:p>
            <a:pPr marL="0">
              <a:buFont typeface="Wingdings 2" pitchFamily="18" charset="2"/>
              <a:buNone/>
              <a:defRPr/>
            </a:pPr>
            <a:r>
              <a:rPr lang="cs-CZ" sz="2000" dirty="0" smtClean="0"/>
              <a:t>P-hodnota vyjadřuje pravděpodobnost za platnosti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s níž bychom získali stejnou nebo extrémnější hodnotu testové statistiky.</a:t>
            </a:r>
            <a:endParaRPr lang="cs-CZ" sz="2000" dirty="0"/>
          </a:p>
        </p:txBody>
      </p:sp>
      <p:pic>
        <p:nvPicPr>
          <p:cNvPr id="7" name="Picture 16" descr="logo-IBA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2867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Parametrické vs. neparametrické testy</a:t>
            </a:r>
          </a:p>
        </p:txBody>
      </p:sp>
      <p:sp>
        <p:nvSpPr>
          <p:cNvPr id="28676" name="AutoShape 3"/>
          <p:cNvSpPr>
            <a:spLocks noChangeArrowheads="1"/>
          </p:cNvSpPr>
          <p:nvPr/>
        </p:nvSpPr>
        <p:spPr bwMode="auto">
          <a:xfrm>
            <a:off x="323850" y="1317625"/>
            <a:ext cx="8424863" cy="576263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Parametrické testy</a:t>
            </a:r>
          </a:p>
        </p:txBody>
      </p:sp>
      <p:sp>
        <p:nvSpPr>
          <p:cNvPr id="28677" name="AutoShape 4"/>
          <p:cNvSpPr>
            <a:spLocks noChangeArrowheads="1"/>
          </p:cNvSpPr>
          <p:nvPr/>
        </p:nvSpPr>
        <p:spPr bwMode="auto">
          <a:xfrm>
            <a:off x="323850" y="3789363"/>
            <a:ext cx="8424863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Neparametrické testy</a:t>
            </a:r>
          </a:p>
        </p:txBody>
      </p:sp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468313" y="1747838"/>
            <a:ext cx="8675687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Mají předpoklady o rozložení vstupujících dat (např. normální rozložení)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Při stejném N a dodržení předpokladů mají vyšší sílu testu než testy neparametrické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Pokud nejsou dodrženy předpoklady parametrických testů, potom jejich síla testu prudce klesá a výsledek testu může být zcela chybný a nesmyslný </a:t>
            </a:r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395288" y="4292600"/>
            <a:ext cx="867568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Nemají předpoklady o rozložení vstupujících dat, lze je tedy použít i při asymetrickém rozložení, odlehlých hodnotách, či nedetekovatelném rozložení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Snížená síla těchto testů je způsobena redukcí informační hodnoty původních dat, kdy neparametrické testy nevyužívají původní hodnoty, ale nejčastěji pouze jejich pořadí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2969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One-sample vs. two sample testy</a:t>
            </a:r>
          </a:p>
        </p:txBody>
      </p:sp>
      <p:sp>
        <p:nvSpPr>
          <p:cNvPr id="29700" name="AutoShape 3"/>
          <p:cNvSpPr>
            <a:spLocks noChangeArrowheads="1"/>
          </p:cNvSpPr>
          <p:nvPr/>
        </p:nvSpPr>
        <p:spPr bwMode="auto">
          <a:xfrm>
            <a:off x="395288" y="1328738"/>
            <a:ext cx="8424862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 err="1" smtClean="0">
                <a:latin typeface="Verdana" pitchFamily="34" charset="0"/>
              </a:rPr>
              <a:t>Jednovýběrové</a:t>
            </a:r>
            <a:r>
              <a:rPr lang="cs-CZ" i="0" dirty="0" smtClean="0">
                <a:latin typeface="Verdana" pitchFamily="34" charset="0"/>
              </a:rPr>
              <a:t> </a:t>
            </a:r>
            <a:r>
              <a:rPr lang="cs-CZ" i="0" dirty="0">
                <a:latin typeface="Verdana" pitchFamily="34" charset="0"/>
              </a:rPr>
              <a:t>testy (</a:t>
            </a:r>
            <a:r>
              <a:rPr lang="cs-CZ" i="0" dirty="0" err="1">
                <a:latin typeface="Verdana" pitchFamily="34" charset="0"/>
              </a:rPr>
              <a:t>one</a:t>
            </a:r>
            <a:r>
              <a:rPr lang="cs-CZ" i="0" dirty="0">
                <a:latin typeface="Verdana" pitchFamily="34" charset="0"/>
              </a:rPr>
              <a:t>-sample)</a:t>
            </a:r>
          </a:p>
        </p:txBody>
      </p:sp>
      <p:sp>
        <p:nvSpPr>
          <p:cNvPr id="29701" name="AutoShape 4"/>
          <p:cNvSpPr>
            <a:spLocks noChangeArrowheads="1"/>
          </p:cNvSpPr>
          <p:nvPr/>
        </p:nvSpPr>
        <p:spPr bwMode="auto">
          <a:xfrm>
            <a:off x="395288" y="3776663"/>
            <a:ext cx="8424862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 err="1" smtClean="0">
                <a:latin typeface="Verdana" pitchFamily="34" charset="0"/>
              </a:rPr>
              <a:t>Dvouvýběrové</a:t>
            </a:r>
            <a:r>
              <a:rPr lang="cs-CZ" i="0" dirty="0" smtClean="0">
                <a:latin typeface="Verdana" pitchFamily="34" charset="0"/>
              </a:rPr>
              <a:t> </a:t>
            </a:r>
            <a:r>
              <a:rPr lang="cs-CZ" i="0" dirty="0">
                <a:latin typeface="Verdana" pitchFamily="34" charset="0"/>
              </a:rPr>
              <a:t>testy (</a:t>
            </a:r>
            <a:r>
              <a:rPr lang="cs-CZ" i="0" dirty="0" err="1">
                <a:latin typeface="Verdana" pitchFamily="34" charset="0"/>
              </a:rPr>
              <a:t>two</a:t>
            </a:r>
            <a:r>
              <a:rPr lang="cs-CZ" i="0" dirty="0">
                <a:latin typeface="Verdana" pitchFamily="34" charset="0"/>
              </a:rPr>
              <a:t>-sample)</a:t>
            </a:r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468313" y="1758950"/>
            <a:ext cx="8352159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Srovnávají jeden vzorek (</a:t>
            </a:r>
            <a:r>
              <a:rPr lang="cs-CZ" sz="2000" b="0" i="0" dirty="0" err="1"/>
              <a:t>one</a:t>
            </a:r>
            <a:r>
              <a:rPr lang="cs-CZ" sz="2000" b="0" i="0" dirty="0"/>
              <a:t> sample, </a:t>
            </a:r>
            <a:r>
              <a:rPr lang="cs-CZ" sz="2000" b="0" i="0" dirty="0" err="1"/>
              <a:t>jednovýběrové</a:t>
            </a:r>
            <a:r>
              <a:rPr lang="cs-CZ" sz="2000" b="0" i="0" dirty="0"/>
              <a:t> testy) s referenční hodnotou (popřípadě se statistickým parametrem cílové populace</a:t>
            </a:r>
            <a:r>
              <a:rPr lang="cs-CZ" sz="2000" b="0" i="0" dirty="0" smtClean="0"/>
              <a:t>).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V testu je tedy srovnáváno rozložení hodnot (vzorek) s jediným číslem (referenční hodnota, </a:t>
            </a:r>
            <a:r>
              <a:rPr lang="cs-CZ" sz="2000" b="0" i="0" dirty="0" err="1"/>
              <a:t>hodnota</a:t>
            </a:r>
            <a:r>
              <a:rPr lang="cs-CZ" sz="2000" b="0" i="0" dirty="0"/>
              <a:t> cílové populace</a:t>
            </a:r>
            <a:r>
              <a:rPr lang="cs-CZ" sz="2000" b="0" i="0" dirty="0" smtClean="0"/>
              <a:t>).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Otázka položená v testu může být vztažena k průměru, rozptylu, podílu hodnot i dalším statistickým parametrům popisujícím </a:t>
            </a:r>
            <a:r>
              <a:rPr lang="cs-CZ" sz="2000" b="0" i="0" dirty="0" smtClean="0"/>
              <a:t>vzorek.</a:t>
            </a:r>
            <a:endParaRPr lang="cs-CZ" sz="2000" b="0" i="0" dirty="0"/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395288" y="4206875"/>
            <a:ext cx="8425183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Srovnávají navzájem dva vzorky (</a:t>
            </a:r>
            <a:r>
              <a:rPr lang="cs-CZ" sz="2000" b="0" i="0" dirty="0" err="1"/>
              <a:t>two</a:t>
            </a:r>
            <a:r>
              <a:rPr lang="cs-CZ" sz="2000" b="0" i="0" dirty="0"/>
              <a:t> sample, </a:t>
            </a:r>
            <a:r>
              <a:rPr lang="cs-CZ" sz="2000" b="0" i="0" dirty="0" err="1"/>
              <a:t>dvouvýběrové</a:t>
            </a:r>
            <a:r>
              <a:rPr lang="cs-CZ" sz="2000" b="0" i="0" dirty="0"/>
              <a:t> testy</a:t>
            </a:r>
            <a:r>
              <a:rPr lang="cs-CZ" sz="2000" b="0" i="0" dirty="0" smtClean="0"/>
              <a:t>).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V testu jsou srovnávány dvě rozložení </a:t>
            </a:r>
            <a:r>
              <a:rPr lang="cs-CZ" sz="2000" b="0" i="0" dirty="0" smtClean="0"/>
              <a:t>hodnot.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Otázka položená v testu může být opět vztažena k průměru, rozptylu, podílu hodnot i dalším statistickým parametrům popisujícím </a:t>
            </a:r>
            <a:r>
              <a:rPr lang="cs-CZ" sz="2000" b="0" i="0" dirty="0" smtClean="0"/>
              <a:t>vzorek.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Kromě testů pro dvě skupiny hodnot existují samozřejmě i testy pro více skupin </a:t>
            </a:r>
            <a:r>
              <a:rPr lang="cs-CZ" sz="2000" b="0" i="0" dirty="0" smtClean="0"/>
              <a:t>dat.</a:t>
            </a:r>
            <a:endParaRPr lang="cs-CZ" sz="2000" b="0" i="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smtClean="0"/>
              <a:t>Nepárový vs. párový design</a:t>
            </a:r>
          </a:p>
        </p:txBody>
      </p:sp>
      <p:sp>
        <p:nvSpPr>
          <p:cNvPr id="3077" name="AutoShape 3"/>
          <p:cNvSpPr>
            <a:spLocks noChangeArrowheads="1"/>
          </p:cNvSpPr>
          <p:nvPr/>
        </p:nvSpPr>
        <p:spPr bwMode="auto">
          <a:xfrm>
            <a:off x="395288" y="1228725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>
                <a:latin typeface="Verdana" pitchFamily="34" charset="0"/>
              </a:rPr>
              <a:t>Nepárový design</a:t>
            </a:r>
          </a:p>
        </p:txBody>
      </p:sp>
      <p:sp>
        <p:nvSpPr>
          <p:cNvPr id="3078" name="AutoShape 4"/>
          <p:cNvSpPr>
            <a:spLocks noChangeArrowheads="1"/>
          </p:cNvSpPr>
          <p:nvPr/>
        </p:nvSpPr>
        <p:spPr bwMode="auto">
          <a:xfrm>
            <a:off x="395288" y="3502025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Párový design</a:t>
            </a:r>
          </a:p>
        </p:txBody>
      </p:sp>
      <p:sp>
        <p:nvSpPr>
          <p:cNvPr id="3079" name="Text Box 5"/>
          <p:cNvSpPr txBox="1">
            <a:spLocks noChangeArrowheads="1"/>
          </p:cNvSpPr>
          <p:nvPr/>
        </p:nvSpPr>
        <p:spPr bwMode="auto">
          <a:xfrm>
            <a:off x="468313" y="1876425"/>
            <a:ext cx="5543550" cy="169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 dirty="0">
                <a:latin typeface="Verdana" pitchFamily="34" charset="0"/>
              </a:rPr>
              <a:t>Skupiny srovnávaných dat jsou na sobě zcela nezávislé (též nezávislý, independent design), např. lidé z různých zemí, nezávislé skupiny pacientů s odlišnou léčbou atd.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 dirty="0">
                <a:latin typeface="Verdana" pitchFamily="34" charset="0"/>
              </a:rPr>
              <a:t>Při výpočtu je nezbytné brát v úvahu charakteristiky obou skupin dat</a:t>
            </a:r>
            <a:endParaRPr lang="cs-CZ" sz="1700" i="0" dirty="0">
              <a:latin typeface="Verdana" pitchFamily="34" charset="0"/>
            </a:endParaRPr>
          </a:p>
        </p:txBody>
      </p:sp>
      <p:sp>
        <p:nvSpPr>
          <p:cNvPr id="3080" name="Text Box 6"/>
          <p:cNvSpPr txBox="1">
            <a:spLocks noChangeArrowheads="1"/>
          </p:cNvSpPr>
          <p:nvPr/>
        </p:nvSpPr>
        <p:spPr bwMode="auto">
          <a:xfrm>
            <a:off x="466725" y="4005263"/>
            <a:ext cx="5545138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Mezi objekty v srovnávaných skupinách existuje vazba, daná např. člověkem před a po operaci, reakce stejného kmene krys atd.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Vazba může být buď přímo dána nebo pouze předpokládána (v tom případě je nutné ji ověřit)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Test je v podstatě prováděn na diferencích skupin, nikoliv na jejich původních datech</a:t>
            </a:r>
          </a:p>
        </p:txBody>
      </p:sp>
      <p:graphicFrame>
        <p:nvGraphicFramePr>
          <p:cNvPr id="3074" name="Object 7"/>
          <p:cNvGraphicFramePr>
            <a:graphicFrameLocks noChangeAspect="1"/>
          </p:cNvGraphicFramePr>
          <p:nvPr/>
        </p:nvGraphicFramePr>
        <p:xfrm>
          <a:off x="6372225" y="1412875"/>
          <a:ext cx="2149475" cy="2232025"/>
        </p:xfrm>
        <a:graphic>
          <a:graphicData uri="http://schemas.openxmlformats.org/presentationml/2006/ole">
            <p:oleObj spid="_x0000_s108546" r:id="rId4" imgW="2950000" imgH="3070000" progId="">
              <p:embed/>
            </p:oleObj>
          </a:graphicData>
        </a:graphic>
      </p:graphicFrame>
      <p:pic>
        <p:nvPicPr>
          <p:cNvPr id="3081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7763" y="4703763"/>
            <a:ext cx="273685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smtClean="0"/>
              <a:t>Statistické testy a normalita dat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5763" y="1484313"/>
            <a:ext cx="8650287" cy="5545137"/>
          </a:xfrm>
        </p:spPr>
        <p:txBody>
          <a:bodyPr/>
          <a:lstStyle/>
          <a:p>
            <a:pPr eaLnBrk="1" hangingPunct="1"/>
            <a:r>
              <a:rPr lang="cs-CZ" sz="1600" b="1" dirty="0" smtClean="0"/>
              <a:t>Normalita dat je jedním z předpokladů tzv. parametrických testů (testů založených na předpokladu nějakého rozložení) – např. </a:t>
            </a:r>
            <a:r>
              <a:rPr lang="cs-CZ" sz="1600" i="1" dirty="0" smtClean="0"/>
              <a:t>t</a:t>
            </a:r>
            <a:r>
              <a:rPr lang="cs-CZ" sz="1600" dirty="0" smtClean="0"/>
              <a:t>-testy</a:t>
            </a:r>
          </a:p>
          <a:p>
            <a:pPr eaLnBrk="1" hangingPunct="1"/>
            <a:r>
              <a:rPr lang="cs-CZ" sz="1600" b="1" dirty="0" smtClean="0"/>
              <a:t>Pokud data nejsou normální, neodpovídají ani modelovému rozložení, které je použito pro výpočet (</a:t>
            </a:r>
            <a:r>
              <a:rPr lang="cs-CZ" sz="1600" b="1" i="1" dirty="0" smtClean="0"/>
              <a:t>t</a:t>
            </a:r>
            <a:r>
              <a:rPr lang="cs-CZ" sz="1600" b="1" dirty="0" smtClean="0"/>
              <a:t>-rozložení) a test tak může lhát</a:t>
            </a:r>
          </a:p>
          <a:p>
            <a:pPr eaLnBrk="1" hangingPunct="1"/>
            <a:endParaRPr lang="cs-CZ" sz="1600" b="1" dirty="0" smtClean="0"/>
          </a:p>
          <a:p>
            <a:pPr eaLnBrk="1" hangingPunct="1"/>
            <a:r>
              <a:rPr lang="cs-CZ" sz="1600" b="1" dirty="0" smtClean="0"/>
              <a:t>Řešením je tedy:</a:t>
            </a:r>
          </a:p>
          <a:p>
            <a:pPr lvl="1" eaLnBrk="1" hangingPunct="1"/>
            <a:r>
              <a:rPr lang="cs-CZ" sz="1500" dirty="0" smtClean="0"/>
              <a:t>Transformace dat</a:t>
            </a:r>
            <a:r>
              <a:rPr lang="cs-CZ" sz="1500" b="1" dirty="0" smtClean="0"/>
              <a:t> za účelem dosažení normality jejich rozložení</a:t>
            </a:r>
          </a:p>
          <a:p>
            <a:pPr lvl="1" eaLnBrk="1" hangingPunct="1"/>
            <a:r>
              <a:rPr lang="cs-CZ" sz="1500" dirty="0" err="1" smtClean="0"/>
              <a:t>Neparametrické</a:t>
            </a:r>
            <a:r>
              <a:rPr lang="cs-CZ" sz="1500" dirty="0" smtClean="0"/>
              <a:t> testy</a:t>
            </a:r>
            <a:r>
              <a:rPr lang="cs-CZ" sz="1500" b="1" dirty="0" smtClean="0"/>
              <a:t> – tyto testy nemají žádné předpoklady o rozložení dat</a:t>
            </a:r>
          </a:p>
        </p:txBody>
      </p:sp>
      <p:graphicFrame>
        <p:nvGraphicFramePr>
          <p:cNvPr id="637956" name="Group 4"/>
          <p:cNvGraphicFramePr>
            <a:graphicFrameLocks noGrp="1"/>
          </p:cNvGraphicFramePr>
          <p:nvPr/>
        </p:nvGraphicFramePr>
        <p:xfrm>
          <a:off x="395536" y="3954463"/>
          <a:ext cx="8353425" cy="2220153"/>
        </p:xfrm>
        <a:graphic>
          <a:graphicData uri="http://schemas.openxmlformats.org/drawingml/2006/table">
            <a:tbl>
              <a:tblPr/>
              <a:tblGrid>
                <a:gridCol w="2957512"/>
                <a:gridCol w="2532063"/>
                <a:gridCol w="2863850"/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 test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nepárově: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párově: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nepárově: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Korelace: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 koeficient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koeficient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01_Klin_dat_upravyM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01_Klin_dat_upravyM</Template>
  <TotalTime>3271</TotalTime>
  <Words>877</Words>
  <Application>Microsoft Office PowerPoint</Application>
  <PresentationFormat>Předvádění na obrazovce (4:3)</PresentationFormat>
  <Paragraphs>128</Paragraphs>
  <Slides>11</Slides>
  <Notes>4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01_Klin_dat_upravyM</vt:lpstr>
      <vt:lpstr>Graf</vt:lpstr>
      <vt:lpstr>Graph</vt:lpstr>
      <vt:lpstr>Statistické testování</vt:lpstr>
      <vt:lpstr>Statistické testování – základní pojmy</vt:lpstr>
      <vt:lpstr>Možné chyby při testování hypotéz</vt:lpstr>
      <vt:lpstr>Význam chyb při testování hypotéz</vt:lpstr>
      <vt:lpstr>P-hodnota</vt:lpstr>
      <vt:lpstr>Parametrické vs. neparametrické testy</vt:lpstr>
      <vt:lpstr>One-sample vs. two sample testy</vt:lpstr>
      <vt:lpstr>Nepárový vs. párový design</vt:lpstr>
      <vt:lpstr>Statistické testy a normalita dat</vt:lpstr>
      <vt:lpstr>Testy normality</vt:lpstr>
      <vt:lpstr>Testy normality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2_vzorce_excel</dc:title>
  <dc:creator>Kalina</dc:creator>
  <cp:lastModifiedBy>kalina</cp:lastModifiedBy>
  <cp:revision>48</cp:revision>
  <dcterms:created xsi:type="dcterms:W3CDTF">2011-03-10T15:44:21Z</dcterms:created>
  <dcterms:modified xsi:type="dcterms:W3CDTF">2013-10-14T09:53:33Z</dcterms:modified>
</cp:coreProperties>
</file>