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ls" ContentType="application/vnd.ms-exce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05" r:id="rId2"/>
    <p:sldMasterId id="2147483706" r:id="rId3"/>
  </p:sldMasterIdLst>
  <p:notesMasterIdLst>
    <p:notesMasterId r:id="rId35"/>
  </p:notesMasterIdLst>
  <p:sldIdLst>
    <p:sldId id="525" r:id="rId4"/>
    <p:sldId id="924" r:id="rId5"/>
    <p:sldId id="527" r:id="rId6"/>
    <p:sldId id="528" r:id="rId7"/>
    <p:sldId id="529" r:id="rId8"/>
    <p:sldId id="530" r:id="rId9"/>
    <p:sldId id="531" r:id="rId10"/>
    <p:sldId id="550" r:id="rId11"/>
    <p:sldId id="925" r:id="rId12"/>
    <p:sldId id="532" r:id="rId13"/>
    <p:sldId id="533" r:id="rId14"/>
    <p:sldId id="534" r:id="rId15"/>
    <p:sldId id="535" r:id="rId16"/>
    <p:sldId id="536" r:id="rId17"/>
    <p:sldId id="537" r:id="rId18"/>
    <p:sldId id="538" r:id="rId19"/>
    <p:sldId id="539" r:id="rId20"/>
    <p:sldId id="542" r:id="rId21"/>
    <p:sldId id="543" r:id="rId22"/>
    <p:sldId id="544" r:id="rId23"/>
    <p:sldId id="545" r:id="rId24"/>
    <p:sldId id="546" r:id="rId25"/>
    <p:sldId id="547" r:id="rId26"/>
    <p:sldId id="548" r:id="rId27"/>
    <p:sldId id="549" r:id="rId28"/>
    <p:sldId id="926" r:id="rId29"/>
    <p:sldId id="927" r:id="rId30"/>
    <p:sldId id="928" r:id="rId31"/>
    <p:sldId id="929" r:id="rId32"/>
    <p:sldId id="930" r:id="rId33"/>
    <p:sldId id="931" r:id="rId34"/>
  </p:sldIdLst>
  <p:sldSz cx="9144000" cy="6858000" type="screen4x3"/>
  <p:notesSz cx="6669088" cy="9928225"/>
  <p:defaultTextStyle>
    <a:defPPr>
      <a:defRPr lang="cs-CZ"/>
    </a:defPPr>
    <a:lvl1pPr algn="l" rtl="0" fontAlgn="base">
      <a:spcBef>
        <a:spcPct val="0"/>
      </a:spcBef>
      <a:spcAft>
        <a:spcPct val="0"/>
      </a:spcAft>
      <a:defRPr b="1" i="1" kern="1200">
        <a:solidFill>
          <a:schemeClr val="tx1"/>
        </a:solidFill>
        <a:latin typeface="Arial" charset="0"/>
        <a:ea typeface="+mn-ea"/>
        <a:cs typeface="Arial" charset="0"/>
      </a:defRPr>
    </a:lvl1pPr>
    <a:lvl2pPr marL="457200" algn="l" rtl="0" fontAlgn="base">
      <a:spcBef>
        <a:spcPct val="0"/>
      </a:spcBef>
      <a:spcAft>
        <a:spcPct val="0"/>
      </a:spcAft>
      <a:defRPr b="1" i="1" kern="1200">
        <a:solidFill>
          <a:schemeClr val="tx1"/>
        </a:solidFill>
        <a:latin typeface="Arial" charset="0"/>
        <a:ea typeface="+mn-ea"/>
        <a:cs typeface="Arial" charset="0"/>
      </a:defRPr>
    </a:lvl2pPr>
    <a:lvl3pPr marL="914400" algn="l" rtl="0" fontAlgn="base">
      <a:spcBef>
        <a:spcPct val="0"/>
      </a:spcBef>
      <a:spcAft>
        <a:spcPct val="0"/>
      </a:spcAft>
      <a:defRPr b="1" i="1" kern="1200">
        <a:solidFill>
          <a:schemeClr val="tx1"/>
        </a:solidFill>
        <a:latin typeface="Arial" charset="0"/>
        <a:ea typeface="+mn-ea"/>
        <a:cs typeface="Arial" charset="0"/>
      </a:defRPr>
    </a:lvl3pPr>
    <a:lvl4pPr marL="1371600" algn="l" rtl="0" fontAlgn="base">
      <a:spcBef>
        <a:spcPct val="0"/>
      </a:spcBef>
      <a:spcAft>
        <a:spcPct val="0"/>
      </a:spcAft>
      <a:defRPr b="1" i="1" kern="1200">
        <a:solidFill>
          <a:schemeClr val="tx1"/>
        </a:solidFill>
        <a:latin typeface="Arial" charset="0"/>
        <a:ea typeface="+mn-ea"/>
        <a:cs typeface="Arial" charset="0"/>
      </a:defRPr>
    </a:lvl4pPr>
    <a:lvl5pPr marL="1828800" algn="l" rtl="0" fontAlgn="base">
      <a:spcBef>
        <a:spcPct val="0"/>
      </a:spcBef>
      <a:spcAft>
        <a:spcPct val="0"/>
      </a:spcAft>
      <a:defRPr b="1" i="1" kern="1200">
        <a:solidFill>
          <a:schemeClr val="tx1"/>
        </a:solidFill>
        <a:latin typeface="Arial" charset="0"/>
        <a:ea typeface="+mn-ea"/>
        <a:cs typeface="Arial" charset="0"/>
      </a:defRPr>
    </a:lvl5pPr>
    <a:lvl6pPr marL="2286000" algn="l" defTabSz="914400" rtl="0" eaLnBrk="1" latinLnBrk="0" hangingPunct="1">
      <a:defRPr b="1" i="1" kern="1200">
        <a:solidFill>
          <a:schemeClr val="tx1"/>
        </a:solidFill>
        <a:latin typeface="Arial" charset="0"/>
        <a:ea typeface="+mn-ea"/>
        <a:cs typeface="Arial" charset="0"/>
      </a:defRPr>
    </a:lvl6pPr>
    <a:lvl7pPr marL="2743200" algn="l" defTabSz="914400" rtl="0" eaLnBrk="1" latinLnBrk="0" hangingPunct="1">
      <a:defRPr b="1" i="1" kern="1200">
        <a:solidFill>
          <a:schemeClr val="tx1"/>
        </a:solidFill>
        <a:latin typeface="Arial" charset="0"/>
        <a:ea typeface="+mn-ea"/>
        <a:cs typeface="Arial" charset="0"/>
      </a:defRPr>
    </a:lvl7pPr>
    <a:lvl8pPr marL="3200400" algn="l" defTabSz="914400" rtl="0" eaLnBrk="1" latinLnBrk="0" hangingPunct="1">
      <a:defRPr b="1" i="1" kern="1200">
        <a:solidFill>
          <a:schemeClr val="tx1"/>
        </a:solidFill>
        <a:latin typeface="Arial" charset="0"/>
        <a:ea typeface="+mn-ea"/>
        <a:cs typeface="Arial" charset="0"/>
      </a:defRPr>
    </a:lvl8pPr>
    <a:lvl9pPr marL="3657600" algn="l" defTabSz="914400" rtl="0" eaLnBrk="1" latinLnBrk="0" hangingPunct="1">
      <a:defRPr b="1" i="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6349"/>
    <a:srgbClr val="400000"/>
    <a:srgbClr val="800000"/>
    <a:srgbClr val="CC0000"/>
    <a:srgbClr val="FF0000"/>
    <a:srgbClr val="000099"/>
    <a:srgbClr val="DDDDDD"/>
    <a:srgbClr val="B2B2B2"/>
    <a:srgbClr val="607B7C"/>
    <a:srgbClr val="FFFF99"/>
  </p:clrMru>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9" autoAdjust="0"/>
    <p:restoredTop sz="94660"/>
  </p:normalViewPr>
  <p:slideViewPr>
    <p:cSldViewPr>
      <p:cViewPr varScale="1">
        <p:scale>
          <a:sx n="68" d="100"/>
          <a:sy n="68" d="100"/>
        </p:scale>
        <p:origin x="-60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48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image" Target="../media/image13.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image" Target="../media/image15.emf"/><Relationship Id="rId4" Type="http://schemas.openxmlformats.org/officeDocument/2006/relationships/image" Target="../media/image18.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image" Target="../media/image19.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image" Target="../media/image21.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image" Target="../media/image29.e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image" Target="../media/image34.e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9.wmf"/><Relationship Id="rId7" Type="http://schemas.openxmlformats.org/officeDocument/2006/relationships/image" Target="../media/image43.wmf"/><Relationship Id="rId2" Type="http://schemas.openxmlformats.org/officeDocument/2006/relationships/image" Target="../media/image38.wmf"/><Relationship Id="rId1" Type="http://schemas.openxmlformats.org/officeDocument/2006/relationships/image" Target="../media/image37.wmf"/><Relationship Id="rId6" Type="http://schemas.openxmlformats.org/officeDocument/2006/relationships/image" Target="../media/image42.wmf"/><Relationship Id="rId5" Type="http://schemas.openxmlformats.org/officeDocument/2006/relationships/image" Target="../media/image41.wmf"/><Relationship Id="rId4" Type="http://schemas.openxmlformats.org/officeDocument/2006/relationships/image" Target="../media/image4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cs-CZ"/>
          </a:p>
        </p:txBody>
      </p:sp>
      <p:sp>
        <p:nvSpPr>
          <p:cNvPr id="65539" name="Rectangle 3"/>
          <p:cNvSpPr>
            <a:spLocks noGrp="1" noChangeArrowheads="1"/>
          </p:cNvSpPr>
          <p:nvPr>
            <p:ph type="dt" idx="1"/>
          </p:nvPr>
        </p:nvSpPr>
        <p:spPr bwMode="auto">
          <a:xfrm>
            <a:off x="377825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A1D49831-9435-4201-A280-91AA28325834}" type="datetimeFigureOut">
              <a:rPr lang="cs-CZ"/>
              <a:pPr>
                <a:defRPr/>
              </a:pPr>
              <a:t>21.10.2013</a:t>
            </a:fld>
            <a:endParaRPr lang="cs-CZ"/>
          </a:p>
        </p:txBody>
      </p:sp>
      <p:sp>
        <p:nvSpPr>
          <p:cNvPr id="53252" name="Rectangle 4"/>
          <p:cNvSpPr>
            <a:spLocks noRot="1" noChangeArrowheads="1" noTextEdit="1"/>
          </p:cNvSpPr>
          <p:nvPr>
            <p:ph type="sldImg" idx="2"/>
          </p:nvPr>
        </p:nvSpPr>
        <p:spPr bwMode="auto">
          <a:xfrm>
            <a:off x="852488" y="744538"/>
            <a:ext cx="4964112" cy="3722687"/>
          </a:xfrm>
          <a:prstGeom prst="rect">
            <a:avLst/>
          </a:prstGeom>
          <a:noFill/>
          <a:ln w="9525">
            <a:solidFill>
              <a:srgbClr val="000000"/>
            </a:solidFill>
            <a:miter lim="800000"/>
            <a:headEnd/>
            <a:tailEnd/>
          </a:ln>
        </p:spPr>
      </p:sp>
      <p:sp>
        <p:nvSpPr>
          <p:cNvPr id="65541" name="Rectangle 5"/>
          <p:cNvSpPr>
            <a:spLocks noGrp="1" noChangeArrowheads="1"/>
          </p:cNvSpPr>
          <p:nvPr>
            <p:ph type="body" sz="quarter" idx="3"/>
          </p:nvPr>
        </p:nvSpPr>
        <p:spPr bwMode="auto">
          <a:xfrm>
            <a:off x="666750" y="4716463"/>
            <a:ext cx="5335588"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5542" name="Rectangle 6"/>
          <p:cNvSpPr>
            <a:spLocks noGrp="1" noChangeArrowheads="1"/>
          </p:cNvSpPr>
          <p:nvPr>
            <p:ph type="ftr" sz="quarter" idx="4"/>
          </p:nvPr>
        </p:nvSpPr>
        <p:spPr bwMode="auto">
          <a:xfrm>
            <a:off x="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cs-CZ"/>
          </a:p>
        </p:txBody>
      </p:sp>
      <p:sp>
        <p:nvSpPr>
          <p:cNvPr id="65543" name="Rectangle 7"/>
          <p:cNvSpPr>
            <a:spLocks noGrp="1" noChangeArrowheads="1"/>
          </p:cNvSpPr>
          <p:nvPr>
            <p:ph type="sldNum" sz="quarter" idx="5"/>
          </p:nvPr>
        </p:nvSpPr>
        <p:spPr bwMode="auto">
          <a:xfrm>
            <a:off x="377825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AD11C411-1CAB-493F-9FC7-C8356A462124}"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Rot="1" noChangeArrowheads="1" noTextEdit="1"/>
          </p:cNvSpPr>
          <p:nvPr>
            <p:ph type="sldImg"/>
          </p:nvPr>
        </p:nvSpPr>
        <p:spPr>
          <a:xfrm>
            <a:off x="862013" y="774700"/>
            <a:ext cx="4948237" cy="3711575"/>
          </a:xfrm>
          <a:ln/>
        </p:spPr>
      </p:sp>
      <p:sp>
        <p:nvSpPr>
          <p:cNvPr id="54275" name="Rectangle 3"/>
          <p:cNvSpPr>
            <a:spLocks noGrp="1" noChangeArrowheads="1"/>
          </p:cNvSpPr>
          <p:nvPr>
            <p:ph type="body" idx="1"/>
          </p:nvPr>
        </p:nvSpPr>
        <p:spPr>
          <a:xfrm>
            <a:off x="889000" y="4711700"/>
            <a:ext cx="4891088" cy="277813"/>
          </a:xfrm>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Rot="1" noChangeArrowheads="1" noTextEdit="1"/>
          </p:cNvSpPr>
          <p:nvPr>
            <p:ph type="sldImg"/>
          </p:nvPr>
        </p:nvSpPr>
        <p:spPr>
          <a:xfrm>
            <a:off x="862013" y="774700"/>
            <a:ext cx="4948237" cy="3711575"/>
          </a:xfrm>
          <a:ln/>
        </p:spPr>
      </p:sp>
      <p:sp>
        <p:nvSpPr>
          <p:cNvPr id="63491" name="Rectangle 3"/>
          <p:cNvSpPr>
            <a:spLocks noGrp="1" noChangeArrowheads="1"/>
          </p:cNvSpPr>
          <p:nvPr>
            <p:ph type="body" idx="1"/>
          </p:nvPr>
        </p:nvSpPr>
        <p:spPr>
          <a:xfrm>
            <a:off x="889000" y="4711700"/>
            <a:ext cx="4891088" cy="277813"/>
          </a:xfrm>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Rot="1" noChangeArrowheads="1" noTextEdit="1"/>
          </p:cNvSpPr>
          <p:nvPr>
            <p:ph type="sldImg"/>
          </p:nvPr>
        </p:nvSpPr>
        <p:spPr>
          <a:xfrm>
            <a:off x="862013" y="774700"/>
            <a:ext cx="4948237" cy="3711575"/>
          </a:xfrm>
          <a:ln/>
        </p:spPr>
      </p:sp>
      <p:sp>
        <p:nvSpPr>
          <p:cNvPr id="64515" name="Rectangle 3"/>
          <p:cNvSpPr>
            <a:spLocks noGrp="1" noChangeArrowheads="1"/>
          </p:cNvSpPr>
          <p:nvPr>
            <p:ph type="body" idx="1"/>
          </p:nvPr>
        </p:nvSpPr>
        <p:spPr>
          <a:xfrm>
            <a:off x="889000" y="4711700"/>
            <a:ext cx="4891088" cy="277813"/>
          </a:xfrm>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Rot="1" noChangeArrowheads="1" noTextEdit="1"/>
          </p:cNvSpPr>
          <p:nvPr>
            <p:ph type="sldImg"/>
          </p:nvPr>
        </p:nvSpPr>
        <p:spPr>
          <a:xfrm>
            <a:off x="862013" y="774700"/>
            <a:ext cx="4948237" cy="3711575"/>
          </a:xfrm>
          <a:ln/>
        </p:spPr>
      </p:sp>
      <p:sp>
        <p:nvSpPr>
          <p:cNvPr id="65539" name="Rectangle 3"/>
          <p:cNvSpPr>
            <a:spLocks noGrp="1" noChangeArrowheads="1"/>
          </p:cNvSpPr>
          <p:nvPr>
            <p:ph type="body" idx="1"/>
          </p:nvPr>
        </p:nvSpPr>
        <p:spPr>
          <a:xfrm>
            <a:off x="889000" y="4711700"/>
            <a:ext cx="4891088" cy="277813"/>
          </a:xfrm>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Rot="1" noChangeArrowheads="1" noTextEdit="1"/>
          </p:cNvSpPr>
          <p:nvPr>
            <p:ph type="sldImg"/>
          </p:nvPr>
        </p:nvSpPr>
        <p:spPr>
          <a:xfrm>
            <a:off x="862013" y="774700"/>
            <a:ext cx="4948237" cy="3711575"/>
          </a:xfrm>
          <a:ln/>
        </p:spPr>
      </p:sp>
      <p:sp>
        <p:nvSpPr>
          <p:cNvPr id="66563" name="Rectangle 3"/>
          <p:cNvSpPr>
            <a:spLocks noGrp="1" noChangeArrowheads="1"/>
          </p:cNvSpPr>
          <p:nvPr>
            <p:ph type="body" idx="1"/>
          </p:nvPr>
        </p:nvSpPr>
        <p:spPr>
          <a:xfrm>
            <a:off x="889000" y="4711700"/>
            <a:ext cx="4891088" cy="277813"/>
          </a:xfrm>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Rot="1" noChangeArrowheads="1" noTextEdit="1"/>
          </p:cNvSpPr>
          <p:nvPr>
            <p:ph type="sldImg"/>
          </p:nvPr>
        </p:nvSpPr>
        <p:spPr>
          <a:xfrm>
            <a:off x="862013" y="774700"/>
            <a:ext cx="4948237" cy="3711575"/>
          </a:xfrm>
          <a:ln/>
        </p:spPr>
      </p:sp>
      <p:sp>
        <p:nvSpPr>
          <p:cNvPr id="67587" name="Rectangle 3"/>
          <p:cNvSpPr>
            <a:spLocks noGrp="1" noChangeArrowheads="1"/>
          </p:cNvSpPr>
          <p:nvPr>
            <p:ph type="body" idx="1"/>
          </p:nvPr>
        </p:nvSpPr>
        <p:spPr>
          <a:xfrm>
            <a:off x="889000" y="4719638"/>
            <a:ext cx="4891088" cy="1238250"/>
          </a:xfrm>
          <a:noFill/>
          <a:ln/>
        </p:spPr>
        <p:txBody>
          <a:bodyPr/>
          <a:lstStyle/>
          <a:p>
            <a:pPr eaLnBrk="1" hangingPunct="1"/>
            <a:endParaRPr lang="cs-CZ"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Rot="1" noChangeArrowheads="1" noTextEdit="1"/>
          </p:cNvSpPr>
          <p:nvPr>
            <p:ph type="sldImg"/>
          </p:nvPr>
        </p:nvSpPr>
        <p:spPr>
          <a:xfrm>
            <a:off x="862013" y="774700"/>
            <a:ext cx="4948237" cy="3711575"/>
          </a:xfrm>
          <a:ln/>
        </p:spPr>
      </p:sp>
      <p:sp>
        <p:nvSpPr>
          <p:cNvPr id="68611" name="Rectangle 3"/>
          <p:cNvSpPr>
            <a:spLocks noGrp="1" noChangeArrowheads="1"/>
          </p:cNvSpPr>
          <p:nvPr>
            <p:ph type="body" idx="1"/>
          </p:nvPr>
        </p:nvSpPr>
        <p:spPr>
          <a:xfrm>
            <a:off x="889000" y="4719638"/>
            <a:ext cx="4891088" cy="1238250"/>
          </a:xfrm>
          <a:noFill/>
          <a:ln/>
        </p:spPr>
        <p:txBody>
          <a:bodyPr/>
          <a:lstStyle/>
          <a:p>
            <a:pPr eaLnBrk="1" hangingPunct="1"/>
            <a:endParaRPr lang="cs-CZ"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Rot="1" noChangeArrowheads="1" noTextEdit="1"/>
          </p:cNvSpPr>
          <p:nvPr>
            <p:ph type="sldImg"/>
          </p:nvPr>
        </p:nvSpPr>
        <p:spPr>
          <a:ln/>
        </p:spPr>
      </p:sp>
      <p:sp>
        <p:nvSpPr>
          <p:cNvPr id="69635" name="Rectangle 3"/>
          <p:cNvSpPr>
            <a:spLocks noGrp="1" noChangeArrowheads="1"/>
          </p:cNvSpPr>
          <p:nvPr>
            <p:ph type="body" idx="1"/>
          </p:nvPr>
        </p:nvSpPr>
        <p:spPr>
          <a:xfrm>
            <a:off x="889000" y="4716463"/>
            <a:ext cx="4891088" cy="4467225"/>
          </a:xfrm>
          <a:noFill/>
          <a:ln/>
        </p:spPr>
        <p:txBody>
          <a:bodyPr/>
          <a:lstStyle/>
          <a:p>
            <a:pPr eaLnBrk="1" hangingPunct="1"/>
            <a:endParaRPr lang="cs-CZ"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Rot="1" noChangeArrowheads="1" noTextEdit="1"/>
          </p:cNvSpPr>
          <p:nvPr>
            <p:ph type="sldImg"/>
          </p:nvPr>
        </p:nvSpPr>
        <p:spPr>
          <a:xfrm>
            <a:off x="862013" y="774700"/>
            <a:ext cx="4948237" cy="3711575"/>
          </a:xfrm>
          <a:ln/>
        </p:spPr>
      </p:sp>
      <p:sp>
        <p:nvSpPr>
          <p:cNvPr id="70659" name="Rectangle 3"/>
          <p:cNvSpPr>
            <a:spLocks noGrp="1" noChangeArrowheads="1"/>
          </p:cNvSpPr>
          <p:nvPr>
            <p:ph type="body" idx="1"/>
          </p:nvPr>
        </p:nvSpPr>
        <p:spPr>
          <a:xfrm>
            <a:off x="889000" y="4719638"/>
            <a:ext cx="4891088" cy="1238250"/>
          </a:xfrm>
          <a:noFill/>
          <a:ln/>
        </p:spPr>
        <p:txBody>
          <a:bodyPr/>
          <a:lstStyle/>
          <a:p>
            <a:pPr eaLnBrk="1" hangingPunct="1"/>
            <a:endParaRPr lang="cs-CZ"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Rot="1" noChangeArrowheads="1" noTextEdit="1"/>
          </p:cNvSpPr>
          <p:nvPr>
            <p:ph type="sldImg"/>
          </p:nvPr>
        </p:nvSpPr>
        <p:spPr>
          <a:xfrm>
            <a:off x="862013" y="774700"/>
            <a:ext cx="4948237" cy="3711575"/>
          </a:xfrm>
          <a:ln/>
        </p:spPr>
      </p:sp>
      <p:sp>
        <p:nvSpPr>
          <p:cNvPr id="71683" name="Rectangle 3"/>
          <p:cNvSpPr>
            <a:spLocks noGrp="1" noChangeArrowheads="1"/>
          </p:cNvSpPr>
          <p:nvPr>
            <p:ph type="body" idx="1"/>
          </p:nvPr>
        </p:nvSpPr>
        <p:spPr>
          <a:xfrm>
            <a:off x="889000" y="4719638"/>
            <a:ext cx="4891088" cy="1238250"/>
          </a:xfrm>
          <a:noFill/>
          <a:ln/>
        </p:spPr>
        <p:txBody>
          <a:bodyPr/>
          <a:lstStyle/>
          <a:p>
            <a:pPr eaLnBrk="1" hangingPunct="1"/>
            <a:endParaRPr lang="cs-CZ"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Rot="1" noChangeArrowheads="1" noTextEdit="1"/>
          </p:cNvSpPr>
          <p:nvPr>
            <p:ph type="sldImg"/>
          </p:nvPr>
        </p:nvSpPr>
        <p:spPr>
          <a:xfrm>
            <a:off x="862013" y="774700"/>
            <a:ext cx="4948237" cy="3711575"/>
          </a:xfrm>
          <a:ln/>
        </p:spPr>
      </p:sp>
      <p:sp>
        <p:nvSpPr>
          <p:cNvPr id="72707" name="Rectangle 3"/>
          <p:cNvSpPr>
            <a:spLocks noGrp="1" noChangeArrowheads="1"/>
          </p:cNvSpPr>
          <p:nvPr>
            <p:ph type="body" idx="1"/>
          </p:nvPr>
        </p:nvSpPr>
        <p:spPr>
          <a:xfrm>
            <a:off x="889000" y="4719638"/>
            <a:ext cx="4891088" cy="1238250"/>
          </a:xfrm>
          <a:noFill/>
          <a:ln/>
        </p:spPr>
        <p:txBody>
          <a:bodyPr/>
          <a:lstStyle/>
          <a:p>
            <a:pPr eaLnBrk="1" hangingPunct="1"/>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Rot="1" noChangeArrowheads="1" noTextEdit="1"/>
          </p:cNvSpPr>
          <p:nvPr>
            <p:ph type="sldImg"/>
          </p:nvPr>
        </p:nvSpPr>
        <p:spPr>
          <a:xfrm>
            <a:off x="862013" y="774700"/>
            <a:ext cx="4948237" cy="3711575"/>
          </a:xfrm>
          <a:ln/>
        </p:spPr>
      </p:sp>
      <p:sp>
        <p:nvSpPr>
          <p:cNvPr id="55299" name="Rectangle 3"/>
          <p:cNvSpPr>
            <a:spLocks noGrp="1" noChangeArrowheads="1"/>
          </p:cNvSpPr>
          <p:nvPr>
            <p:ph type="body" idx="1"/>
          </p:nvPr>
        </p:nvSpPr>
        <p:spPr>
          <a:xfrm>
            <a:off x="889000" y="4711700"/>
            <a:ext cx="4891088" cy="277813"/>
          </a:xfrm>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Rot="1" noChangeArrowheads="1" noTextEdit="1"/>
          </p:cNvSpPr>
          <p:nvPr>
            <p:ph type="sldImg"/>
          </p:nvPr>
        </p:nvSpPr>
        <p:spPr>
          <a:xfrm>
            <a:off x="862013" y="774700"/>
            <a:ext cx="4948237" cy="3711575"/>
          </a:xfrm>
          <a:ln/>
        </p:spPr>
      </p:sp>
      <p:sp>
        <p:nvSpPr>
          <p:cNvPr id="73731" name="Rectangle 3"/>
          <p:cNvSpPr>
            <a:spLocks noGrp="1" noChangeArrowheads="1"/>
          </p:cNvSpPr>
          <p:nvPr>
            <p:ph type="body" idx="1"/>
          </p:nvPr>
        </p:nvSpPr>
        <p:spPr>
          <a:xfrm>
            <a:off x="889000" y="4711700"/>
            <a:ext cx="4891088" cy="277813"/>
          </a:xfrm>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Rot="1" noChangeArrowheads="1" noTextEdit="1"/>
          </p:cNvSpPr>
          <p:nvPr>
            <p:ph type="sldImg"/>
          </p:nvPr>
        </p:nvSpPr>
        <p:spPr>
          <a:xfrm>
            <a:off x="862013" y="774700"/>
            <a:ext cx="4948237" cy="3711575"/>
          </a:xfrm>
          <a:ln/>
        </p:spPr>
      </p:sp>
      <p:sp>
        <p:nvSpPr>
          <p:cNvPr id="74755" name="Rectangle 3"/>
          <p:cNvSpPr>
            <a:spLocks noGrp="1" noChangeArrowheads="1"/>
          </p:cNvSpPr>
          <p:nvPr>
            <p:ph type="body" idx="1"/>
          </p:nvPr>
        </p:nvSpPr>
        <p:spPr>
          <a:xfrm>
            <a:off x="889000" y="4719638"/>
            <a:ext cx="4891088" cy="1238250"/>
          </a:xfrm>
          <a:noFill/>
          <a:ln/>
        </p:spPr>
        <p:txBody>
          <a:bodyPr/>
          <a:lstStyle/>
          <a:p>
            <a:pPr eaLnBrk="1" hangingPunct="1"/>
            <a:endParaRPr lang="cs-CZ"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Rot="1" noChangeArrowheads="1" noTextEdit="1"/>
          </p:cNvSpPr>
          <p:nvPr>
            <p:ph type="sldImg"/>
          </p:nvPr>
        </p:nvSpPr>
        <p:spPr>
          <a:xfrm>
            <a:off x="862013" y="774700"/>
            <a:ext cx="4948237" cy="3711575"/>
          </a:xfrm>
          <a:ln/>
        </p:spPr>
      </p:sp>
      <p:sp>
        <p:nvSpPr>
          <p:cNvPr id="74755" name="Rectangle 3"/>
          <p:cNvSpPr>
            <a:spLocks noGrp="1" noChangeArrowheads="1"/>
          </p:cNvSpPr>
          <p:nvPr>
            <p:ph type="body" idx="1"/>
          </p:nvPr>
        </p:nvSpPr>
        <p:spPr>
          <a:xfrm>
            <a:off x="889000" y="4719638"/>
            <a:ext cx="4891088" cy="1238250"/>
          </a:xfrm>
          <a:noFill/>
          <a:ln/>
        </p:spPr>
        <p:txBody>
          <a:bodyPr/>
          <a:lstStyle/>
          <a:p>
            <a:pPr eaLnBrk="1" hangingPunct="1"/>
            <a:endParaRPr lang="cs-CZ"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Rot="1" noChangeArrowheads="1" noTextEdit="1"/>
          </p:cNvSpPr>
          <p:nvPr>
            <p:ph type="sldImg"/>
          </p:nvPr>
        </p:nvSpPr>
        <p:spPr>
          <a:xfrm>
            <a:off x="862013" y="774700"/>
            <a:ext cx="4948237" cy="3711575"/>
          </a:xfrm>
          <a:ln/>
        </p:spPr>
      </p:sp>
      <p:sp>
        <p:nvSpPr>
          <p:cNvPr id="74755" name="Rectangle 3"/>
          <p:cNvSpPr>
            <a:spLocks noGrp="1" noChangeArrowheads="1"/>
          </p:cNvSpPr>
          <p:nvPr>
            <p:ph type="body" idx="1"/>
          </p:nvPr>
        </p:nvSpPr>
        <p:spPr>
          <a:xfrm>
            <a:off x="889000" y="4719638"/>
            <a:ext cx="4891088" cy="1238250"/>
          </a:xfrm>
          <a:noFill/>
          <a:ln/>
        </p:spPr>
        <p:txBody>
          <a:bodyPr/>
          <a:lstStyle/>
          <a:p>
            <a:pPr eaLnBrk="1" hangingPunct="1"/>
            <a:endParaRPr lang="cs-CZ"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Rot="1" noChangeArrowheads="1" noTextEdit="1"/>
          </p:cNvSpPr>
          <p:nvPr>
            <p:ph type="sldImg"/>
          </p:nvPr>
        </p:nvSpPr>
        <p:spPr>
          <a:xfrm>
            <a:off x="862013" y="774700"/>
            <a:ext cx="4948237" cy="3711575"/>
          </a:xfrm>
          <a:ln/>
        </p:spPr>
      </p:sp>
      <p:sp>
        <p:nvSpPr>
          <p:cNvPr id="74755" name="Rectangle 3"/>
          <p:cNvSpPr>
            <a:spLocks noGrp="1" noChangeArrowheads="1"/>
          </p:cNvSpPr>
          <p:nvPr>
            <p:ph type="body" idx="1"/>
          </p:nvPr>
        </p:nvSpPr>
        <p:spPr>
          <a:xfrm>
            <a:off x="889000" y="4719638"/>
            <a:ext cx="4891088" cy="1238250"/>
          </a:xfrm>
          <a:noFill/>
          <a:ln/>
        </p:spPr>
        <p:txBody>
          <a:bodyPr/>
          <a:lstStyle/>
          <a:p>
            <a:pPr eaLnBrk="1" hangingPunct="1"/>
            <a:endParaRPr lang="cs-CZ"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Rot="1" noChangeArrowheads="1" noTextEdit="1"/>
          </p:cNvSpPr>
          <p:nvPr>
            <p:ph type="sldImg"/>
          </p:nvPr>
        </p:nvSpPr>
        <p:spPr>
          <a:xfrm>
            <a:off x="862013" y="774700"/>
            <a:ext cx="4948237" cy="3711575"/>
          </a:xfrm>
          <a:ln/>
        </p:spPr>
      </p:sp>
      <p:sp>
        <p:nvSpPr>
          <p:cNvPr id="74755" name="Rectangle 3"/>
          <p:cNvSpPr>
            <a:spLocks noGrp="1" noChangeArrowheads="1"/>
          </p:cNvSpPr>
          <p:nvPr>
            <p:ph type="body" idx="1"/>
          </p:nvPr>
        </p:nvSpPr>
        <p:spPr>
          <a:xfrm>
            <a:off x="889000" y="4719638"/>
            <a:ext cx="4891088" cy="1238250"/>
          </a:xfrm>
          <a:noFill/>
          <a:ln/>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Rot="1" noChangeArrowheads="1" noTextEdit="1"/>
          </p:cNvSpPr>
          <p:nvPr>
            <p:ph type="sldImg"/>
          </p:nvPr>
        </p:nvSpPr>
        <p:spPr>
          <a:xfrm>
            <a:off x="862013" y="774700"/>
            <a:ext cx="4948237" cy="3711575"/>
          </a:xfrm>
          <a:ln/>
        </p:spPr>
      </p:sp>
      <p:sp>
        <p:nvSpPr>
          <p:cNvPr id="56323" name="Rectangle 3"/>
          <p:cNvSpPr>
            <a:spLocks noGrp="1" noChangeArrowheads="1"/>
          </p:cNvSpPr>
          <p:nvPr>
            <p:ph type="body" idx="1"/>
          </p:nvPr>
        </p:nvSpPr>
        <p:spPr>
          <a:xfrm>
            <a:off x="889000" y="4711700"/>
            <a:ext cx="4891088" cy="277813"/>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Rot="1" noChangeArrowheads="1" noTextEdit="1"/>
          </p:cNvSpPr>
          <p:nvPr>
            <p:ph type="sldImg"/>
          </p:nvPr>
        </p:nvSpPr>
        <p:spPr>
          <a:xfrm>
            <a:off x="862013" y="774700"/>
            <a:ext cx="4948237" cy="3711575"/>
          </a:xfrm>
          <a:ln/>
        </p:spPr>
      </p:sp>
      <p:sp>
        <p:nvSpPr>
          <p:cNvPr id="57347" name="Rectangle 3"/>
          <p:cNvSpPr>
            <a:spLocks noGrp="1" noChangeArrowheads="1"/>
          </p:cNvSpPr>
          <p:nvPr>
            <p:ph type="body" idx="1"/>
          </p:nvPr>
        </p:nvSpPr>
        <p:spPr>
          <a:xfrm>
            <a:off x="889000" y="4711700"/>
            <a:ext cx="4891088" cy="277813"/>
          </a:xfrm>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Rot="1" noChangeArrowheads="1" noTextEdit="1"/>
          </p:cNvSpPr>
          <p:nvPr>
            <p:ph type="sldImg"/>
          </p:nvPr>
        </p:nvSpPr>
        <p:spPr>
          <a:xfrm>
            <a:off x="862013" y="774700"/>
            <a:ext cx="4948237" cy="3711575"/>
          </a:xfrm>
          <a:ln/>
        </p:spPr>
      </p:sp>
      <p:sp>
        <p:nvSpPr>
          <p:cNvPr id="58371" name="Rectangle 3"/>
          <p:cNvSpPr>
            <a:spLocks noGrp="1" noChangeArrowheads="1"/>
          </p:cNvSpPr>
          <p:nvPr>
            <p:ph type="body" idx="1"/>
          </p:nvPr>
        </p:nvSpPr>
        <p:spPr>
          <a:xfrm>
            <a:off x="889000" y="4711700"/>
            <a:ext cx="4891088" cy="277813"/>
          </a:xfrm>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Rot="1" noChangeArrowheads="1" noTextEdit="1"/>
          </p:cNvSpPr>
          <p:nvPr>
            <p:ph type="sldImg"/>
          </p:nvPr>
        </p:nvSpPr>
        <p:spPr>
          <a:xfrm>
            <a:off x="862013" y="774700"/>
            <a:ext cx="4948237" cy="3711575"/>
          </a:xfrm>
          <a:ln/>
        </p:spPr>
      </p:sp>
      <p:sp>
        <p:nvSpPr>
          <p:cNvPr id="59395" name="Rectangle 3"/>
          <p:cNvSpPr>
            <a:spLocks noGrp="1" noChangeArrowheads="1"/>
          </p:cNvSpPr>
          <p:nvPr>
            <p:ph type="body" idx="1"/>
          </p:nvPr>
        </p:nvSpPr>
        <p:spPr>
          <a:xfrm>
            <a:off x="889000" y="4711700"/>
            <a:ext cx="4891088" cy="277813"/>
          </a:xfrm>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Rot="1" noChangeArrowheads="1" noTextEdit="1"/>
          </p:cNvSpPr>
          <p:nvPr>
            <p:ph type="sldImg"/>
          </p:nvPr>
        </p:nvSpPr>
        <p:spPr>
          <a:xfrm>
            <a:off x="862013" y="774700"/>
            <a:ext cx="4948237" cy="3711575"/>
          </a:xfrm>
          <a:ln/>
        </p:spPr>
      </p:sp>
      <p:sp>
        <p:nvSpPr>
          <p:cNvPr id="60419" name="Rectangle 3"/>
          <p:cNvSpPr>
            <a:spLocks noGrp="1" noChangeArrowheads="1"/>
          </p:cNvSpPr>
          <p:nvPr>
            <p:ph type="body" idx="1"/>
          </p:nvPr>
        </p:nvSpPr>
        <p:spPr>
          <a:xfrm>
            <a:off x="889000" y="4711700"/>
            <a:ext cx="4891088" cy="277813"/>
          </a:xfrm>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Rot="1" noChangeArrowheads="1" noTextEdit="1"/>
          </p:cNvSpPr>
          <p:nvPr>
            <p:ph type="sldImg"/>
          </p:nvPr>
        </p:nvSpPr>
        <p:spPr>
          <a:xfrm>
            <a:off x="862013" y="774700"/>
            <a:ext cx="4948237" cy="3711575"/>
          </a:xfrm>
          <a:ln/>
        </p:spPr>
      </p:sp>
      <p:sp>
        <p:nvSpPr>
          <p:cNvPr id="61443" name="Rectangle 3"/>
          <p:cNvSpPr>
            <a:spLocks noGrp="1" noChangeArrowheads="1"/>
          </p:cNvSpPr>
          <p:nvPr>
            <p:ph type="body" idx="1"/>
          </p:nvPr>
        </p:nvSpPr>
        <p:spPr>
          <a:xfrm>
            <a:off x="889000" y="4711700"/>
            <a:ext cx="4891088" cy="277813"/>
          </a:xfrm>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Rot="1" noChangeArrowheads="1" noTextEdit="1"/>
          </p:cNvSpPr>
          <p:nvPr>
            <p:ph type="sldImg"/>
          </p:nvPr>
        </p:nvSpPr>
        <p:spPr>
          <a:xfrm>
            <a:off x="862013" y="774700"/>
            <a:ext cx="4948237" cy="3711575"/>
          </a:xfrm>
          <a:ln/>
        </p:spPr>
      </p:sp>
      <p:sp>
        <p:nvSpPr>
          <p:cNvPr id="62467" name="Rectangle 3"/>
          <p:cNvSpPr>
            <a:spLocks noGrp="1" noChangeArrowheads="1"/>
          </p:cNvSpPr>
          <p:nvPr>
            <p:ph type="body" idx="1"/>
          </p:nvPr>
        </p:nvSpPr>
        <p:spPr>
          <a:xfrm>
            <a:off x="889000" y="4719638"/>
            <a:ext cx="4891088" cy="1238250"/>
          </a:xfrm>
          <a:noFill/>
          <a:ln/>
        </p:spPr>
        <p:txBody>
          <a:bodyPr/>
          <a:lstStyle/>
          <a:p>
            <a:pPr eaLnBrk="1" hangingPunct="1"/>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b="0" i="0">
              <a:latin typeface="Calibri"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b="0" i="0">
              <a:latin typeface="+mn-lt"/>
              <a:cs typeface="+mn-cs"/>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i="0">
              <a:solidFill>
                <a:srgbClr val="FFFFFF"/>
              </a:solidFill>
              <a:cs typeface="Arial" charset="0"/>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i="0">
              <a:solidFill>
                <a:srgbClr val="FFFFFF"/>
              </a:solidFill>
              <a:cs typeface="Arial" charset="0"/>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smtClean="0"/>
              <a:t>Klepnutím lze upravit styl předlohy nadpisů.</a:t>
            </a:r>
            <a:endParaRPr lang="en-US"/>
          </a:p>
        </p:txBody>
      </p:sp>
      <p:sp>
        <p:nvSpPr>
          <p:cNvPr id="16" name="Zástupný symbol pro datum 27"/>
          <p:cNvSpPr>
            <a:spLocks noGrp="1"/>
          </p:cNvSpPr>
          <p:nvPr>
            <p:ph type="dt" sz="half" idx="10"/>
          </p:nvPr>
        </p:nvSpPr>
        <p:spPr/>
        <p:txBody>
          <a:bodyPr/>
          <a:lstStyle>
            <a:lvl1pPr>
              <a:defRPr smtClean="0"/>
            </a:lvl1pPr>
          </a:lstStyle>
          <a:p>
            <a:pPr>
              <a:defRPr/>
            </a:pPr>
            <a:fld id="{572495FB-9AC3-48C1-B6FB-CEF0BDD6EFB6}" type="datetime1">
              <a:rPr lang="cs-CZ"/>
              <a:pPr>
                <a:defRPr/>
              </a:pPr>
              <a:t>21.10.2013</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a:latin typeface="Arial" pitchFamily="34" charset="0"/>
                <a:cs typeface="Arial" pitchFamily="34" charset="0"/>
              </a:defRPr>
            </a:lvl1pPr>
          </a:lstStyle>
          <a:p>
            <a:pPr>
              <a:defRPr/>
            </a:pPr>
            <a:r>
              <a:rPr lang="cs-CZ"/>
              <a:t>Vytvořil Institut biostatistiky a analýz, Masarykova univerzita </a:t>
            </a:r>
            <a:br>
              <a:rPr lang="cs-CZ"/>
            </a:br>
            <a:r>
              <a:rPr lang="cs-CZ" i="1"/>
              <a:t>J. Jarkovský, L. Dušek</a:t>
            </a:r>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smtClean="0"/>
            </a:lvl1pPr>
          </a:lstStyle>
          <a:p>
            <a:pPr>
              <a:defRPr/>
            </a:pPr>
            <a:fld id="{B70ECA1F-E3E9-441F-AAFC-6ACFC770141B}"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5" name="Picture 16"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6" name="Picture 17"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7" name="Zástupný symbol pro datum 4"/>
          <p:cNvSpPr>
            <a:spLocks noGrp="1"/>
          </p:cNvSpPr>
          <p:nvPr>
            <p:ph type="dt" sz="half" idx="10"/>
          </p:nvPr>
        </p:nvSpPr>
        <p:spPr/>
        <p:txBody>
          <a:bodyPr/>
          <a:lstStyle>
            <a:lvl1pPr>
              <a:defRPr smtClean="0"/>
            </a:lvl1pPr>
          </a:lstStyle>
          <a:p>
            <a:pPr>
              <a:defRPr/>
            </a:pPr>
            <a:fld id="{40B5BDB3-1307-4746-A66A-D5ADB006EACE}" type="datetime1">
              <a:rPr lang="cs-CZ"/>
              <a:pPr>
                <a:defRPr/>
              </a:pPr>
              <a:t>21.10.2013</a:t>
            </a:fld>
            <a:endParaRPr lang="cs-CZ"/>
          </a:p>
        </p:txBody>
      </p:sp>
      <p:sp>
        <p:nvSpPr>
          <p:cNvPr id="8" name="Zástupný symbol pro zápatí 5"/>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9" name="Zástupný symbol pro číslo snímku 6"/>
          <p:cNvSpPr>
            <a:spLocks noGrp="1"/>
          </p:cNvSpPr>
          <p:nvPr>
            <p:ph type="sldNum" sz="quarter" idx="12"/>
          </p:nvPr>
        </p:nvSpPr>
        <p:spPr/>
        <p:txBody>
          <a:bodyPr/>
          <a:lstStyle>
            <a:lvl1pPr>
              <a:defRPr smtClean="0"/>
            </a:lvl1pPr>
          </a:lstStyle>
          <a:p>
            <a:pPr>
              <a:defRPr/>
            </a:pPr>
            <a:fld id="{F09AD029-2509-410E-96AA-E41B092D5827}"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5" name="Picture 16"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6" name="Picture 17"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7" name="Zástupný symbol pro datum 4"/>
          <p:cNvSpPr>
            <a:spLocks noGrp="1"/>
          </p:cNvSpPr>
          <p:nvPr>
            <p:ph type="dt" sz="half" idx="10"/>
          </p:nvPr>
        </p:nvSpPr>
        <p:spPr/>
        <p:txBody>
          <a:bodyPr/>
          <a:lstStyle>
            <a:lvl1pPr>
              <a:defRPr smtClean="0"/>
            </a:lvl1pPr>
          </a:lstStyle>
          <a:p>
            <a:pPr>
              <a:defRPr/>
            </a:pPr>
            <a:fld id="{E96221F2-62C5-4A8C-8733-F97D1BBB15CF}" type="datetime1">
              <a:rPr lang="cs-CZ"/>
              <a:pPr>
                <a:defRPr/>
              </a:pPr>
              <a:t>21.10.2013</a:t>
            </a:fld>
            <a:endParaRPr lang="cs-CZ"/>
          </a:p>
        </p:txBody>
      </p:sp>
      <p:sp>
        <p:nvSpPr>
          <p:cNvPr id="8" name="Zástupný symbol pro zápatí 5"/>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9" name="Zástupný symbol pro číslo snímku 6"/>
          <p:cNvSpPr>
            <a:spLocks noGrp="1"/>
          </p:cNvSpPr>
          <p:nvPr>
            <p:ph type="sldNum" sz="quarter" idx="12"/>
          </p:nvPr>
        </p:nvSpPr>
        <p:spPr/>
        <p:txBody>
          <a:bodyPr/>
          <a:lstStyle>
            <a:lvl1pPr>
              <a:defRPr smtClean="0"/>
            </a:lvl1pPr>
          </a:lstStyle>
          <a:p>
            <a:pPr>
              <a:defRPr/>
            </a:pPr>
            <a:fld id="{2E4EB6FC-DAE9-447E-BE2C-5A2CC160AAA4}"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4" name="Picture 16"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5" name="Picture 17"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datum 3"/>
          <p:cNvSpPr>
            <a:spLocks noGrp="1"/>
          </p:cNvSpPr>
          <p:nvPr>
            <p:ph type="dt" sz="half" idx="10"/>
          </p:nvPr>
        </p:nvSpPr>
        <p:spPr/>
        <p:txBody>
          <a:bodyPr/>
          <a:lstStyle>
            <a:lvl1pPr>
              <a:defRPr smtClean="0"/>
            </a:lvl1pPr>
          </a:lstStyle>
          <a:p>
            <a:pPr>
              <a:defRPr/>
            </a:pPr>
            <a:fld id="{10B8AB33-9ADA-48DC-BFA5-1DF3A2982126}" type="datetime1">
              <a:rPr lang="cs-CZ"/>
              <a:pPr>
                <a:defRPr/>
              </a:pPr>
              <a:t>21.10.2013</a:t>
            </a:fld>
            <a:endParaRPr lang="cs-CZ"/>
          </a:p>
        </p:txBody>
      </p:sp>
      <p:sp>
        <p:nvSpPr>
          <p:cNvPr id="7" name="Zástupný symbol pro zápatí 4"/>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8" name="Zástupný symbol pro číslo snímku 5"/>
          <p:cNvSpPr>
            <a:spLocks noGrp="1"/>
          </p:cNvSpPr>
          <p:nvPr>
            <p:ph type="sldNum" sz="quarter" idx="12"/>
          </p:nvPr>
        </p:nvSpPr>
        <p:spPr/>
        <p:txBody>
          <a:bodyPr/>
          <a:lstStyle>
            <a:lvl1pPr>
              <a:defRPr smtClean="0"/>
            </a:lvl1pPr>
          </a:lstStyle>
          <a:p>
            <a:pPr>
              <a:defRPr/>
            </a:pPr>
            <a:fld id="{A7EFCC9E-D049-455A-AB76-3C3A05C9BBF6}"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pic>
        <p:nvPicPr>
          <p:cNvPr id="4" name="Picture 16"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5" name="Picture 17"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Svislý nadpis 1"/>
          <p:cNvSpPr>
            <a:spLocks noGrp="1"/>
          </p:cNvSpPr>
          <p:nvPr>
            <p:ph type="title" orient="vert"/>
          </p:nvPr>
        </p:nvSpPr>
        <p:spPr>
          <a:xfrm>
            <a:off x="6702425" y="228600"/>
            <a:ext cx="2133600" cy="5894388"/>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301625" y="228600"/>
            <a:ext cx="6248400" cy="5894388"/>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datum 3"/>
          <p:cNvSpPr>
            <a:spLocks noGrp="1"/>
          </p:cNvSpPr>
          <p:nvPr>
            <p:ph type="dt" sz="half" idx="10"/>
          </p:nvPr>
        </p:nvSpPr>
        <p:spPr/>
        <p:txBody>
          <a:bodyPr/>
          <a:lstStyle>
            <a:lvl1pPr>
              <a:defRPr smtClean="0"/>
            </a:lvl1pPr>
          </a:lstStyle>
          <a:p>
            <a:pPr>
              <a:defRPr/>
            </a:pPr>
            <a:fld id="{A7356F89-DDBD-4134-BE06-27AAF77779B7}" type="datetime1">
              <a:rPr lang="cs-CZ"/>
              <a:pPr>
                <a:defRPr/>
              </a:pPr>
              <a:t>21.10.2013</a:t>
            </a:fld>
            <a:endParaRPr lang="cs-CZ"/>
          </a:p>
        </p:txBody>
      </p:sp>
      <p:sp>
        <p:nvSpPr>
          <p:cNvPr id="7" name="Zástupný symbol pro zápatí 4"/>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8" name="Zástupný symbol pro číslo snímku 5"/>
          <p:cNvSpPr>
            <a:spLocks noGrp="1"/>
          </p:cNvSpPr>
          <p:nvPr>
            <p:ph type="sldNum" sz="quarter" idx="12"/>
          </p:nvPr>
        </p:nvSpPr>
        <p:spPr/>
        <p:txBody>
          <a:bodyPr/>
          <a:lstStyle>
            <a:lvl1pPr>
              <a:defRPr smtClean="0"/>
            </a:lvl1pPr>
          </a:lstStyle>
          <a:p>
            <a:pPr>
              <a:defRPr/>
            </a:pPr>
            <a:fld id="{0106CCF5-ACF2-4ECC-9D37-3B8162C5439D}"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smtClean="0"/>
            </a:lvl1pPr>
          </a:lstStyle>
          <a:p>
            <a:pPr>
              <a:defRPr/>
            </a:pPr>
            <a:fld id="{648E3A80-D12A-435E-98C2-9D7D743492B8}" type="datetime1">
              <a:rPr lang="cs-CZ"/>
              <a:pPr>
                <a:defRPr/>
              </a:pPr>
              <a:t>21.10.2013</a:t>
            </a:fld>
            <a:endParaRPr lang="cs-CZ"/>
          </a:p>
        </p:txBody>
      </p:sp>
      <p:sp>
        <p:nvSpPr>
          <p:cNvPr id="5" name="Zástupný symbol pro zápatí 4"/>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smtClean="0"/>
            </a:lvl1pPr>
          </a:lstStyle>
          <a:p>
            <a:pPr>
              <a:defRPr/>
            </a:pPr>
            <a:fld id="{9A1D005E-060B-48D0-828D-A43B4D0A49DB}" type="slidenum">
              <a:rPr lang="cs-CZ"/>
              <a:pPr>
                <a:defRPr/>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smtClean="0"/>
            </a:lvl1pPr>
          </a:lstStyle>
          <a:p>
            <a:pPr>
              <a:defRPr/>
            </a:pPr>
            <a:fld id="{96340E25-0C88-41B3-8205-6368A6E33B10}" type="datetime1">
              <a:rPr lang="cs-CZ"/>
              <a:pPr>
                <a:defRPr/>
              </a:pPr>
              <a:t>21.10.2013</a:t>
            </a:fld>
            <a:endParaRPr lang="cs-CZ"/>
          </a:p>
        </p:txBody>
      </p:sp>
      <p:sp>
        <p:nvSpPr>
          <p:cNvPr id="5" name="Zástupný symbol pro zápatí 4"/>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smtClean="0"/>
            </a:lvl1pPr>
          </a:lstStyle>
          <a:p>
            <a:pPr>
              <a:defRPr/>
            </a:pPr>
            <a:fld id="{42ECC919-E8E4-48C1-B19D-64759056CC3B}" type="slidenum">
              <a:rPr lang="cs-CZ"/>
              <a:pPr>
                <a:defRPr/>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smtClean="0"/>
            </a:lvl1pPr>
          </a:lstStyle>
          <a:p>
            <a:pPr>
              <a:defRPr/>
            </a:pPr>
            <a:fld id="{BDB9F51B-F88A-45E4-A3F0-278912871F34}" type="datetime1">
              <a:rPr lang="cs-CZ"/>
              <a:pPr>
                <a:defRPr/>
              </a:pPr>
              <a:t>21.10.2013</a:t>
            </a:fld>
            <a:endParaRPr lang="cs-CZ"/>
          </a:p>
        </p:txBody>
      </p:sp>
      <p:sp>
        <p:nvSpPr>
          <p:cNvPr id="5" name="Zástupný symbol pro zápatí 4"/>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smtClean="0"/>
            </a:lvl1pPr>
          </a:lstStyle>
          <a:p>
            <a:pPr>
              <a:defRPr/>
            </a:pPr>
            <a:fld id="{E4E5FC2C-A5B2-48B0-88F9-563B950FA0D5}" type="slidenum">
              <a:rPr lang="cs-CZ"/>
              <a:pPr>
                <a:defRPr/>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3016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50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smtClean="0"/>
            </a:lvl1pPr>
          </a:lstStyle>
          <a:p>
            <a:pPr>
              <a:defRPr/>
            </a:pPr>
            <a:fld id="{752B9500-5B0C-4F5B-AE88-BAB202B2F872}" type="datetime1">
              <a:rPr lang="cs-CZ"/>
              <a:pPr>
                <a:defRPr/>
              </a:pPr>
              <a:t>21.10.2013</a:t>
            </a:fld>
            <a:endParaRPr lang="cs-CZ"/>
          </a:p>
        </p:txBody>
      </p:sp>
      <p:sp>
        <p:nvSpPr>
          <p:cNvPr id="6" name="Zástupný symbol pro zápatí 5"/>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smtClean="0"/>
            </a:lvl1pPr>
          </a:lstStyle>
          <a:p>
            <a:pPr>
              <a:defRPr/>
            </a:pPr>
            <a:fld id="{FD9472A0-7CEB-41C3-B271-2B5A69E7B2CA}" type="slidenum">
              <a:rPr lang="cs-CZ"/>
              <a:pPr>
                <a:defRPr/>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smtClean="0"/>
            </a:lvl1pPr>
          </a:lstStyle>
          <a:p>
            <a:pPr>
              <a:defRPr/>
            </a:pPr>
            <a:fld id="{8B42658B-D087-44F8-9089-C9A3EB470BF7}" type="datetime1">
              <a:rPr lang="cs-CZ"/>
              <a:pPr>
                <a:defRPr/>
              </a:pPr>
              <a:t>21.10.2013</a:t>
            </a:fld>
            <a:endParaRPr lang="cs-CZ"/>
          </a:p>
        </p:txBody>
      </p:sp>
      <p:sp>
        <p:nvSpPr>
          <p:cNvPr id="8" name="Zástupný symbol pro zápatí 7"/>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9" name="Zástupný symbol pro číslo snímku 8"/>
          <p:cNvSpPr>
            <a:spLocks noGrp="1"/>
          </p:cNvSpPr>
          <p:nvPr>
            <p:ph type="sldNum" sz="quarter" idx="12"/>
          </p:nvPr>
        </p:nvSpPr>
        <p:spPr/>
        <p:txBody>
          <a:bodyPr/>
          <a:lstStyle>
            <a:lvl1pPr>
              <a:defRPr smtClean="0"/>
            </a:lvl1pPr>
          </a:lstStyle>
          <a:p>
            <a:pPr>
              <a:defRPr/>
            </a:pPr>
            <a:fld id="{17BA5879-AC56-4A56-BB35-64954463897F}" type="slidenum">
              <a:rPr lang="cs-CZ"/>
              <a:pPr>
                <a:defRPr/>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smtClean="0"/>
            </a:lvl1pPr>
          </a:lstStyle>
          <a:p>
            <a:pPr>
              <a:defRPr/>
            </a:pPr>
            <a:fld id="{21C1BFFD-E25E-49A8-919D-3FAB13B0B709}" type="datetime1">
              <a:rPr lang="cs-CZ"/>
              <a:pPr>
                <a:defRPr/>
              </a:pPr>
              <a:t>21.10.2013</a:t>
            </a:fld>
            <a:endParaRPr lang="cs-CZ"/>
          </a:p>
        </p:txBody>
      </p:sp>
      <p:sp>
        <p:nvSpPr>
          <p:cNvPr id="4" name="Zástupný symbol pro zápatí 3"/>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5" name="Zástupný symbol pro číslo snímku 4"/>
          <p:cNvSpPr>
            <a:spLocks noGrp="1"/>
          </p:cNvSpPr>
          <p:nvPr>
            <p:ph type="sldNum" sz="quarter" idx="12"/>
          </p:nvPr>
        </p:nvSpPr>
        <p:spPr/>
        <p:txBody>
          <a:bodyPr/>
          <a:lstStyle>
            <a:lvl1pPr>
              <a:defRPr smtClean="0"/>
            </a:lvl1pPr>
          </a:lstStyle>
          <a:p>
            <a:pPr>
              <a:defRPr/>
            </a:pPr>
            <a:fld id="{04E8BDDA-EF92-496C-923B-0043AF4679E7}"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b="0" i="0">
              <a:latin typeface="Calibri"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b="0" i="0">
              <a:latin typeface="+mn-lt"/>
              <a:cs typeface="+mn-cs"/>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i="0">
              <a:solidFill>
                <a:srgbClr val="FFFFFF"/>
              </a:solidFill>
              <a:cs typeface="Arial" charset="0"/>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i="0">
              <a:solidFill>
                <a:srgbClr val="FFFFFF"/>
              </a:solidFill>
              <a:cs typeface="Arial" charset="0"/>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en-US"/>
          </a:p>
        </p:txBody>
      </p:sp>
      <p:sp>
        <p:nvSpPr>
          <p:cNvPr id="13" name="Zástupný symbol pro datum 2"/>
          <p:cNvSpPr>
            <a:spLocks noGrp="1"/>
          </p:cNvSpPr>
          <p:nvPr>
            <p:ph type="dt" sz="half" idx="10"/>
          </p:nvPr>
        </p:nvSpPr>
        <p:spPr/>
        <p:txBody>
          <a:bodyPr/>
          <a:lstStyle>
            <a:lvl1pPr>
              <a:defRPr smtClean="0"/>
            </a:lvl1pPr>
          </a:lstStyle>
          <a:p>
            <a:pPr>
              <a:defRPr/>
            </a:pPr>
            <a:fld id="{BCD08716-340A-49CA-AA8E-EF59736C0CCE}" type="datetime1">
              <a:rPr lang="cs-CZ"/>
              <a:pPr>
                <a:defRPr/>
              </a:pPr>
              <a:t>21.10.2013</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charset="0"/>
              </a:defRPr>
            </a:lvl1pPr>
          </a:lstStyle>
          <a:p>
            <a:pPr>
              <a:defRPr/>
            </a:pPr>
            <a:r>
              <a:rPr lang="cs-CZ"/>
              <a:t>Vytvořil Institut biostatistiky a analýz, Masarykova univerzita </a:t>
            </a:r>
            <a:br>
              <a:rPr lang="cs-CZ"/>
            </a:br>
            <a:r>
              <a:rPr lang="cs-CZ"/>
              <a:t>J. Jarkovský, L. Dušek</a:t>
            </a:r>
          </a:p>
          <a:p>
            <a:pPr>
              <a:defRPr/>
            </a:pPr>
            <a:endParaRPr lang="cs-CZ"/>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smtClean="0"/>
            </a:lvl1pPr>
          </a:lstStyle>
          <a:p>
            <a:pPr>
              <a:defRPr/>
            </a:pPr>
            <a:fld id="{2CF8464C-829C-47BC-A94F-65EA4F14C81B}" type="slidenum">
              <a:rPr lang="cs-CZ"/>
              <a:pPr>
                <a:defRPr/>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smtClean="0"/>
            </a:lvl1pPr>
          </a:lstStyle>
          <a:p>
            <a:pPr>
              <a:defRPr/>
            </a:pPr>
            <a:fld id="{5950FD5E-8026-4A84-B7CB-320ED39671D6}" type="datetime1">
              <a:rPr lang="cs-CZ"/>
              <a:pPr>
                <a:defRPr/>
              </a:pPr>
              <a:t>21.10.2013</a:t>
            </a:fld>
            <a:endParaRPr lang="cs-CZ"/>
          </a:p>
        </p:txBody>
      </p:sp>
      <p:sp>
        <p:nvSpPr>
          <p:cNvPr id="6" name="Zástupný symbol pro zápatí 5"/>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smtClean="0"/>
            </a:lvl1pPr>
          </a:lstStyle>
          <a:p>
            <a:pPr>
              <a:defRPr/>
            </a:pPr>
            <a:fld id="{76EF41C9-9F59-4059-998F-7FB1139D6C8A}" type="slidenum">
              <a:rPr lang="cs-CZ"/>
              <a:pPr>
                <a:defRPr/>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smtClean="0"/>
            </a:lvl1pPr>
          </a:lstStyle>
          <a:p>
            <a:pPr>
              <a:defRPr/>
            </a:pPr>
            <a:fld id="{DA7977B2-FD8E-4CCD-AC96-CCC54D273325}" type="datetime1">
              <a:rPr lang="cs-CZ"/>
              <a:pPr>
                <a:defRPr/>
              </a:pPr>
              <a:t>21.10.2013</a:t>
            </a:fld>
            <a:endParaRPr lang="cs-CZ"/>
          </a:p>
        </p:txBody>
      </p:sp>
      <p:sp>
        <p:nvSpPr>
          <p:cNvPr id="6" name="Zástupný symbol pro zápatí 5"/>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smtClean="0"/>
            </a:lvl1pPr>
          </a:lstStyle>
          <a:p>
            <a:pPr>
              <a:defRPr/>
            </a:pPr>
            <a:fld id="{CA3E10EF-CD08-4119-8C78-0049BFCF9DE4}" type="slidenum">
              <a:rPr lang="cs-CZ"/>
              <a:pPr>
                <a:defRPr/>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smtClean="0"/>
            </a:lvl1pPr>
          </a:lstStyle>
          <a:p>
            <a:pPr>
              <a:defRPr/>
            </a:pPr>
            <a:fld id="{FAB5AF5D-7350-469A-B9C0-CE09E56F38A6}" type="datetime1">
              <a:rPr lang="cs-CZ"/>
              <a:pPr>
                <a:defRPr/>
              </a:pPr>
              <a:t>21.10.2013</a:t>
            </a:fld>
            <a:endParaRPr lang="cs-CZ"/>
          </a:p>
        </p:txBody>
      </p:sp>
      <p:sp>
        <p:nvSpPr>
          <p:cNvPr id="5" name="Zástupný symbol pro zápatí 4"/>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smtClean="0"/>
            </a:lvl1pPr>
          </a:lstStyle>
          <a:p>
            <a:pPr>
              <a:defRPr/>
            </a:pPr>
            <a:fld id="{07716D33-3A5F-4A6D-B30A-55153B35659F}" type="slidenum">
              <a:rPr lang="cs-CZ"/>
              <a:pPr>
                <a:defRPr/>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02425" y="228600"/>
            <a:ext cx="2133600" cy="5894388"/>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301625" y="228600"/>
            <a:ext cx="6248400" cy="5894388"/>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smtClean="0"/>
            </a:lvl1pPr>
          </a:lstStyle>
          <a:p>
            <a:pPr>
              <a:defRPr/>
            </a:pPr>
            <a:fld id="{A1D1E46E-B3B2-4AC5-988D-BA99F6B86DC9}" type="datetime1">
              <a:rPr lang="cs-CZ"/>
              <a:pPr>
                <a:defRPr/>
              </a:pPr>
              <a:t>21.10.2013</a:t>
            </a:fld>
            <a:endParaRPr lang="cs-CZ"/>
          </a:p>
        </p:txBody>
      </p:sp>
      <p:sp>
        <p:nvSpPr>
          <p:cNvPr id="5" name="Zástupný symbol pro zápatí 4"/>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smtClean="0"/>
            </a:lvl1pPr>
          </a:lstStyle>
          <a:p>
            <a:pPr>
              <a:defRPr/>
            </a:pPr>
            <a:fld id="{309ED566-3C30-432F-A4DA-401BEB87CE06}"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b="0" i="0">
              <a:latin typeface="+mn-lt"/>
              <a:cs typeface="+mn-cs"/>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i="0">
              <a:solidFill>
                <a:srgbClr val="FFFFFF"/>
              </a:solidFill>
              <a:cs typeface="Arial" charset="0"/>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i="0">
              <a:solidFill>
                <a:srgbClr val="FFFFFF"/>
              </a:solidFill>
              <a:cs typeface="Arial" charset="0"/>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i="0">
              <a:solidFill>
                <a:srgbClr val="FFFFFF"/>
              </a:solidFill>
              <a:cs typeface="Arial" charset="0"/>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b="0" i="0">
              <a:latin typeface="Calibri"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17" name="Picture 21"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smtClean="0"/>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smtClean="0"/>
            </a:lvl1pPr>
          </a:lstStyle>
          <a:p>
            <a:pPr>
              <a:defRPr/>
            </a:pPr>
            <a:fld id="{9DB8537A-92AE-4420-8959-4EA7652F7A80}" type="slidenum">
              <a:rPr lang="cs-CZ"/>
              <a:pPr>
                <a:defRPr/>
              </a:pPr>
              <a:t>‹#›</a:t>
            </a:fld>
            <a:endParaRPr lang="cs-CZ"/>
          </a:p>
        </p:txBody>
      </p:sp>
      <p:sp>
        <p:nvSpPr>
          <p:cNvPr id="19" name="Zástupný symbol pro datum 4"/>
          <p:cNvSpPr>
            <a:spLocks noGrp="1"/>
          </p:cNvSpPr>
          <p:nvPr>
            <p:ph type="dt" sz="half" idx="11"/>
          </p:nvPr>
        </p:nvSpPr>
        <p:spPr>
          <a:xfrm>
            <a:off x="5788025" y="6405563"/>
            <a:ext cx="3044825" cy="365125"/>
          </a:xfrm>
        </p:spPr>
        <p:txBody>
          <a:bodyPr/>
          <a:lstStyle>
            <a:lvl1pPr>
              <a:defRPr smtClean="0"/>
            </a:lvl1pPr>
          </a:lstStyle>
          <a:p>
            <a:pPr>
              <a:defRPr/>
            </a:pPr>
            <a:fld id="{6D2D6678-6E44-4C72-94EF-A3CA95E3DCE0}" type="datetime1">
              <a:rPr lang="cs-CZ"/>
              <a:pPr>
                <a:defRPr/>
              </a:pPr>
              <a:t>21.10.2013</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a:latin typeface="Arial" pitchFamily="34" charset="0"/>
                <a:cs typeface="Arial" pitchFamily="34" charset="0"/>
              </a:defRPr>
            </a:lvl1pPr>
          </a:lstStyle>
          <a:p>
            <a:pPr>
              <a:defRPr/>
            </a:pPr>
            <a:r>
              <a:rPr lang="cs-CZ"/>
              <a:t>Vytvořil Institut biostatistiky a analýz, Masarykova univerzita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4" name="Picture 16"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5" name="Picture 17"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6" name="Zástupný symbol pro datum 3"/>
          <p:cNvSpPr>
            <a:spLocks noGrp="1"/>
          </p:cNvSpPr>
          <p:nvPr>
            <p:ph type="dt" sz="half" idx="10"/>
          </p:nvPr>
        </p:nvSpPr>
        <p:spPr/>
        <p:txBody>
          <a:bodyPr/>
          <a:lstStyle>
            <a:lvl1pPr>
              <a:defRPr smtClean="0"/>
            </a:lvl1pPr>
          </a:lstStyle>
          <a:p>
            <a:pPr>
              <a:defRPr/>
            </a:pPr>
            <a:fld id="{AC7C8542-84AF-4B0C-B6B5-09E4F2547C32}" type="datetime1">
              <a:rPr lang="cs-CZ"/>
              <a:pPr>
                <a:defRPr/>
              </a:pPr>
              <a:t>21.10.2013</a:t>
            </a:fld>
            <a:endParaRPr lang="cs-CZ"/>
          </a:p>
        </p:txBody>
      </p:sp>
      <p:sp>
        <p:nvSpPr>
          <p:cNvPr id="7" name="Zástupný symbol pro zápatí 4"/>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8" name="Zástupný symbol pro číslo snímku 5"/>
          <p:cNvSpPr>
            <a:spLocks noGrp="1"/>
          </p:cNvSpPr>
          <p:nvPr>
            <p:ph type="sldNum" sz="quarter" idx="12"/>
          </p:nvPr>
        </p:nvSpPr>
        <p:spPr/>
        <p:txBody>
          <a:bodyPr/>
          <a:lstStyle>
            <a:lvl1pPr>
              <a:defRPr smtClean="0"/>
            </a:lvl1pPr>
          </a:lstStyle>
          <a:p>
            <a:pPr>
              <a:defRPr/>
            </a:pPr>
            <a:fld id="{8A0C4A44-A2CC-428A-B3B5-B62C10620711}"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pic>
        <p:nvPicPr>
          <p:cNvPr id="4" name="Picture 16"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5" name="Picture 17"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datum 3"/>
          <p:cNvSpPr>
            <a:spLocks noGrp="1"/>
          </p:cNvSpPr>
          <p:nvPr>
            <p:ph type="dt" sz="half" idx="10"/>
          </p:nvPr>
        </p:nvSpPr>
        <p:spPr/>
        <p:txBody>
          <a:bodyPr/>
          <a:lstStyle>
            <a:lvl1pPr>
              <a:defRPr smtClean="0"/>
            </a:lvl1pPr>
          </a:lstStyle>
          <a:p>
            <a:pPr>
              <a:defRPr/>
            </a:pPr>
            <a:fld id="{9D498BC3-62C0-4AF5-9E30-C0DB208FBD17}" type="datetime1">
              <a:rPr lang="cs-CZ"/>
              <a:pPr>
                <a:defRPr/>
              </a:pPr>
              <a:t>21.10.2013</a:t>
            </a:fld>
            <a:endParaRPr lang="cs-CZ"/>
          </a:p>
        </p:txBody>
      </p:sp>
      <p:sp>
        <p:nvSpPr>
          <p:cNvPr id="7" name="Zástupný symbol pro zápatí 4"/>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8" name="Zástupný symbol pro číslo snímku 5"/>
          <p:cNvSpPr>
            <a:spLocks noGrp="1"/>
          </p:cNvSpPr>
          <p:nvPr>
            <p:ph type="sldNum" sz="quarter" idx="12"/>
          </p:nvPr>
        </p:nvSpPr>
        <p:spPr/>
        <p:txBody>
          <a:bodyPr/>
          <a:lstStyle>
            <a:lvl1pPr>
              <a:defRPr smtClean="0"/>
            </a:lvl1pPr>
          </a:lstStyle>
          <a:p>
            <a:pPr>
              <a:defRPr/>
            </a:pPr>
            <a:fld id="{9261E253-E515-459D-84F5-81487F5BD81E}"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4" name="Picture 16"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5" name="Picture 17"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6" name="Zástupný symbol pro datum 3"/>
          <p:cNvSpPr>
            <a:spLocks noGrp="1"/>
          </p:cNvSpPr>
          <p:nvPr>
            <p:ph type="dt" sz="half" idx="10"/>
          </p:nvPr>
        </p:nvSpPr>
        <p:spPr/>
        <p:txBody>
          <a:bodyPr/>
          <a:lstStyle>
            <a:lvl1pPr>
              <a:defRPr smtClean="0"/>
            </a:lvl1pPr>
          </a:lstStyle>
          <a:p>
            <a:pPr>
              <a:defRPr/>
            </a:pPr>
            <a:fld id="{4AC10B16-DF2C-4230-832D-ABF2B51B41CB}" type="datetime1">
              <a:rPr lang="cs-CZ"/>
              <a:pPr>
                <a:defRPr/>
              </a:pPr>
              <a:t>21.10.2013</a:t>
            </a:fld>
            <a:endParaRPr lang="cs-CZ"/>
          </a:p>
        </p:txBody>
      </p:sp>
      <p:sp>
        <p:nvSpPr>
          <p:cNvPr id="7" name="Zástupný symbol pro zápatí 4"/>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8" name="Zástupný symbol pro číslo snímku 5"/>
          <p:cNvSpPr>
            <a:spLocks noGrp="1"/>
          </p:cNvSpPr>
          <p:nvPr>
            <p:ph type="sldNum" sz="quarter" idx="12"/>
          </p:nvPr>
        </p:nvSpPr>
        <p:spPr/>
        <p:txBody>
          <a:bodyPr/>
          <a:lstStyle>
            <a:lvl1pPr>
              <a:defRPr smtClean="0"/>
            </a:lvl1pPr>
          </a:lstStyle>
          <a:p>
            <a:pPr>
              <a:defRPr/>
            </a:pPr>
            <a:fld id="{5F5B815E-9A40-48C8-B3E3-4EE69A3380D6}"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5" name="Picture 16"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6" name="Picture 17"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3016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50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4"/>
          <p:cNvSpPr>
            <a:spLocks noGrp="1"/>
          </p:cNvSpPr>
          <p:nvPr>
            <p:ph type="dt" sz="half" idx="10"/>
          </p:nvPr>
        </p:nvSpPr>
        <p:spPr/>
        <p:txBody>
          <a:bodyPr/>
          <a:lstStyle>
            <a:lvl1pPr>
              <a:defRPr smtClean="0"/>
            </a:lvl1pPr>
          </a:lstStyle>
          <a:p>
            <a:pPr>
              <a:defRPr/>
            </a:pPr>
            <a:fld id="{82AA9E53-FC64-4388-B2C2-0F81B9DDEFD8}" type="datetime1">
              <a:rPr lang="cs-CZ"/>
              <a:pPr>
                <a:defRPr/>
              </a:pPr>
              <a:t>21.10.2013</a:t>
            </a:fld>
            <a:endParaRPr lang="cs-CZ"/>
          </a:p>
        </p:txBody>
      </p:sp>
      <p:sp>
        <p:nvSpPr>
          <p:cNvPr id="8" name="Zástupný symbol pro zápatí 5"/>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9" name="Zástupný symbol pro číslo snímku 6"/>
          <p:cNvSpPr>
            <a:spLocks noGrp="1"/>
          </p:cNvSpPr>
          <p:nvPr>
            <p:ph type="sldNum" sz="quarter" idx="12"/>
          </p:nvPr>
        </p:nvSpPr>
        <p:spPr/>
        <p:txBody>
          <a:bodyPr/>
          <a:lstStyle>
            <a:lvl1pPr>
              <a:defRPr smtClean="0"/>
            </a:lvl1pPr>
          </a:lstStyle>
          <a:p>
            <a:pPr>
              <a:defRPr/>
            </a:pPr>
            <a:fld id="{9814D07B-0BF6-4562-A21D-1A017FB80068}"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7" name="Picture 16"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8" name="Picture 17"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9" name="Zástupný symbol pro datum 6"/>
          <p:cNvSpPr>
            <a:spLocks noGrp="1"/>
          </p:cNvSpPr>
          <p:nvPr>
            <p:ph type="dt" sz="half" idx="10"/>
          </p:nvPr>
        </p:nvSpPr>
        <p:spPr/>
        <p:txBody>
          <a:bodyPr/>
          <a:lstStyle>
            <a:lvl1pPr>
              <a:defRPr smtClean="0"/>
            </a:lvl1pPr>
          </a:lstStyle>
          <a:p>
            <a:pPr>
              <a:defRPr/>
            </a:pPr>
            <a:fld id="{D782004E-B6AE-4D54-B4EC-F0C58BB2C4DE}" type="datetime1">
              <a:rPr lang="cs-CZ"/>
              <a:pPr>
                <a:defRPr/>
              </a:pPr>
              <a:t>21.10.2013</a:t>
            </a:fld>
            <a:endParaRPr lang="cs-CZ"/>
          </a:p>
        </p:txBody>
      </p:sp>
      <p:sp>
        <p:nvSpPr>
          <p:cNvPr id="10" name="Zástupný symbol pro zápatí 7"/>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11" name="Zástupný symbol pro číslo snímku 8"/>
          <p:cNvSpPr>
            <a:spLocks noGrp="1"/>
          </p:cNvSpPr>
          <p:nvPr>
            <p:ph type="sldNum" sz="quarter" idx="12"/>
          </p:nvPr>
        </p:nvSpPr>
        <p:spPr/>
        <p:txBody>
          <a:bodyPr/>
          <a:lstStyle>
            <a:lvl1pPr>
              <a:defRPr smtClean="0"/>
            </a:lvl1pPr>
          </a:lstStyle>
          <a:p>
            <a:pPr>
              <a:defRPr/>
            </a:pPr>
            <a:fld id="{C976D407-0C20-4D41-87CD-CD4E21216858}"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3" name="Picture 16"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4" name="Picture 17"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cs-CZ"/>
          </a:p>
        </p:txBody>
      </p:sp>
      <p:sp>
        <p:nvSpPr>
          <p:cNvPr id="5" name="Zástupný symbol pro datum 2"/>
          <p:cNvSpPr>
            <a:spLocks noGrp="1"/>
          </p:cNvSpPr>
          <p:nvPr>
            <p:ph type="dt" sz="half" idx="10"/>
          </p:nvPr>
        </p:nvSpPr>
        <p:spPr/>
        <p:txBody>
          <a:bodyPr/>
          <a:lstStyle>
            <a:lvl1pPr>
              <a:defRPr smtClean="0"/>
            </a:lvl1pPr>
          </a:lstStyle>
          <a:p>
            <a:pPr>
              <a:defRPr/>
            </a:pPr>
            <a:fld id="{9A312130-4E11-41AB-A621-2E35C31511A2}" type="datetime1">
              <a:rPr lang="cs-CZ"/>
              <a:pPr>
                <a:defRPr/>
              </a:pPr>
              <a:t>21.10.2013</a:t>
            </a:fld>
            <a:endParaRPr lang="cs-CZ"/>
          </a:p>
        </p:txBody>
      </p:sp>
      <p:sp>
        <p:nvSpPr>
          <p:cNvPr id="6" name="Zástupný symbol pro zápatí 3"/>
          <p:cNvSpPr>
            <a:spLocks noGrp="1"/>
          </p:cNvSpPr>
          <p:nvPr>
            <p:ph type="ftr" sz="quarter" idx="11"/>
          </p:nvPr>
        </p:nvSpPr>
        <p:spPr/>
        <p:txBody>
          <a:bodyPr/>
          <a:lstStyle>
            <a:lvl1pPr>
              <a:defRPr smtClean="0">
                <a:latin typeface="Arial" charset="0"/>
              </a:defRPr>
            </a:lvl1pPr>
          </a:lstStyle>
          <a:p>
            <a:pPr>
              <a:defRPr/>
            </a:pPr>
            <a:r>
              <a:rPr lang="cs-CZ"/>
              <a:t>Vytvořil Institut biostatistiky a analýz, Masarykova univerzita</a:t>
            </a:r>
          </a:p>
          <a:p>
            <a:pPr>
              <a:defRPr/>
            </a:pPr>
            <a:endParaRPr lang="cs-CZ"/>
          </a:p>
        </p:txBody>
      </p:sp>
      <p:sp>
        <p:nvSpPr>
          <p:cNvPr id="7" name="Zástupný symbol pro číslo snímku 4"/>
          <p:cNvSpPr>
            <a:spLocks noGrp="1"/>
          </p:cNvSpPr>
          <p:nvPr>
            <p:ph type="sldNum" sz="quarter" idx="12"/>
          </p:nvPr>
        </p:nvSpPr>
        <p:spPr/>
        <p:txBody>
          <a:bodyPr/>
          <a:lstStyle>
            <a:lvl1pPr>
              <a:defRPr smtClean="0"/>
            </a:lvl1pPr>
          </a:lstStyle>
          <a:p>
            <a:pPr>
              <a:defRPr/>
            </a:pPr>
            <a:fld id="{F2295C1D-15CA-41DA-8BF8-5B41B4B4558A}"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theme" Target="../theme/theme2.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4.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image" Target="../media/image3.pn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theme" Target="../theme/theme3.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b="0" i="0">
              <a:latin typeface="Calibri"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wrap="square" lIns="91440" tIns="45720" rIns="91440" bIns="45720" numCol="1" anchor="t" anchorCtr="0" compatLnSpc="1">
            <a:prstTxWarp prst="textNoShape">
              <a:avLst/>
            </a:prstTxWarp>
          </a:bodyPr>
          <a:lstStyle>
            <a:lvl1pPr algn="r">
              <a:defRPr sz="1400" b="0" i="0" smtClean="0">
                <a:solidFill>
                  <a:srgbClr val="FFFFFF"/>
                </a:solidFill>
                <a:latin typeface="Calibri" pitchFamily="34" charset="0"/>
              </a:defRPr>
            </a:lvl1pPr>
          </a:lstStyle>
          <a:p>
            <a:pPr>
              <a:defRPr/>
            </a:pPr>
            <a:fld id="{5F6ABE9D-1527-4909-955F-53B183502C95}" type="datetime1">
              <a:rPr lang="cs-CZ"/>
              <a:pPr>
                <a:defRPr/>
              </a:pPr>
              <a:t>21.10.2013</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a:defRPr/>
            </a:pPr>
            <a:r>
              <a:rPr lang="cs-CZ"/>
              <a:t>Vytvořil Institut biostatistiky a analýz, Masarykova univerzita</a:t>
            </a:r>
          </a:p>
          <a:p>
            <a:pPr>
              <a:defRPr/>
            </a:pPr>
            <a:endParaRPr lang="cs-CZ"/>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b="0" i="0">
              <a:latin typeface="+mn-lt"/>
              <a:cs typeface="+mn-cs"/>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i="0">
              <a:solidFill>
                <a:srgbClr val="FFFFFF"/>
              </a:solidFill>
              <a:cs typeface="Arial" charset="0"/>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i="0">
              <a:solidFill>
                <a:srgbClr val="FFFFFF"/>
              </a:solidFill>
              <a:cs typeface="Arial" charset="0"/>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wrap="square" lIns="45720" tIns="45720" rIns="45720" bIns="45720" numCol="1" anchor="ctr" anchorCtr="0" compatLnSpc="1">
            <a:prstTxWarp prst="textNoShape">
              <a:avLst/>
            </a:prstTxWarp>
            <a:normAutofit/>
          </a:bodyPr>
          <a:lstStyle>
            <a:lvl1pPr algn="ctr">
              <a:defRPr sz="1600" b="0" i="0" smtClean="0">
                <a:solidFill>
                  <a:srgbClr val="7B9899"/>
                </a:solidFill>
                <a:latin typeface="Calibri" pitchFamily="34" charset="0"/>
              </a:defRPr>
            </a:lvl1pPr>
          </a:lstStyle>
          <a:p>
            <a:pPr>
              <a:defRPr/>
            </a:pPr>
            <a:fld id="{9561C6AB-E4AC-4C7E-B715-F482FCE74739}" type="slidenum">
              <a:rPr lang="cs-CZ"/>
              <a:pPr>
                <a:defRPr/>
              </a:pPr>
              <a:t>‹#›</a:t>
            </a:fld>
            <a:endParaRPr lang="cs-CZ"/>
          </a:p>
        </p:txBody>
      </p:sp>
      <p:sp>
        <p:nvSpPr>
          <p:cNvPr id="9230"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9231"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pic>
        <p:nvPicPr>
          <p:cNvPr id="9232" name="Picture 19" descr="logo-IBA"/>
          <p:cNvPicPr>
            <a:picLocks noChangeAspect="1" noChangeArrowheads="1"/>
          </p:cNvPicPr>
          <p:nvPr userDrawn="1"/>
        </p:nvPicPr>
        <p:blipFill>
          <a:blip r:embed="rId5" cstate="print"/>
          <a:srcRect/>
          <a:stretch>
            <a:fillRect/>
          </a:stretch>
        </p:blipFill>
        <p:spPr bwMode="auto">
          <a:xfrm>
            <a:off x="4170363" y="6453188"/>
            <a:ext cx="360362" cy="341312"/>
          </a:xfrm>
          <a:prstGeom prst="rect">
            <a:avLst/>
          </a:prstGeom>
          <a:noFill/>
          <a:ln w="9525">
            <a:noFill/>
            <a:miter lim="800000"/>
            <a:headEnd/>
            <a:tailEnd/>
          </a:ln>
        </p:spPr>
      </p:pic>
      <p:pic>
        <p:nvPicPr>
          <p:cNvPr id="9233" name="Picture 20" descr="logomuni"/>
          <p:cNvPicPr>
            <a:picLocks noChangeAspect="1" noChangeArrowheads="1"/>
          </p:cNvPicPr>
          <p:nvPr userDrawn="1"/>
        </p:nvPicPr>
        <p:blipFill>
          <a:blip r:embed="rId6"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79" r:id="rId1"/>
    <p:sldLayoutId id="2147484080" r:id="rId2"/>
    <p:sldLayoutId id="2147484081" r:id="rId3"/>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Obdélník 19"/>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21" name="Obdélník 20"/>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24" name="Obdélník 2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25" name="Obdélník 24"/>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26" name="Obdélník 25"/>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b="0" i="0">
              <a:latin typeface="Calibri" pitchFamily="34" charset="0"/>
            </a:endParaRPr>
          </a:p>
        </p:txBody>
      </p:sp>
      <p:sp>
        <p:nvSpPr>
          <p:cNvPr id="27" name="Přímá spojovací čára 26"/>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b="0" i="0">
              <a:latin typeface="+mn-lt"/>
              <a:cs typeface="+mn-cs"/>
            </a:endParaRPr>
          </a:p>
        </p:txBody>
      </p:sp>
      <p:sp>
        <p:nvSpPr>
          <p:cNvPr id="28" name="Obdélník 27"/>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29" name="Elipsa 28"/>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i="0">
              <a:solidFill>
                <a:srgbClr val="FFFFFF"/>
              </a:solidFill>
            </a:endParaRPr>
          </a:p>
        </p:txBody>
      </p:sp>
      <p:sp>
        <p:nvSpPr>
          <p:cNvPr id="30" name="Elipsa 29"/>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i="0">
              <a:solidFill>
                <a:srgbClr val="FFFFFF"/>
              </a:solidFill>
            </a:endParaRPr>
          </a:p>
        </p:txBody>
      </p:sp>
      <p:sp>
        <p:nvSpPr>
          <p:cNvPr id="10251"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10252"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31" name="Zástupný symbol pro datum 27"/>
          <p:cNvSpPr>
            <a:spLocks noGrp="1"/>
          </p:cNvSpPr>
          <p:nvPr>
            <p:ph type="dt" sz="half" idx="2"/>
          </p:nvPr>
        </p:nvSpPr>
        <p:spPr>
          <a:xfrm>
            <a:off x="5791200" y="6405563"/>
            <a:ext cx="3044825" cy="365125"/>
          </a:xfrm>
          <a:prstGeom prst="rect">
            <a:avLst/>
          </a:prstGeom>
        </p:spPr>
        <p:txBody>
          <a:bodyPr vert="horz" wrap="square" lIns="91440" tIns="45720" rIns="91440" bIns="45720" numCol="1" anchor="t" anchorCtr="0" compatLnSpc="1">
            <a:prstTxWarp prst="textNoShape">
              <a:avLst/>
            </a:prstTxWarp>
          </a:bodyPr>
          <a:lstStyle>
            <a:lvl1pPr algn="r">
              <a:defRPr sz="1400" b="0" i="0" smtClean="0">
                <a:solidFill>
                  <a:srgbClr val="FFFFFF"/>
                </a:solidFill>
                <a:latin typeface="Calibri" pitchFamily="34" charset="0"/>
              </a:defRPr>
            </a:lvl1pPr>
          </a:lstStyle>
          <a:p>
            <a:pPr>
              <a:defRPr/>
            </a:pPr>
            <a:fld id="{5887A4BC-0E63-4571-B89D-1E5BA8492E1C}" type="datetime1">
              <a:rPr lang="cs-CZ"/>
              <a:pPr>
                <a:defRPr/>
              </a:pPr>
              <a:t>21.10.2013</a:t>
            </a:fld>
            <a:endParaRPr lang="cs-CZ"/>
          </a:p>
        </p:txBody>
      </p:sp>
      <p:sp>
        <p:nvSpPr>
          <p:cNvPr id="32" name="Zástupný symbol pro zápatí 16"/>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900" b="0" i="0" smtClean="0">
                <a:solidFill>
                  <a:srgbClr val="607B7C"/>
                </a:solidFill>
                <a:latin typeface="Calibri" pitchFamily="34" charset="0"/>
              </a:defRPr>
            </a:lvl1pPr>
          </a:lstStyle>
          <a:p>
            <a:pPr>
              <a:defRPr/>
            </a:pPr>
            <a:r>
              <a:rPr lang="cs-CZ"/>
              <a:t>Vytvořil Institut biostatistiky a analýz, Masarykova univerzita</a:t>
            </a:r>
          </a:p>
          <a:p>
            <a:pPr>
              <a:defRPr/>
            </a:pPr>
            <a:endParaRPr lang="cs-CZ"/>
          </a:p>
        </p:txBody>
      </p:sp>
      <p:sp>
        <p:nvSpPr>
          <p:cNvPr id="33" name="Zástupný symbol pro číslo snímku 28"/>
          <p:cNvSpPr>
            <a:spLocks noGrp="1"/>
          </p:cNvSpPr>
          <p:nvPr>
            <p:ph type="sldNum" sz="quarter" idx="4"/>
          </p:nvPr>
        </p:nvSpPr>
        <p:spPr>
          <a:xfrm>
            <a:off x="4343400" y="2198688"/>
            <a:ext cx="457200" cy="441325"/>
          </a:xfrm>
          <a:prstGeom prst="rect">
            <a:avLst/>
          </a:prstGeom>
        </p:spPr>
        <p:txBody>
          <a:bodyPr vert="horz" wrap="square" lIns="45720" tIns="45720" rIns="45720" bIns="45720" numCol="1" anchor="ctr" anchorCtr="0" compatLnSpc="1">
            <a:prstTxWarp prst="textNoShape">
              <a:avLst/>
            </a:prstTxWarp>
            <a:normAutofit/>
          </a:bodyPr>
          <a:lstStyle>
            <a:lvl1pPr algn="ctr">
              <a:defRPr sz="1600" b="0" i="0" smtClean="0">
                <a:solidFill>
                  <a:srgbClr val="E1E1E1"/>
                </a:solidFill>
                <a:latin typeface="Calibri" pitchFamily="34" charset="0"/>
              </a:defRPr>
            </a:lvl1pPr>
          </a:lstStyle>
          <a:p>
            <a:pPr>
              <a:defRPr/>
            </a:pPr>
            <a:fld id="{CB796440-A6F3-4E33-85BB-CB2B032438AD}"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Lst>
  <p:hf sldNum="0" hdr="0" dt="0"/>
  <p:txStyles>
    <p:titleStyle>
      <a:lvl1pPr algn="ctr" rtl="0" eaLnBrk="0" fontAlgn="base" hangingPunct="0">
        <a:spcBef>
          <a:spcPct val="0"/>
        </a:spcBef>
        <a:spcAft>
          <a:spcPct val="0"/>
        </a:spcAft>
        <a:defRPr sz="3300" b="1">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cs typeface="Arial" charset="0"/>
        </a:defRPr>
      </a:lvl2pPr>
      <a:lvl3pPr algn="ctr" rtl="0" eaLnBrk="0" fontAlgn="base" hangingPunct="0">
        <a:spcBef>
          <a:spcPct val="0"/>
        </a:spcBef>
        <a:spcAft>
          <a:spcPct val="0"/>
        </a:spcAft>
        <a:defRPr sz="3300" b="1">
          <a:solidFill>
            <a:srgbClr val="7B9899"/>
          </a:solidFill>
          <a:latin typeface="Calibri" pitchFamily="34" charset="0"/>
          <a:cs typeface="Arial" charset="0"/>
        </a:defRPr>
      </a:lvl3pPr>
      <a:lvl4pPr algn="ctr" rtl="0" eaLnBrk="0" fontAlgn="base" hangingPunct="0">
        <a:spcBef>
          <a:spcPct val="0"/>
        </a:spcBef>
        <a:spcAft>
          <a:spcPct val="0"/>
        </a:spcAft>
        <a:defRPr sz="3300" b="1">
          <a:solidFill>
            <a:srgbClr val="7B9899"/>
          </a:solidFill>
          <a:latin typeface="Calibri" pitchFamily="34" charset="0"/>
          <a:cs typeface="Arial" charset="0"/>
        </a:defRPr>
      </a:lvl4pPr>
      <a:lvl5pPr algn="ctr" rtl="0" eaLnBrk="0" fontAlgn="base" hangingPunct="0">
        <a:spcBef>
          <a:spcPct val="0"/>
        </a:spcBef>
        <a:spcAft>
          <a:spcPct val="0"/>
        </a:spcAft>
        <a:defRPr sz="3300" b="1">
          <a:solidFill>
            <a:srgbClr val="7B9899"/>
          </a:solidFill>
          <a:latin typeface="Calibri" pitchFamily="34" charset="0"/>
          <a:cs typeface="Arial" charset="0"/>
        </a:defRPr>
      </a:lvl5pPr>
      <a:lvl6pPr marL="457200" algn="ctr" rtl="0" fontAlgn="base">
        <a:spcBef>
          <a:spcPct val="0"/>
        </a:spcBef>
        <a:spcAft>
          <a:spcPct val="0"/>
        </a:spcAft>
        <a:defRPr sz="3300" b="1">
          <a:solidFill>
            <a:srgbClr val="7B9899"/>
          </a:solidFill>
          <a:latin typeface="Calibri" pitchFamily="34" charset="0"/>
          <a:cs typeface="Arial" charset="0"/>
        </a:defRPr>
      </a:lvl6pPr>
      <a:lvl7pPr marL="914400" algn="ctr" rtl="0" fontAlgn="base">
        <a:spcBef>
          <a:spcPct val="0"/>
        </a:spcBef>
        <a:spcAft>
          <a:spcPct val="0"/>
        </a:spcAft>
        <a:defRPr sz="3300" b="1">
          <a:solidFill>
            <a:srgbClr val="7B9899"/>
          </a:solidFill>
          <a:latin typeface="Calibri" pitchFamily="34" charset="0"/>
          <a:cs typeface="Arial" charset="0"/>
        </a:defRPr>
      </a:lvl7pPr>
      <a:lvl8pPr marL="1371600" algn="ctr" rtl="0" fontAlgn="base">
        <a:spcBef>
          <a:spcPct val="0"/>
        </a:spcBef>
        <a:spcAft>
          <a:spcPct val="0"/>
        </a:spcAft>
        <a:defRPr sz="3300" b="1">
          <a:solidFill>
            <a:srgbClr val="7B9899"/>
          </a:solidFill>
          <a:latin typeface="Calibri" pitchFamily="34" charset="0"/>
          <a:cs typeface="Arial" charset="0"/>
        </a:defRPr>
      </a:lvl8pPr>
      <a:lvl9pPr marL="1828800" algn="ctr" rtl="0" fontAlgn="base">
        <a:spcBef>
          <a:spcPct val="0"/>
        </a:spcBef>
        <a:spcAft>
          <a:spcPct val="0"/>
        </a:spcAft>
        <a:defRPr sz="3300" b="1">
          <a:solidFill>
            <a:srgbClr val="7B9899"/>
          </a:solidFill>
          <a:latin typeface="Calibri" pitchFamily="34" charset="0"/>
          <a:cs typeface="Arial"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a:solidFill>
            <a:schemeClr val="tx2"/>
          </a:solidFill>
          <a:latin typeface="+mn-lt"/>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a:solidFill>
            <a:schemeClr val="tx1"/>
          </a:solidFill>
          <a:latin typeface="+mn-lt"/>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a:solidFill>
            <a:schemeClr val="tx2"/>
          </a:solidFill>
          <a:latin typeface="+mn-lt"/>
          <a:cs typeface="+mn-cs"/>
        </a:defRPr>
      </a:lvl4pPr>
      <a:lvl5pPr marL="1371600" indent="-228600" algn="l" rtl="0" eaLnBrk="0" fontAlgn="base" hangingPunct="0">
        <a:spcBef>
          <a:spcPct val="20000"/>
        </a:spcBef>
        <a:spcAft>
          <a:spcPct val="0"/>
        </a:spcAft>
        <a:buClr>
          <a:srgbClr val="8FB08C"/>
        </a:buClr>
        <a:buChar char="•"/>
        <a:defRPr>
          <a:solidFill>
            <a:schemeClr val="tx1"/>
          </a:solidFill>
          <a:latin typeface="+mn-lt"/>
          <a:cs typeface="+mn-cs"/>
        </a:defRPr>
      </a:lvl5pPr>
      <a:lvl6pPr marL="1828800" indent="-228600" algn="l" rtl="0" fontAlgn="base">
        <a:spcBef>
          <a:spcPct val="20000"/>
        </a:spcBef>
        <a:spcAft>
          <a:spcPct val="0"/>
        </a:spcAft>
        <a:buClr>
          <a:srgbClr val="8FB08C"/>
        </a:buClr>
        <a:buChar char="•"/>
        <a:defRPr>
          <a:solidFill>
            <a:schemeClr val="tx1"/>
          </a:solidFill>
          <a:latin typeface="+mn-lt"/>
          <a:cs typeface="+mn-cs"/>
        </a:defRPr>
      </a:lvl6pPr>
      <a:lvl7pPr marL="2286000" indent="-228600" algn="l" rtl="0" fontAlgn="base">
        <a:spcBef>
          <a:spcPct val="20000"/>
        </a:spcBef>
        <a:spcAft>
          <a:spcPct val="0"/>
        </a:spcAft>
        <a:buClr>
          <a:srgbClr val="8FB08C"/>
        </a:buClr>
        <a:buChar char="•"/>
        <a:defRPr>
          <a:solidFill>
            <a:schemeClr val="tx1"/>
          </a:solidFill>
          <a:latin typeface="+mn-lt"/>
          <a:cs typeface="+mn-cs"/>
        </a:defRPr>
      </a:lvl7pPr>
      <a:lvl8pPr marL="2743200" indent="-228600" algn="l" rtl="0" fontAlgn="base">
        <a:spcBef>
          <a:spcPct val="20000"/>
        </a:spcBef>
        <a:spcAft>
          <a:spcPct val="0"/>
        </a:spcAft>
        <a:buClr>
          <a:srgbClr val="8FB08C"/>
        </a:buClr>
        <a:buChar char="•"/>
        <a:defRPr>
          <a:solidFill>
            <a:schemeClr val="tx1"/>
          </a:solidFill>
          <a:latin typeface="+mn-lt"/>
          <a:cs typeface="+mn-cs"/>
        </a:defRPr>
      </a:lvl8pPr>
      <a:lvl9pPr marL="3200400" indent="-228600" algn="l" rtl="0" fontAlgn="base">
        <a:spcBef>
          <a:spcPct val="20000"/>
        </a:spcBef>
        <a:spcAft>
          <a:spcPct val="0"/>
        </a:spcAft>
        <a:buClr>
          <a:srgbClr val="8FB08C"/>
        </a:buClr>
        <a:buChar char="•"/>
        <a:defRPr>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b="0" i="0">
              <a:latin typeface="Calibri"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b="0" i="0">
              <a:latin typeface="Calibri"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b="0" i="0">
              <a:latin typeface="+mn-lt"/>
              <a:cs typeface="+mn-cs"/>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i="0">
              <a:solidFill>
                <a:srgbClr val="FFFFFF"/>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0" i="0">
              <a:solidFill>
                <a:srgbClr val="FFFFFF"/>
              </a:solidFill>
            </a:endParaRPr>
          </a:p>
        </p:txBody>
      </p:sp>
      <p:sp>
        <p:nvSpPr>
          <p:cNvPr id="11275"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11276"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20" name="Zástupný symbol pro datum 2"/>
          <p:cNvSpPr>
            <a:spLocks noGrp="1"/>
          </p:cNvSpPr>
          <p:nvPr>
            <p:ph type="dt" sz="half" idx="2"/>
          </p:nvPr>
        </p:nvSpPr>
        <p:spPr>
          <a:xfrm>
            <a:off x="5791200" y="6405563"/>
            <a:ext cx="3044825" cy="365125"/>
          </a:xfrm>
          <a:prstGeom prst="rect">
            <a:avLst/>
          </a:prstGeom>
        </p:spPr>
        <p:txBody>
          <a:bodyPr vert="horz" wrap="square" lIns="91440" tIns="45720" rIns="91440" bIns="45720" numCol="1" anchor="t" anchorCtr="0" compatLnSpc="1">
            <a:prstTxWarp prst="textNoShape">
              <a:avLst/>
            </a:prstTxWarp>
          </a:bodyPr>
          <a:lstStyle>
            <a:lvl1pPr algn="r">
              <a:defRPr sz="1400" b="0" i="0" smtClean="0">
                <a:solidFill>
                  <a:srgbClr val="FFFFFF"/>
                </a:solidFill>
                <a:latin typeface="Calibri" pitchFamily="34" charset="0"/>
              </a:defRPr>
            </a:lvl1pPr>
          </a:lstStyle>
          <a:p>
            <a:pPr>
              <a:defRPr/>
            </a:pPr>
            <a:fld id="{C8FD316D-7A9C-4DAF-94D6-E1321D4329DB}" type="datetime1">
              <a:rPr lang="cs-CZ"/>
              <a:pPr>
                <a:defRPr/>
              </a:pPr>
              <a:t>21.10.2013</a:t>
            </a:fld>
            <a:endParaRPr lang="cs-CZ"/>
          </a:p>
        </p:txBody>
      </p:sp>
      <p:sp>
        <p:nvSpPr>
          <p:cNvPr id="21" name="Zástupný symbol pro zápatí 3"/>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900" b="0" i="0" smtClean="0">
                <a:solidFill>
                  <a:srgbClr val="607B7C"/>
                </a:solidFill>
                <a:latin typeface="Calibri" pitchFamily="34" charset="0"/>
              </a:defRPr>
            </a:lvl1pPr>
          </a:lstStyle>
          <a:p>
            <a:pPr>
              <a:defRPr/>
            </a:pPr>
            <a:r>
              <a:rPr lang="cs-CZ"/>
              <a:t>Vytvořil Institut biostatistiky a analýz, Masarykova univerzita</a:t>
            </a:r>
          </a:p>
          <a:p>
            <a:pPr>
              <a:defRPr/>
            </a:pPr>
            <a:endParaRPr lang="cs-CZ"/>
          </a:p>
        </p:txBody>
      </p:sp>
      <p:sp>
        <p:nvSpPr>
          <p:cNvPr id="24" name="Zástupný symbol pro číslo snímku 4"/>
          <p:cNvSpPr>
            <a:spLocks noGrp="1"/>
          </p:cNvSpPr>
          <p:nvPr>
            <p:ph type="sldNum" sz="quarter" idx="4"/>
          </p:nvPr>
        </p:nvSpPr>
        <p:spPr>
          <a:xfrm>
            <a:off x="4343400" y="1036638"/>
            <a:ext cx="457200" cy="441325"/>
          </a:xfrm>
          <a:prstGeom prst="rect">
            <a:avLst/>
          </a:prstGeom>
        </p:spPr>
        <p:txBody>
          <a:bodyPr vert="horz" wrap="square" lIns="45720" tIns="45720" rIns="45720" bIns="45720" numCol="1" anchor="ctr" anchorCtr="0" compatLnSpc="1">
            <a:prstTxWarp prst="textNoShape">
              <a:avLst/>
            </a:prstTxWarp>
            <a:normAutofit/>
          </a:bodyPr>
          <a:lstStyle>
            <a:lvl1pPr algn="ctr">
              <a:defRPr sz="1600" b="0" i="0" smtClean="0">
                <a:solidFill>
                  <a:srgbClr val="E1E1E1"/>
                </a:solidFill>
                <a:latin typeface="Calibri" pitchFamily="34" charset="0"/>
              </a:defRPr>
            </a:lvl1pPr>
          </a:lstStyle>
          <a:p>
            <a:pPr>
              <a:defRPr/>
            </a:pPr>
            <a:fld id="{1F35CDB5-8B9F-49C8-840E-B760D3757890}" type="slidenum">
              <a:rPr lang="cs-CZ"/>
              <a:pPr>
                <a:defRPr/>
              </a:pPr>
              <a:t>‹#›</a:t>
            </a:fld>
            <a:endParaRPr lang="cs-CZ"/>
          </a:p>
        </p:txBody>
      </p:sp>
      <p:pic>
        <p:nvPicPr>
          <p:cNvPr id="11280" name="Picture 16" descr="logo-IBA"/>
          <p:cNvPicPr>
            <a:picLocks noChangeAspect="1" noChangeArrowheads="1"/>
          </p:cNvPicPr>
          <p:nvPr userDrawn="1"/>
        </p:nvPicPr>
        <p:blipFill>
          <a:blip r:embed="rId12" cstate="print"/>
          <a:srcRect/>
          <a:stretch>
            <a:fillRect/>
          </a:stretch>
        </p:blipFill>
        <p:spPr bwMode="auto">
          <a:xfrm>
            <a:off x="4170363" y="6453188"/>
            <a:ext cx="360362" cy="341312"/>
          </a:xfrm>
          <a:prstGeom prst="rect">
            <a:avLst/>
          </a:prstGeom>
          <a:noFill/>
          <a:ln w="9525">
            <a:noFill/>
            <a:miter lim="800000"/>
            <a:headEnd/>
            <a:tailEnd/>
          </a:ln>
        </p:spPr>
      </p:pic>
      <p:pic>
        <p:nvPicPr>
          <p:cNvPr id="11281" name="Picture 17" descr="logomuni"/>
          <p:cNvPicPr>
            <a:picLocks noChangeAspect="1" noChangeArrowheads="1"/>
          </p:cNvPicPr>
          <p:nvPr userDrawn="1"/>
        </p:nvPicPr>
        <p:blipFill>
          <a:blip r:embed="rId13"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92" r:id="rId1"/>
    <p:sldLayoutId id="2147484093" r:id="rId2"/>
    <p:sldLayoutId id="2147484094" r:id="rId3"/>
    <p:sldLayoutId id="2147484095" r:id="rId4"/>
    <p:sldLayoutId id="2147484096" r:id="rId5"/>
    <p:sldLayoutId id="2147484097" r:id="rId6"/>
    <p:sldLayoutId id="2147484098" r:id="rId7"/>
    <p:sldLayoutId id="2147484099" r:id="rId8"/>
    <p:sldLayoutId id="2147484100" r:id="rId9"/>
    <p:sldLayoutId id="2147484101" r:id="rId10"/>
  </p:sldLayoutIdLst>
  <p:timing>
    <p:tnLst>
      <p:par>
        <p:cTn id="1" dur="indefinite" restart="never" nodeType="tmRoot"/>
      </p:par>
    </p:tnLst>
  </p:timing>
  <p:hf sldNum="0" hdr="0" dt="0"/>
  <p:txStyles>
    <p:titleStyle>
      <a:lvl1pPr algn="ctr" rtl="0" eaLnBrk="0" fontAlgn="base" hangingPunct="0">
        <a:spcBef>
          <a:spcPct val="0"/>
        </a:spcBef>
        <a:spcAft>
          <a:spcPct val="0"/>
        </a:spcAft>
        <a:defRPr sz="3300" b="1">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cs typeface="Arial" charset="0"/>
        </a:defRPr>
      </a:lvl2pPr>
      <a:lvl3pPr algn="ctr" rtl="0" eaLnBrk="0" fontAlgn="base" hangingPunct="0">
        <a:spcBef>
          <a:spcPct val="0"/>
        </a:spcBef>
        <a:spcAft>
          <a:spcPct val="0"/>
        </a:spcAft>
        <a:defRPr sz="3300" b="1">
          <a:solidFill>
            <a:srgbClr val="7B9899"/>
          </a:solidFill>
          <a:latin typeface="Calibri" pitchFamily="34" charset="0"/>
          <a:cs typeface="Arial" charset="0"/>
        </a:defRPr>
      </a:lvl3pPr>
      <a:lvl4pPr algn="ctr" rtl="0" eaLnBrk="0" fontAlgn="base" hangingPunct="0">
        <a:spcBef>
          <a:spcPct val="0"/>
        </a:spcBef>
        <a:spcAft>
          <a:spcPct val="0"/>
        </a:spcAft>
        <a:defRPr sz="3300" b="1">
          <a:solidFill>
            <a:srgbClr val="7B9899"/>
          </a:solidFill>
          <a:latin typeface="Calibri" pitchFamily="34" charset="0"/>
          <a:cs typeface="Arial" charset="0"/>
        </a:defRPr>
      </a:lvl4pPr>
      <a:lvl5pPr algn="ctr" rtl="0" eaLnBrk="0" fontAlgn="base" hangingPunct="0">
        <a:spcBef>
          <a:spcPct val="0"/>
        </a:spcBef>
        <a:spcAft>
          <a:spcPct val="0"/>
        </a:spcAft>
        <a:defRPr sz="3300" b="1">
          <a:solidFill>
            <a:srgbClr val="7B9899"/>
          </a:solidFill>
          <a:latin typeface="Calibri" pitchFamily="34" charset="0"/>
          <a:cs typeface="Arial" charset="0"/>
        </a:defRPr>
      </a:lvl5pPr>
      <a:lvl6pPr marL="457200" algn="ctr" rtl="0" fontAlgn="base">
        <a:spcBef>
          <a:spcPct val="0"/>
        </a:spcBef>
        <a:spcAft>
          <a:spcPct val="0"/>
        </a:spcAft>
        <a:defRPr sz="3300" b="1">
          <a:solidFill>
            <a:srgbClr val="7B9899"/>
          </a:solidFill>
          <a:latin typeface="Calibri" pitchFamily="34" charset="0"/>
          <a:cs typeface="Arial" charset="0"/>
        </a:defRPr>
      </a:lvl6pPr>
      <a:lvl7pPr marL="914400" algn="ctr" rtl="0" fontAlgn="base">
        <a:spcBef>
          <a:spcPct val="0"/>
        </a:spcBef>
        <a:spcAft>
          <a:spcPct val="0"/>
        </a:spcAft>
        <a:defRPr sz="3300" b="1">
          <a:solidFill>
            <a:srgbClr val="7B9899"/>
          </a:solidFill>
          <a:latin typeface="Calibri" pitchFamily="34" charset="0"/>
          <a:cs typeface="Arial" charset="0"/>
        </a:defRPr>
      </a:lvl7pPr>
      <a:lvl8pPr marL="1371600" algn="ctr" rtl="0" fontAlgn="base">
        <a:spcBef>
          <a:spcPct val="0"/>
        </a:spcBef>
        <a:spcAft>
          <a:spcPct val="0"/>
        </a:spcAft>
        <a:defRPr sz="3300" b="1">
          <a:solidFill>
            <a:srgbClr val="7B9899"/>
          </a:solidFill>
          <a:latin typeface="Calibri" pitchFamily="34" charset="0"/>
          <a:cs typeface="Arial" charset="0"/>
        </a:defRPr>
      </a:lvl8pPr>
      <a:lvl9pPr marL="1828800" algn="ctr" rtl="0" fontAlgn="base">
        <a:spcBef>
          <a:spcPct val="0"/>
        </a:spcBef>
        <a:spcAft>
          <a:spcPct val="0"/>
        </a:spcAft>
        <a:defRPr sz="3300" b="1">
          <a:solidFill>
            <a:srgbClr val="7B9899"/>
          </a:solidFill>
          <a:latin typeface="Calibri" pitchFamily="34" charset="0"/>
          <a:cs typeface="Arial"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a:solidFill>
            <a:schemeClr val="tx2"/>
          </a:solidFill>
          <a:latin typeface="+mn-lt"/>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a:solidFill>
            <a:schemeClr val="tx1"/>
          </a:solidFill>
          <a:latin typeface="+mn-lt"/>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a:solidFill>
            <a:schemeClr val="tx2"/>
          </a:solidFill>
          <a:latin typeface="+mn-lt"/>
          <a:cs typeface="+mn-cs"/>
        </a:defRPr>
      </a:lvl4pPr>
      <a:lvl5pPr marL="1371600" indent="-228600" algn="l" rtl="0" eaLnBrk="0" fontAlgn="base" hangingPunct="0">
        <a:spcBef>
          <a:spcPct val="20000"/>
        </a:spcBef>
        <a:spcAft>
          <a:spcPct val="0"/>
        </a:spcAft>
        <a:buClr>
          <a:srgbClr val="8FB08C"/>
        </a:buClr>
        <a:buChar char="•"/>
        <a:defRPr>
          <a:solidFill>
            <a:schemeClr val="tx1"/>
          </a:solidFill>
          <a:latin typeface="+mn-lt"/>
          <a:cs typeface="+mn-cs"/>
        </a:defRPr>
      </a:lvl5pPr>
      <a:lvl6pPr marL="1828800" indent="-228600" algn="l" rtl="0" fontAlgn="base">
        <a:spcBef>
          <a:spcPct val="20000"/>
        </a:spcBef>
        <a:spcAft>
          <a:spcPct val="0"/>
        </a:spcAft>
        <a:buClr>
          <a:srgbClr val="8FB08C"/>
        </a:buClr>
        <a:buChar char="•"/>
        <a:defRPr>
          <a:solidFill>
            <a:schemeClr val="tx1"/>
          </a:solidFill>
          <a:latin typeface="+mn-lt"/>
          <a:cs typeface="+mn-cs"/>
        </a:defRPr>
      </a:lvl6pPr>
      <a:lvl7pPr marL="2286000" indent="-228600" algn="l" rtl="0" fontAlgn="base">
        <a:spcBef>
          <a:spcPct val="20000"/>
        </a:spcBef>
        <a:spcAft>
          <a:spcPct val="0"/>
        </a:spcAft>
        <a:buClr>
          <a:srgbClr val="8FB08C"/>
        </a:buClr>
        <a:buChar char="•"/>
        <a:defRPr>
          <a:solidFill>
            <a:schemeClr val="tx1"/>
          </a:solidFill>
          <a:latin typeface="+mn-lt"/>
          <a:cs typeface="+mn-cs"/>
        </a:defRPr>
      </a:lvl7pPr>
      <a:lvl8pPr marL="2743200" indent="-228600" algn="l" rtl="0" fontAlgn="base">
        <a:spcBef>
          <a:spcPct val="20000"/>
        </a:spcBef>
        <a:spcAft>
          <a:spcPct val="0"/>
        </a:spcAft>
        <a:buClr>
          <a:srgbClr val="8FB08C"/>
        </a:buClr>
        <a:buChar char="•"/>
        <a:defRPr>
          <a:solidFill>
            <a:schemeClr val="tx1"/>
          </a:solidFill>
          <a:latin typeface="+mn-lt"/>
          <a:cs typeface="+mn-cs"/>
        </a:defRPr>
      </a:lvl8pPr>
      <a:lvl9pPr marL="3200400" indent="-228600" algn="l" rtl="0" fontAlgn="base">
        <a:spcBef>
          <a:spcPct val="20000"/>
        </a:spcBef>
        <a:spcAft>
          <a:spcPct val="0"/>
        </a:spcAft>
        <a:buClr>
          <a:srgbClr val="8FB08C"/>
        </a:buClr>
        <a:buChar char="•"/>
        <a:defRPr>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Graf_aplikace_Microsoft_Office_Excel3.xls"/><Relationship Id="rId5" Type="http://schemas.openxmlformats.org/officeDocument/2006/relationships/oleObject" Target="../embeddings/Graf_aplikace_Microsoft_Office_Excel2.xls"/><Relationship Id="rId4" Type="http://schemas.openxmlformats.org/officeDocument/2006/relationships/oleObject" Target="../embeddings/Graf_aplikace_Microsoft_Office_Excel1.xls"/></Relationships>
</file>

<file path=ppt/slides/_rels/slide19.xml.rels><?xml version="1.0" encoding="UTF-8" standalone="yes"?>
<Relationships xmlns="http://schemas.openxmlformats.org/package/2006/relationships"><Relationship Id="rId3" Type="http://schemas.openxmlformats.org/officeDocument/2006/relationships/image" Target="../media/image24.wmf"/><Relationship Id="rId7" Type="http://schemas.openxmlformats.org/officeDocument/2006/relationships/image" Target="../media/image28.wmf"/><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Graf_aplikace_Microsoft_Office_Excel5.xls"/><Relationship Id="rId4" Type="http://schemas.openxmlformats.org/officeDocument/2006/relationships/oleObject" Target="../embeddings/Graf_aplikace_Microsoft_Office_Excel4.xls"/></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33.wmf"/><Relationship Id="rId4" Type="http://schemas.openxmlformats.org/officeDocument/2006/relationships/image" Target="../media/image32.wm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notesSlide" Target="../notesSlides/notesSlide23.xml"/><Relationship Id="rId7"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9.bin"/><Relationship Id="rId5" Type="http://schemas.openxmlformats.org/officeDocument/2006/relationships/oleObject" Target="../embeddings/oleObject18.bin"/><Relationship Id="rId10" Type="http://schemas.openxmlformats.org/officeDocument/2006/relationships/oleObject" Target="../embeddings/oleObject23.bin"/><Relationship Id="rId4" Type="http://schemas.openxmlformats.org/officeDocument/2006/relationships/oleObject" Target="../embeddings/oleObject17.bin"/><Relationship Id="rId9" Type="http://schemas.openxmlformats.org/officeDocument/2006/relationships/oleObject" Target="../embeddings/oleObject22.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48.png"/><Relationship Id="rId4" Type="http://schemas.openxmlformats.org/officeDocument/2006/relationships/image" Target="../media/image47.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9.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9.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zápatí 16"/>
          <p:cNvSpPr>
            <a:spLocks noGrp="1"/>
          </p:cNvSpPr>
          <p:nvPr>
            <p:ph type="ftr" sz="quarter" idx="11"/>
          </p:nvPr>
        </p:nvSpPr>
        <p:spPr bwMode="auto">
          <a:noFill/>
          <a:ln>
            <a:miter lim="800000"/>
            <a:headEnd/>
            <a:tailEnd/>
          </a:ln>
        </p:spPr>
        <p:txBody>
          <a:bodyPr/>
          <a:lstStyle/>
          <a:p>
            <a:r>
              <a:rPr lang="cs-CZ" smtClean="0">
                <a:latin typeface="Arial" charset="0"/>
                <a:cs typeface="Arial" charset="0"/>
              </a:rPr>
              <a:t>Vytvořil Institut biostatistiky a analýz, Masarykova univerzita </a:t>
            </a:r>
            <a:br>
              <a:rPr lang="cs-CZ" smtClean="0">
                <a:latin typeface="Arial" charset="0"/>
                <a:cs typeface="Arial" charset="0"/>
              </a:rPr>
            </a:br>
            <a:r>
              <a:rPr lang="cs-CZ" i="1" smtClean="0">
                <a:latin typeface="Arial" charset="0"/>
                <a:cs typeface="Arial" charset="0"/>
              </a:rPr>
              <a:t>J. Jarkovský, L. Dušek</a:t>
            </a:r>
          </a:p>
        </p:txBody>
      </p:sp>
      <p:sp>
        <p:nvSpPr>
          <p:cNvPr id="35843" name="Podnadpis 2"/>
          <p:cNvSpPr>
            <a:spLocks noGrp="1"/>
          </p:cNvSpPr>
          <p:nvPr>
            <p:ph type="subTitle" idx="4294967295"/>
          </p:nvPr>
        </p:nvSpPr>
        <p:spPr>
          <a:xfrm>
            <a:off x="285750" y="2997200"/>
            <a:ext cx="8572500" cy="895350"/>
          </a:xfrm>
        </p:spPr>
        <p:txBody>
          <a:bodyPr>
            <a:spAutoFit/>
          </a:bodyPr>
          <a:lstStyle/>
          <a:p>
            <a:pPr marL="0" indent="0" algn="ctr">
              <a:buFont typeface="Wingdings 2" pitchFamily="18" charset="2"/>
              <a:buNone/>
            </a:pPr>
            <a:r>
              <a:rPr lang="cs-CZ" sz="2400" b="1" smtClean="0">
                <a:solidFill>
                  <a:schemeClr val="tx2"/>
                </a:solidFill>
                <a:latin typeface="Arial" charset="0"/>
              </a:rPr>
              <a:t>Jak vznikají informace</a:t>
            </a:r>
          </a:p>
          <a:p>
            <a:pPr marL="0" indent="0" algn="ctr">
              <a:buFont typeface="Wingdings 2" pitchFamily="18" charset="2"/>
              <a:buNone/>
            </a:pPr>
            <a:r>
              <a:rPr lang="cs-CZ" sz="2400" b="1" smtClean="0">
                <a:solidFill>
                  <a:schemeClr val="tx2"/>
                </a:solidFill>
                <a:latin typeface="Arial" charset="0"/>
              </a:rPr>
              <a:t>Rozložení dat</a:t>
            </a:r>
          </a:p>
        </p:txBody>
      </p:sp>
      <p:sp>
        <p:nvSpPr>
          <p:cNvPr id="35844" name="Nadpis 1"/>
          <p:cNvSpPr>
            <a:spLocks noGrp="1"/>
          </p:cNvSpPr>
          <p:nvPr>
            <p:ph type="ctrTitle" idx="4294967295"/>
          </p:nvPr>
        </p:nvSpPr>
        <p:spPr>
          <a:xfrm>
            <a:off x="685800" y="257175"/>
            <a:ext cx="7772400" cy="1371600"/>
          </a:xfrm>
          <a:noFill/>
        </p:spPr>
        <p:txBody>
          <a:bodyPr>
            <a:spAutoFit/>
          </a:bodyPr>
          <a:lstStyle/>
          <a:p>
            <a:r>
              <a:rPr lang="cs-CZ" sz="4200" smtClean="0">
                <a:solidFill>
                  <a:schemeClr val="accent1"/>
                </a:solidFill>
                <a:latin typeface="Arial" charset="0"/>
              </a:rPr>
              <a:t>V.a1 Teoretické pozadí statistické analýzy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3011" name="Rectangle 2"/>
          <p:cNvSpPr>
            <a:spLocks noChangeArrowheads="1"/>
          </p:cNvSpPr>
          <p:nvPr>
            <p:ph type="title" idx="4294967295"/>
          </p:nvPr>
        </p:nvSpPr>
        <p:spPr>
          <a:xfrm>
            <a:off x="79375" y="404813"/>
            <a:ext cx="8985250" cy="776287"/>
          </a:xfrm>
          <a:noFill/>
        </p:spPr>
        <p:txBody>
          <a:bodyPr/>
          <a:lstStyle/>
          <a:p>
            <a:r>
              <a:rPr lang="cs-CZ" smtClean="0"/>
              <a:t>Jak vznikají informace ?</a:t>
            </a:r>
            <a:br>
              <a:rPr lang="cs-CZ" smtClean="0"/>
            </a:br>
            <a:r>
              <a:rPr lang="cs-CZ" smtClean="0"/>
              <a:t>– různé typy dat znamenají různou informaci</a:t>
            </a:r>
          </a:p>
        </p:txBody>
      </p:sp>
      <p:sp>
        <p:nvSpPr>
          <p:cNvPr id="287747" name="AutoShape 3"/>
          <p:cNvSpPr>
            <a:spLocks noChangeArrowheads="1"/>
          </p:cNvSpPr>
          <p:nvPr/>
        </p:nvSpPr>
        <p:spPr bwMode="auto">
          <a:xfrm>
            <a:off x="2057400" y="1346200"/>
            <a:ext cx="1873250" cy="431800"/>
          </a:xfrm>
          <a:prstGeom prst="roundRect">
            <a:avLst>
              <a:gd name="adj" fmla="val 16667"/>
            </a:avLst>
          </a:prstGeom>
          <a:solidFill>
            <a:srgbClr val="CC6600"/>
          </a:solidFill>
          <a:ln w="9525">
            <a:noFill/>
            <a:round/>
            <a:headEnd/>
            <a:tailEnd/>
          </a:ln>
          <a:effectLst>
            <a:outerShdw dist="35921" dir="2700000" algn="ctr" rotWithShape="0">
              <a:schemeClr val="bg2"/>
            </a:outerShdw>
          </a:effectLst>
        </p:spPr>
        <p:txBody>
          <a:bodyPr>
            <a:spAutoFit/>
          </a:bodyPr>
          <a:lstStyle/>
          <a:p>
            <a:pPr algn="ctr">
              <a:spcBef>
                <a:spcPct val="50000"/>
              </a:spcBef>
              <a:defRPr/>
            </a:pPr>
            <a:r>
              <a:rPr lang="cs-CZ" sz="2000" b="0" i="0">
                <a:solidFill>
                  <a:schemeClr val="bg1"/>
                </a:solidFill>
                <a:effectLst>
                  <a:outerShdw blurRad="38100" dist="38100" dir="2700000" algn="tl">
                    <a:srgbClr val="000000"/>
                  </a:outerShdw>
                </a:effectLst>
                <a:latin typeface="Arial" pitchFamily="34" charset="0"/>
                <a:cs typeface="Arial" pitchFamily="34" charset="0"/>
              </a:rPr>
              <a:t>Kolikrát ?</a:t>
            </a:r>
          </a:p>
        </p:txBody>
      </p:sp>
      <p:sp>
        <p:nvSpPr>
          <p:cNvPr id="43013" name="AutoShape 4"/>
          <p:cNvSpPr>
            <a:spLocks noChangeArrowheads="1"/>
          </p:cNvSpPr>
          <p:nvPr/>
        </p:nvSpPr>
        <p:spPr bwMode="auto">
          <a:xfrm>
            <a:off x="5943600" y="2105025"/>
            <a:ext cx="1828800" cy="2582863"/>
          </a:xfrm>
          <a:prstGeom prst="homePlate">
            <a:avLst>
              <a:gd name="adj" fmla="val 25000"/>
            </a:avLst>
          </a:prstGeom>
          <a:noFill/>
          <a:ln w="19050">
            <a:solidFill>
              <a:schemeClr val="tx1"/>
            </a:solidFill>
            <a:prstDash val="sysDot"/>
            <a:miter lim="800000"/>
            <a:headEnd/>
            <a:tailEnd/>
          </a:ln>
        </p:spPr>
        <p:txBody>
          <a:bodyPr>
            <a:spAutoFit/>
          </a:bodyPr>
          <a:lstStyle/>
          <a:p>
            <a:pPr>
              <a:spcBef>
                <a:spcPct val="50000"/>
              </a:spcBef>
            </a:pPr>
            <a:r>
              <a:rPr lang="cs-CZ" b="0" i="0"/>
              <a:t/>
            </a:r>
            <a:br>
              <a:rPr lang="cs-CZ" b="0" i="0"/>
            </a:br>
            <a:r>
              <a:rPr lang="cs-CZ" b="0" i="0"/>
              <a:t>Podíl</a:t>
            </a:r>
            <a:br>
              <a:rPr lang="cs-CZ" b="0" i="0"/>
            </a:br>
            <a:r>
              <a:rPr lang="cs-CZ" b="0" i="0"/>
              <a:t>hodnot větší/menší než specifikovaná</a:t>
            </a:r>
            <a:br>
              <a:rPr lang="cs-CZ" b="0" i="0"/>
            </a:br>
            <a:r>
              <a:rPr lang="cs-CZ" b="0" i="0"/>
              <a:t>hodnota</a:t>
            </a:r>
            <a:br>
              <a:rPr lang="cs-CZ" b="0" i="0"/>
            </a:br>
            <a:r>
              <a:rPr lang="cs-CZ" b="0" i="0"/>
              <a:t>?</a:t>
            </a:r>
            <a:br>
              <a:rPr lang="cs-CZ" b="0" i="0"/>
            </a:br>
            <a:endParaRPr lang="cs-CZ" b="0" i="0"/>
          </a:p>
        </p:txBody>
      </p:sp>
      <p:sp>
        <p:nvSpPr>
          <p:cNvPr id="287749" name="AutoShape 5"/>
          <p:cNvSpPr>
            <a:spLocks noChangeArrowheads="1"/>
          </p:cNvSpPr>
          <p:nvPr/>
        </p:nvSpPr>
        <p:spPr bwMode="auto">
          <a:xfrm>
            <a:off x="2057400" y="2495550"/>
            <a:ext cx="1873250" cy="431800"/>
          </a:xfrm>
          <a:prstGeom prst="roundRect">
            <a:avLst>
              <a:gd name="adj" fmla="val 16667"/>
            </a:avLst>
          </a:prstGeom>
          <a:solidFill>
            <a:srgbClr val="E47200"/>
          </a:solidFill>
          <a:ln w="9525">
            <a:noFill/>
            <a:round/>
            <a:headEnd/>
            <a:tailEnd/>
          </a:ln>
          <a:effectLst>
            <a:outerShdw dist="35921" dir="2700000" algn="ctr" rotWithShape="0">
              <a:schemeClr val="bg2"/>
            </a:outerShdw>
          </a:effectLst>
        </p:spPr>
        <p:txBody>
          <a:bodyPr>
            <a:spAutoFit/>
          </a:bodyPr>
          <a:lstStyle/>
          <a:p>
            <a:pPr algn="ctr">
              <a:spcBef>
                <a:spcPct val="50000"/>
              </a:spcBef>
              <a:defRPr/>
            </a:pPr>
            <a:r>
              <a:rPr lang="cs-CZ" sz="2000" b="0" i="0">
                <a:solidFill>
                  <a:schemeClr val="bg1"/>
                </a:solidFill>
                <a:effectLst>
                  <a:outerShdw blurRad="38100" dist="38100" dir="2700000" algn="tl">
                    <a:srgbClr val="000000"/>
                  </a:outerShdw>
                </a:effectLst>
                <a:latin typeface="Arial" pitchFamily="34" charset="0"/>
                <a:cs typeface="Arial" pitchFamily="34" charset="0"/>
              </a:rPr>
              <a:t>O kolik ?</a:t>
            </a:r>
          </a:p>
        </p:txBody>
      </p:sp>
      <p:sp>
        <p:nvSpPr>
          <p:cNvPr id="287750" name="AutoShape 6"/>
          <p:cNvSpPr>
            <a:spLocks noChangeArrowheads="1"/>
          </p:cNvSpPr>
          <p:nvPr/>
        </p:nvSpPr>
        <p:spPr bwMode="auto">
          <a:xfrm>
            <a:off x="2041525" y="3646488"/>
            <a:ext cx="1905000" cy="431800"/>
          </a:xfrm>
          <a:prstGeom prst="roundRect">
            <a:avLst>
              <a:gd name="adj" fmla="val 16667"/>
            </a:avLst>
          </a:prstGeom>
          <a:solidFill>
            <a:srgbClr val="FF850B"/>
          </a:solidFill>
          <a:ln w="9525">
            <a:noFill/>
            <a:round/>
            <a:headEnd/>
            <a:tailEnd/>
          </a:ln>
          <a:effectLst>
            <a:outerShdw dist="35921" dir="2700000" algn="ctr" rotWithShape="0">
              <a:schemeClr val="bg2"/>
            </a:outerShdw>
          </a:effectLst>
        </p:spPr>
        <p:txBody>
          <a:bodyPr>
            <a:spAutoFit/>
          </a:bodyPr>
          <a:lstStyle/>
          <a:p>
            <a:pPr algn="ctr">
              <a:spcBef>
                <a:spcPct val="50000"/>
              </a:spcBef>
              <a:defRPr/>
            </a:pPr>
            <a:r>
              <a:rPr lang="cs-CZ" sz="2000" b="0" i="0">
                <a:solidFill>
                  <a:schemeClr val="bg1"/>
                </a:solidFill>
                <a:effectLst>
                  <a:outerShdw blurRad="38100" dist="38100" dir="2700000" algn="tl">
                    <a:srgbClr val="000000"/>
                  </a:outerShdw>
                </a:effectLst>
                <a:latin typeface="Arial" pitchFamily="34" charset="0"/>
                <a:cs typeface="Arial" pitchFamily="34" charset="0"/>
              </a:rPr>
              <a:t>Větší, menší ?</a:t>
            </a:r>
          </a:p>
        </p:txBody>
      </p:sp>
      <p:sp>
        <p:nvSpPr>
          <p:cNvPr id="287751" name="AutoShape 7"/>
          <p:cNvSpPr>
            <a:spLocks noChangeArrowheads="1"/>
          </p:cNvSpPr>
          <p:nvPr/>
        </p:nvSpPr>
        <p:spPr bwMode="auto">
          <a:xfrm>
            <a:off x="2057400" y="4797425"/>
            <a:ext cx="1873250" cy="431800"/>
          </a:xfrm>
          <a:prstGeom prst="roundRect">
            <a:avLst>
              <a:gd name="adj" fmla="val 16667"/>
            </a:avLst>
          </a:prstGeom>
          <a:solidFill>
            <a:srgbClr val="FF9E3D"/>
          </a:solidFill>
          <a:ln w="9525">
            <a:noFill/>
            <a:round/>
            <a:headEnd/>
            <a:tailEnd/>
          </a:ln>
          <a:effectLst>
            <a:outerShdw dist="35921" dir="2700000" algn="ctr" rotWithShape="0">
              <a:schemeClr val="bg2"/>
            </a:outerShdw>
          </a:effectLst>
        </p:spPr>
        <p:txBody>
          <a:bodyPr>
            <a:spAutoFit/>
          </a:bodyPr>
          <a:lstStyle/>
          <a:p>
            <a:pPr algn="ctr">
              <a:spcBef>
                <a:spcPct val="50000"/>
              </a:spcBef>
              <a:defRPr/>
            </a:pPr>
            <a:r>
              <a:rPr lang="cs-CZ" sz="2000" b="0" i="0">
                <a:solidFill>
                  <a:schemeClr val="bg1"/>
                </a:solidFill>
                <a:effectLst>
                  <a:outerShdw blurRad="38100" dist="38100" dir="2700000" algn="tl">
                    <a:srgbClr val="000000"/>
                  </a:outerShdw>
                </a:effectLst>
                <a:latin typeface="Arial" pitchFamily="34" charset="0"/>
                <a:cs typeface="Arial" pitchFamily="34" charset="0"/>
              </a:rPr>
              <a:t>Rovná se ?</a:t>
            </a:r>
          </a:p>
        </p:txBody>
      </p:sp>
      <p:sp>
        <p:nvSpPr>
          <p:cNvPr id="287752" name="AutoShape 8"/>
          <p:cNvSpPr>
            <a:spLocks noChangeArrowheads="1"/>
          </p:cNvSpPr>
          <p:nvPr/>
        </p:nvSpPr>
        <p:spPr bwMode="auto">
          <a:xfrm>
            <a:off x="7667625" y="2933700"/>
            <a:ext cx="1181100" cy="904875"/>
          </a:xfrm>
          <a:prstGeom prst="roundRect">
            <a:avLst>
              <a:gd name="adj" fmla="val 16667"/>
            </a:avLst>
          </a:prstGeom>
          <a:solidFill>
            <a:srgbClr val="CCFFFF"/>
          </a:solidFill>
          <a:ln w="9525">
            <a:noFill/>
            <a:round/>
            <a:headEnd/>
            <a:tailEnd/>
          </a:ln>
          <a:effectLst>
            <a:outerShdw dist="35921" dir="2700000" algn="ctr" rotWithShape="0">
              <a:schemeClr val="bg2"/>
            </a:outerShdw>
          </a:effectLst>
        </p:spPr>
        <p:txBody>
          <a:bodyPr>
            <a:spAutoFit/>
          </a:bodyPr>
          <a:lstStyle/>
          <a:p>
            <a:pPr algn="ctr">
              <a:spcBef>
                <a:spcPct val="50000"/>
              </a:spcBef>
              <a:defRPr/>
            </a:pPr>
            <a:r>
              <a:rPr lang="cs-CZ" sz="1600" b="0" i="0">
                <a:latin typeface="Arial" pitchFamily="34" charset="0"/>
                <a:cs typeface="Arial" pitchFamily="34" charset="0"/>
              </a:rPr>
              <a:t>Procenta odvozené hodnoty</a:t>
            </a:r>
          </a:p>
        </p:txBody>
      </p:sp>
      <p:sp>
        <p:nvSpPr>
          <p:cNvPr id="43018" name="Text Box 9"/>
          <p:cNvSpPr txBox="1">
            <a:spLocks noChangeArrowheads="1"/>
          </p:cNvSpPr>
          <p:nvPr/>
        </p:nvSpPr>
        <p:spPr bwMode="auto">
          <a:xfrm>
            <a:off x="228600" y="1343025"/>
            <a:ext cx="1828800" cy="3851275"/>
          </a:xfrm>
          <a:prstGeom prst="rect">
            <a:avLst/>
          </a:prstGeom>
          <a:noFill/>
          <a:ln w="9525">
            <a:noFill/>
            <a:miter lim="800000"/>
            <a:headEnd/>
            <a:tailEnd/>
          </a:ln>
        </p:spPr>
        <p:txBody>
          <a:bodyPr>
            <a:spAutoFit/>
          </a:bodyPr>
          <a:lstStyle/>
          <a:p>
            <a:pPr>
              <a:spcBef>
                <a:spcPct val="50000"/>
              </a:spcBef>
            </a:pPr>
            <a:r>
              <a:rPr lang="cs-CZ" sz="1700" b="0" i="0" u="sng"/>
              <a:t>Data poměrová</a:t>
            </a:r>
          </a:p>
          <a:p>
            <a:pPr>
              <a:spcBef>
                <a:spcPct val="50000"/>
              </a:spcBef>
            </a:pPr>
            <a:endParaRPr lang="cs-CZ" sz="1700" b="0" i="0" u="sng"/>
          </a:p>
          <a:p>
            <a:pPr>
              <a:spcBef>
                <a:spcPct val="50000"/>
              </a:spcBef>
            </a:pPr>
            <a:endParaRPr lang="cs-CZ" sz="1700" b="0" i="0" u="sng"/>
          </a:p>
          <a:p>
            <a:pPr>
              <a:spcBef>
                <a:spcPct val="50000"/>
              </a:spcBef>
            </a:pPr>
            <a:r>
              <a:rPr lang="cs-CZ" sz="1700" b="0" i="0" u="sng"/>
              <a:t>Data intervalová</a:t>
            </a:r>
          </a:p>
          <a:p>
            <a:pPr>
              <a:spcBef>
                <a:spcPct val="50000"/>
              </a:spcBef>
            </a:pPr>
            <a:endParaRPr lang="cs-CZ" sz="1700" b="0" i="0" u="sng"/>
          </a:p>
          <a:p>
            <a:pPr>
              <a:spcBef>
                <a:spcPct val="50000"/>
              </a:spcBef>
            </a:pPr>
            <a:endParaRPr lang="cs-CZ" sz="1700" b="0" i="0" u="sng"/>
          </a:p>
          <a:p>
            <a:pPr>
              <a:spcBef>
                <a:spcPct val="50000"/>
              </a:spcBef>
            </a:pPr>
            <a:r>
              <a:rPr lang="cs-CZ" sz="1700" b="0" i="0" u="sng"/>
              <a:t>Data ordinální</a:t>
            </a:r>
          </a:p>
          <a:p>
            <a:pPr>
              <a:spcBef>
                <a:spcPct val="50000"/>
              </a:spcBef>
            </a:pPr>
            <a:endParaRPr lang="cs-CZ" sz="1700" b="0" i="0" u="sng"/>
          </a:p>
          <a:p>
            <a:pPr>
              <a:spcBef>
                <a:spcPct val="50000"/>
              </a:spcBef>
            </a:pPr>
            <a:endParaRPr lang="cs-CZ" sz="1700" b="0" i="0" u="sng"/>
          </a:p>
          <a:p>
            <a:pPr>
              <a:spcBef>
                <a:spcPct val="50000"/>
              </a:spcBef>
            </a:pPr>
            <a:r>
              <a:rPr lang="cs-CZ" sz="1700" b="0" i="0" u="sng"/>
              <a:t>Data nominální</a:t>
            </a:r>
          </a:p>
        </p:txBody>
      </p:sp>
      <p:sp>
        <p:nvSpPr>
          <p:cNvPr id="43019" name="AutoShape 10"/>
          <p:cNvSpPr>
            <a:spLocks noChangeArrowheads="1"/>
          </p:cNvSpPr>
          <p:nvPr/>
        </p:nvSpPr>
        <p:spPr bwMode="auto">
          <a:xfrm rot="16200000" flipV="1">
            <a:off x="685800" y="1647825"/>
            <a:ext cx="685800" cy="8382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686 h 21600"/>
              <a:gd name="T14" fmla="*/ 14169 w 21600"/>
              <a:gd name="T15" fmla="*/ 15914 h 21600"/>
            </a:gdLst>
            <a:ahLst/>
            <a:cxnLst>
              <a:cxn ang="T8">
                <a:pos x="T0" y="T1"/>
              </a:cxn>
              <a:cxn ang="T9">
                <a:pos x="T2" y="T3"/>
              </a:cxn>
              <a:cxn ang="T10">
                <a:pos x="T4" y="T5"/>
              </a:cxn>
              <a:cxn ang="T11">
                <a:pos x="T6" y="T7"/>
              </a:cxn>
            </a:cxnLst>
            <a:rect l="T12" t="T13" r="T14" b="T15"/>
            <a:pathLst>
              <a:path w="21600" h="21600">
                <a:moveTo>
                  <a:pt x="5906" y="0"/>
                </a:moveTo>
                <a:lnTo>
                  <a:pt x="5906" y="5686"/>
                </a:lnTo>
                <a:lnTo>
                  <a:pt x="3375" y="5686"/>
                </a:lnTo>
                <a:lnTo>
                  <a:pt x="3375" y="15914"/>
                </a:lnTo>
                <a:lnTo>
                  <a:pt x="5906" y="15914"/>
                </a:lnTo>
                <a:lnTo>
                  <a:pt x="5906" y="21600"/>
                </a:lnTo>
                <a:lnTo>
                  <a:pt x="21600" y="10800"/>
                </a:lnTo>
                <a:close/>
              </a:path>
              <a:path w="21600" h="21600">
                <a:moveTo>
                  <a:pt x="1350" y="5686"/>
                </a:moveTo>
                <a:lnTo>
                  <a:pt x="1350" y="15914"/>
                </a:lnTo>
                <a:lnTo>
                  <a:pt x="2700" y="15914"/>
                </a:lnTo>
                <a:lnTo>
                  <a:pt x="2700" y="5686"/>
                </a:lnTo>
                <a:close/>
              </a:path>
              <a:path w="21600" h="21600">
                <a:moveTo>
                  <a:pt x="0" y="5686"/>
                </a:moveTo>
                <a:lnTo>
                  <a:pt x="0" y="15914"/>
                </a:lnTo>
                <a:lnTo>
                  <a:pt x="675" y="15914"/>
                </a:lnTo>
                <a:lnTo>
                  <a:pt x="675" y="5686"/>
                </a:lnTo>
                <a:close/>
              </a:path>
            </a:pathLst>
          </a:custGeom>
          <a:solidFill>
            <a:srgbClr val="CC6600"/>
          </a:solidFill>
          <a:ln w="9525">
            <a:noFill/>
            <a:miter lim="800000"/>
            <a:headEnd/>
            <a:tailEnd/>
          </a:ln>
        </p:spPr>
        <p:txBody>
          <a:bodyPr anchor="ctr">
            <a:spAutoFit/>
          </a:bodyPr>
          <a:lstStyle/>
          <a:p>
            <a:endParaRPr lang="cs-CZ"/>
          </a:p>
        </p:txBody>
      </p:sp>
      <p:sp>
        <p:nvSpPr>
          <p:cNvPr id="43020" name="AutoShape 11"/>
          <p:cNvSpPr>
            <a:spLocks noChangeArrowheads="1"/>
          </p:cNvSpPr>
          <p:nvPr/>
        </p:nvSpPr>
        <p:spPr bwMode="auto">
          <a:xfrm rot="16200000" flipV="1">
            <a:off x="685800" y="2867025"/>
            <a:ext cx="685800" cy="8382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686 h 21600"/>
              <a:gd name="T14" fmla="*/ 14169 w 21600"/>
              <a:gd name="T15" fmla="*/ 15914 h 21600"/>
            </a:gdLst>
            <a:ahLst/>
            <a:cxnLst>
              <a:cxn ang="T8">
                <a:pos x="T0" y="T1"/>
              </a:cxn>
              <a:cxn ang="T9">
                <a:pos x="T2" y="T3"/>
              </a:cxn>
              <a:cxn ang="T10">
                <a:pos x="T4" y="T5"/>
              </a:cxn>
              <a:cxn ang="T11">
                <a:pos x="T6" y="T7"/>
              </a:cxn>
            </a:cxnLst>
            <a:rect l="T12" t="T13" r="T14" b="T15"/>
            <a:pathLst>
              <a:path w="21600" h="21600">
                <a:moveTo>
                  <a:pt x="5906" y="0"/>
                </a:moveTo>
                <a:lnTo>
                  <a:pt x="5906" y="5686"/>
                </a:lnTo>
                <a:lnTo>
                  <a:pt x="3375" y="5686"/>
                </a:lnTo>
                <a:lnTo>
                  <a:pt x="3375" y="15914"/>
                </a:lnTo>
                <a:lnTo>
                  <a:pt x="5906" y="15914"/>
                </a:lnTo>
                <a:lnTo>
                  <a:pt x="5906" y="21600"/>
                </a:lnTo>
                <a:lnTo>
                  <a:pt x="21600" y="10800"/>
                </a:lnTo>
                <a:close/>
              </a:path>
              <a:path w="21600" h="21600">
                <a:moveTo>
                  <a:pt x="1350" y="5686"/>
                </a:moveTo>
                <a:lnTo>
                  <a:pt x="1350" y="15914"/>
                </a:lnTo>
                <a:lnTo>
                  <a:pt x="2700" y="15914"/>
                </a:lnTo>
                <a:lnTo>
                  <a:pt x="2700" y="5686"/>
                </a:lnTo>
                <a:close/>
              </a:path>
              <a:path w="21600" h="21600">
                <a:moveTo>
                  <a:pt x="0" y="5686"/>
                </a:moveTo>
                <a:lnTo>
                  <a:pt x="0" y="15914"/>
                </a:lnTo>
                <a:lnTo>
                  <a:pt x="675" y="15914"/>
                </a:lnTo>
                <a:lnTo>
                  <a:pt x="675" y="5686"/>
                </a:lnTo>
                <a:close/>
              </a:path>
            </a:pathLst>
          </a:custGeom>
          <a:solidFill>
            <a:srgbClr val="CC6600"/>
          </a:solidFill>
          <a:ln w="9525">
            <a:noFill/>
            <a:miter lim="800000"/>
            <a:headEnd/>
            <a:tailEnd/>
          </a:ln>
        </p:spPr>
        <p:txBody>
          <a:bodyPr anchor="ctr">
            <a:spAutoFit/>
          </a:bodyPr>
          <a:lstStyle/>
          <a:p>
            <a:endParaRPr lang="cs-CZ"/>
          </a:p>
        </p:txBody>
      </p:sp>
      <p:sp>
        <p:nvSpPr>
          <p:cNvPr id="43021" name="AutoShape 12"/>
          <p:cNvSpPr>
            <a:spLocks noChangeArrowheads="1"/>
          </p:cNvSpPr>
          <p:nvPr/>
        </p:nvSpPr>
        <p:spPr bwMode="auto">
          <a:xfrm rot="16200000" flipV="1">
            <a:off x="685800" y="4010025"/>
            <a:ext cx="685800" cy="8382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686 h 21600"/>
              <a:gd name="T14" fmla="*/ 14169 w 21600"/>
              <a:gd name="T15" fmla="*/ 15914 h 21600"/>
            </a:gdLst>
            <a:ahLst/>
            <a:cxnLst>
              <a:cxn ang="T8">
                <a:pos x="T0" y="T1"/>
              </a:cxn>
              <a:cxn ang="T9">
                <a:pos x="T2" y="T3"/>
              </a:cxn>
              <a:cxn ang="T10">
                <a:pos x="T4" y="T5"/>
              </a:cxn>
              <a:cxn ang="T11">
                <a:pos x="T6" y="T7"/>
              </a:cxn>
            </a:cxnLst>
            <a:rect l="T12" t="T13" r="T14" b="T15"/>
            <a:pathLst>
              <a:path w="21600" h="21600">
                <a:moveTo>
                  <a:pt x="5906" y="0"/>
                </a:moveTo>
                <a:lnTo>
                  <a:pt x="5906" y="5686"/>
                </a:lnTo>
                <a:lnTo>
                  <a:pt x="3375" y="5686"/>
                </a:lnTo>
                <a:lnTo>
                  <a:pt x="3375" y="15914"/>
                </a:lnTo>
                <a:lnTo>
                  <a:pt x="5906" y="15914"/>
                </a:lnTo>
                <a:lnTo>
                  <a:pt x="5906" y="21600"/>
                </a:lnTo>
                <a:lnTo>
                  <a:pt x="21600" y="10800"/>
                </a:lnTo>
                <a:close/>
              </a:path>
              <a:path w="21600" h="21600">
                <a:moveTo>
                  <a:pt x="1350" y="5686"/>
                </a:moveTo>
                <a:lnTo>
                  <a:pt x="1350" y="15914"/>
                </a:lnTo>
                <a:lnTo>
                  <a:pt x="2700" y="15914"/>
                </a:lnTo>
                <a:lnTo>
                  <a:pt x="2700" y="5686"/>
                </a:lnTo>
                <a:close/>
              </a:path>
              <a:path w="21600" h="21600">
                <a:moveTo>
                  <a:pt x="0" y="5686"/>
                </a:moveTo>
                <a:lnTo>
                  <a:pt x="0" y="15914"/>
                </a:lnTo>
                <a:lnTo>
                  <a:pt x="675" y="15914"/>
                </a:lnTo>
                <a:lnTo>
                  <a:pt x="675" y="5686"/>
                </a:lnTo>
                <a:close/>
              </a:path>
            </a:pathLst>
          </a:custGeom>
          <a:solidFill>
            <a:srgbClr val="CC6600"/>
          </a:solidFill>
          <a:ln w="9525">
            <a:noFill/>
            <a:miter lim="800000"/>
            <a:headEnd/>
            <a:tailEnd/>
          </a:ln>
        </p:spPr>
        <p:txBody>
          <a:bodyPr anchor="ctr">
            <a:spAutoFit/>
          </a:bodyPr>
          <a:lstStyle/>
          <a:p>
            <a:endParaRPr lang="cs-CZ"/>
          </a:p>
        </p:txBody>
      </p:sp>
      <p:sp>
        <p:nvSpPr>
          <p:cNvPr id="287757" name="AutoShape 13"/>
          <p:cNvSpPr>
            <a:spLocks noChangeArrowheads="1"/>
          </p:cNvSpPr>
          <p:nvPr/>
        </p:nvSpPr>
        <p:spPr bwMode="auto">
          <a:xfrm>
            <a:off x="4203700" y="1760538"/>
            <a:ext cx="1435100" cy="768350"/>
          </a:xfrm>
          <a:prstGeom prst="roundRect">
            <a:avLst>
              <a:gd name="adj" fmla="val 16667"/>
            </a:avLst>
          </a:prstGeom>
          <a:solidFill>
            <a:srgbClr val="CC6600"/>
          </a:solidFill>
          <a:ln w="9525">
            <a:noFill/>
            <a:round/>
            <a:headEnd/>
            <a:tailEnd/>
          </a:ln>
          <a:effectLst>
            <a:outerShdw dist="35921" dir="2700000" algn="ctr" rotWithShape="0">
              <a:schemeClr val="bg2"/>
            </a:outerShdw>
          </a:effectLst>
        </p:spPr>
        <p:txBody>
          <a:bodyPr>
            <a:spAutoFit/>
          </a:bodyPr>
          <a:lstStyle/>
          <a:p>
            <a:pPr algn="ctr">
              <a:spcBef>
                <a:spcPct val="50000"/>
              </a:spcBef>
              <a:defRPr/>
            </a:pPr>
            <a:r>
              <a:rPr lang="cs-CZ" sz="2000" i="0">
                <a:solidFill>
                  <a:schemeClr val="bg1"/>
                </a:solidFill>
                <a:effectLst>
                  <a:outerShdw blurRad="38100" dist="38100" dir="2700000" algn="tl">
                    <a:srgbClr val="000000"/>
                  </a:outerShdw>
                </a:effectLst>
                <a:latin typeface="Arial" pitchFamily="34" charset="0"/>
                <a:cs typeface="Arial" pitchFamily="34" charset="0"/>
              </a:rPr>
              <a:t>Spojitá data</a:t>
            </a:r>
          </a:p>
        </p:txBody>
      </p:sp>
      <p:sp>
        <p:nvSpPr>
          <p:cNvPr id="287758" name="AutoShape 14"/>
          <p:cNvSpPr>
            <a:spLocks noChangeArrowheads="1"/>
          </p:cNvSpPr>
          <p:nvPr/>
        </p:nvSpPr>
        <p:spPr bwMode="auto">
          <a:xfrm>
            <a:off x="4203700" y="4079875"/>
            <a:ext cx="1435100" cy="768350"/>
          </a:xfrm>
          <a:prstGeom prst="roundRect">
            <a:avLst>
              <a:gd name="adj" fmla="val 16667"/>
            </a:avLst>
          </a:prstGeom>
          <a:solidFill>
            <a:srgbClr val="FF850B"/>
          </a:solidFill>
          <a:ln w="9525">
            <a:noFill/>
            <a:round/>
            <a:headEnd/>
            <a:tailEnd/>
          </a:ln>
          <a:effectLst>
            <a:outerShdw dist="35921" dir="2700000" algn="ctr" rotWithShape="0">
              <a:schemeClr val="bg2"/>
            </a:outerShdw>
          </a:effectLst>
        </p:spPr>
        <p:txBody>
          <a:bodyPr>
            <a:spAutoFit/>
          </a:bodyPr>
          <a:lstStyle/>
          <a:p>
            <a:pPr algn="ctr">
              <a:spcBef>
                <a:spcPct val="50000"/>
              </a:spcBef>
              <a:defRPr/>
            </a:pPr>
            <a:r>
              <a:rPr lang="cs-CZ" sz="2000" i="0">
                <a:solidFill>
                  <a:schemeClr val="bg1"/>
                </a:solidFill>
                <a:effectLst>
                  <a:outerShdw blurRad="38100" dist="38100" dir="2700000" algn="tl">
                    <a:srgbClr val="000000"/>
                  </a:outerShdw>
                </a:effectLst>
                <a:latin typeface="Arial" pitchFamily="34" charset="0"/>
                <a:cs typeface="Arial" pitchFamily="34" charset="0"/>
              </a:rPr>
              <a:t>Diskrétní data</a:t>
            </a:r>
          </a:p>
        </p:txBody>
      </p:sp>
      <p:sp>
        <p:nvSpPr>
          <p:cNvPr id="43024" name="Text Box 15"/>
          <p:cNvSpPr txBox="1">
            <a:spLocks noChangeArrowheads="1"/>
          </p:cNvSpPr>
          <p:nvPr/>
        </p:nvSpPr>
        <p:spPr bwMode="auto">
          <a:xfrm>
            <a:off x="3962400" y="3695700"/>
            <a:ext cx="1828800" cy="1509713"/>
          </a:xfrm>
          <a:prstGeom prst="rect">
            <a:avLst/>
          </a:prstGeom>
          <a:noFill/>
          <a:ln w="9525">
            <a:noFill/>
            <a:miter lim="800000"/>
            <a:headEnd/>
            <a:tailEnd/>
          </a:ln>
        </p:spPr>
        <p:txBody>
          <a:bodyPr>
            <a:spAutoFit/>
          </a:bodyPr>
          <a:lstStyle/>
          <a:p>
            <a:pPr>
              <a:spcBef>
                <a:spcPct val="50000"/>
              </a:spcBef>
            </a:pPr>
            <a:r>
              <a:rPr lang="cs-CZ" sz="1500" b="0" i="0"/>
              <a:t>Kategoriální otázky</a:t>
            </a:r>
          </a:p>
          <a:p>
            <a:pPr>
              <a:spcBef>
                <a:spcPct val="50000"/>
              </a:spcBef>
            </a:pPr>
            <a:endParaRPr lang="cs-CZ" sz="1500" b="0" i="0"/>
          </a:p>
          <a:p>
            <a:pPr>
              <a:spcBef>
                <a:spcPct val="50000"/>
              </a:spcBef>
            </a:pPr>
            <a:endParaRPr lang="cs-CZ" sz="2200" b="0" i="0"/>
          </a:p>
          <a:p>
            <a:pPr>
              <a:spcBef>
                <a:spcPct val="50000"/>
              </a:spcBef>
            </a:pPr>
            <a:r>
              <a:rPr lang="cs-CZ" sz="1500" b="0" i="0"/>
              <a:t>Otázky „Ano/Ne“</a:t>
            </a:r>
          </a:p>
        </p:txBody>
      </p:sp>
      <p:sp>
        <p:nvSpPr>
          <p:cNvPr id="43025" name="Text Box 16"/>
          <p:cNvSpPr txBox="1">
            <a:spLocks noChangeArrowheads="1"/>
          </p:cNvSpPr>
          <p:nvPr/>
        </p:nvSpPr>
        <p:spPr bwMode="auto">
          <a:xfrm>
            <a:off x="107950" y="5805488"/>
            <a:ext cx="9036050" cy="336550"/>
          </a:xfrm>
          <a:prstGeom prst="rect">
            <a:avLst/>
          </a:prstGeom>
          <a:noFill/>
          <a:ln w="9525">
            <a:noFill/>
            <a:miter lim="800000"/>
            <a:headEnd/>
            <a:tailEnd/>
          </a:ln>
        </p:spPr>
        <p:txBody>
          <a:bodyPr>
            <a:spAutoFit/>
          </a:bodyPr>
          <a:lstStyle/>
          <a:p>
            <a:pPr>
              <a:spcBef>
                <a:spcPct val="50000"/>
              </a:spcBef>
            </a:pPr>
            <a:r>
              <a:rPr lang="cs-CZ" sz="1600" b="0" i="0">
                <a:latin typeface="Arial Black" pitchFamily="34" charset="0"/>
              </a:rPr>
              <a:t>Samotná znalost typu dat ale na dosažení informace nestačí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4035" name="Rectangle 2"/>
          <p:cNvSpPr>
            <a:spLocks noChangeArrowheads="1"/>
          </p:cNvSpPr>
          <p:nvPr>
            <p:ph type="title" idx="4294967295"/>
          </p:nvPr>
        </p:nvSpPr>
        <p:spPr>
          <a:xfrm>
            <a:off x="79375" y="404813"/>
            <a:ext cx="8985250" cy="771525"/>
          </a:xfrm>
          <a:noFill/>
        </p:spPr>
        <p:txBody>
          <a:bodyPr/>
          <a:lstStyle/>
          <a:p>
            <a:r>
              <a:rPr lang="cs-CZ" smtClean="0"/>
              <a:t>Jak vznikají informace ?</a:t>
            </a:r>
            <a:br>
              <a:rPr lang="cs-CZ" smtClean="0"/>
            </a:br>
            <a:r>
              <a:rPr lang="cs-CZ" smtClean="0"/>
              <a:t>– různé typy dat znamenají různou informaci</a:t>
            </a:r>
          </a:p>
        </p:txBody>
      </p:sp>
      <p:sp>
        <p:nvSpPr>
          <p:cNvPr id="289795" name="AutoShape 3"/>
          <p:cNvSpPr>
            <a:spLocks noChangeArrowheads="1"/>
          </p:cNvSpPr>
          <p:nvPr/>
        </p:nvSpPr>
        <p:spPr bwMode="auto">
          <a:xfrm>
            <a:off x="2057400" y="2362200"/>
            <a:ext cx="1873250" cy="398463"/>
          </a:xfrm>
          <a:prstGeom prst="roundRect">
            <a:avLst>
              <a:gd name="adj" fmla="val 16667"/>
            </a:avLst>
          </a:prstGeom>
          <a:solidFill>
            <a:srgbClr val="0000FF"/>
          </a:solidFill>
          <a:ln w="9525">
            <a:noFill/>
            <a:round/>
            <a:headEnd/>
            <a:tailEnd/>
          </a:ln>
          <a:effectLst>
            <a:outerShdw dist="35921" dir="2700000" algn="ctr" rotWithShape="0">
              <a:schemeClr val="bg2"/>
            </a:outerShdw>
          </a:effectLst>
        </p:spPr>
        <p:txBody>
          <a:bodyPr>
            <a:spAutoFit/>
          </a:bodyPr>
          <a:lstStyle/>
          <a:p>
            <a:pPr algn="ctr">
              <a:spcBef>
                <a:spcPct val="50000"/>
              </a:spcBef>
              <a:defRPr/>
            </a:pPr>
            <a:r>
              <a:rPr lang="cs-CZ" i="0">
                <a:solidFill>
                  <a:schemeClr val="bg1"/>
                </a:solidFill>
                <a:effectLst>
                  <a:outerShdw blurRad="38100" dist="38100" dir="2700000" algn="tl">
                    <a:srgbClr val="000000"/>
                  </a:outerShdw>
                </a:effectLst>
              </a:rPr>
              <a:t>PRŮMĚR</a:t>
            </a:r>
          </a:p>
        </p:txBody>
      </p:sp>
      <p:sp>
        <p:nvSpPr>
          <p:cNvPr id="289796" name="AutoShape 4"/>
          <p:cNvSpPr>
            <a:spLocks noChangeArrowheads="1"/>
          </p:cNvSpPr>
          <p:nvPr/>
        </p:nvSpPr>
        <p:spPr bwMode="auto">
          <a:xfrm>
            <a:off x="2057400" y="4133850"/>
            <a:ext cx="1873250" cy="398463"/>
          </a:xfrm>
          <a:prstGeom prst="roundRect">
            <a:avLst>
              <a:gd name="adj" fmla="val 16667"/>
            </a:avLst>
          </a:prstGeom>
          <a:solidFill>
            <a:srgbClr val="0000FF"/>
          </a:solidFill>
          <a:ln w="9525">
            <a:noFill/>
            <a:round/>
            <a:headEnd/>
            <a:tailEnd/>
          </a:ln>
          <a:effectLst>
            <a:outerShdw dist="35921" dir="2700000" algn="ctr" rotWithShape="0">
              <a:schemeClr val="bg2"/>
            </a:outerShdw>
          </a:effectLst>
        </p:spPr>
        <p:txBody>
          <a:bodyPr>
            <a:spAutoFit/>
          </a:bodyPr>
          <a:lstStyle/>
          <a:p>
            <a:pPr algn="ctr">
              <a:spcBef>
                <a:spcPct val="50000"/>
              </a:spcBef>
              <a:defRPr/>
            </a:pPr>
            <a:r>
              <a:rPr lang="cs-CZ" i="0">
                <a:solidFill>
                  <a:schemeClr val="bg1"/>
                </a:solidFill>
                <a:effectLst>
                  <a:outerShdw blurRad="38100" dist="38100" dir="2700000" algn="tl">
                    <a:srgbClr val="000000"/>
                  </a:outerShdw>
                </a:effectLst>
              </a:rPr>
              <a:t>MEDIÁN</a:t>
            </a:r>
          </a:p>
        </p:txBody>
      </p:sp>
      <p:sp>
        <p:nvSpPr>
          <p:cNvPr id="289797" name="AutoShape 5"/>
          <p:cNvSpPr>
            <a:spLocks noChangeArrowheads="1"/>
          </p:cNvSpPr>
          <p:nvPr/>
        </p:nvSpPr>
        <p:spPr bwMode="auto">
          <a:xfrm>
            <a:off x="2057400" y="5284788"/>
            <a:ext cx="1873250" cy="398462"/>
          </a:xfrm>
          <a:prstGeom prst="roundRect">
            <a:avLst>
              <a:gd name="adj" fmla="val 16667"/>
            </a:avLst>
          </a:prstGeom>
          <a:solidFill>
            <a:srgbClr val="0000FF"/>
          </a:solidFill>
          <a:ln w="9525">
            <a:noFill/>
            <a:round/>
            <a:headEnd/>
            <a:tailEnd/>
          </a:ln>
          <a:effectLst>
            <a:outerShdw dist="35921" dir="2700000" algn="ctr" rotWithShape="0">
              <a:schemeClr val="bg2"/>
            </a:outerShdw>
          </a:effectLst>
        </p:spPr>
        <p:txBody>
          <a:bodyPr>
            <a:spAutoFit/>
          </a:bodyPr>
          <a:lstStyle/>
          <a:p>
            <a:pPr algn="ctr">
              <a:spcBef>
                <a:spcPct val="50000"/>
              </a:spcBef>
              <a:defRPr/>
            </a:pPr>
            <a:r>
              <a:rPr lang="cs-CZ" i="0">
                <a:solidFill>
                  <a:schemeClr val="bg1"/>
                </a:solidFill>
                <a:effectLst>
                  <a:outerShdw blurRad="38100" dist="38100" dir="2700000" algn="tl">
                    <a:srgbClr val="000000"/>
                  </a:outerShdw>
                </a:effectLst>
                <a:latin typeface="Arial" pitchFamily="34" charset="0"/>
                <a:cs typeface="Arial" pitchFamily="34" charset="0"/>
              </a:rPr>
              <a:t>MODUS</a:t>
            </a:r>
          </a:p>
        </p:txBody>
      </p:sp>
      <p:sp>
        <p:nvSpPr>
          <p:cNvPr id="44039" name="Text Box 6"/>
          <p:cNvSpPr txBox="1">
            <a:spLocks noChangeArrowheads="1"/>
          </p:cNvSpPr>
          <p:nvPr/>
        </p:nvSpPr>
        <p:spPr bwMode="auto">
          <a:xfrm>
            <a:off x="228600" y="1828800"/>
            <a:ext cx="1828800" cy="3851275"/>
          </a:xfrm>
          <a:prstGeom prst="rect">
            <a:avLst/>
          </a:prstGeom>
          <a:noFill/>
          <a:ln w="9525">
            <a:noFill/>
            <a:miter lim="800000"/>
            <a:headEnd/>
            <a:tailEnd/>
          </a:ln>
        </p:spPr>
        <p:txBody>
          <a:bodyPr>
            <a:spAutoFit/>
          </a:bodyPr>
          <a:lstStyle/>
          <a:p>
            <a:pPr>
              <a:spcBef>
                <a:spcPct val="50000"/>
              </a:spcBef>
            </a:pPr>
            <a:r>
              <a:rPr lang="cs-CZ" sz="1700" b="0" i="0" u="sng"/>
              <a:t>Data poměrová</a:t>
            </a:r>
          </a:p>
          <a:p>
            <a:pPr>
              <a:spcBef>
                <a:spcPct val="50000"/>
              </a:spcBef>
            </a:pPr>
            <a:endParaRPr lang="cs-CZ" sz="1700" b="0" i="0" u="sng"/>
          </a:p>
          <a:p>
            <a:pPr>
              <a:spcBef>
                <a:spcPct val="50000"/>
              </a:spcBef>
            </a:pPr>
            <a:endParaRPr lang="cs-CZ" sz="1700" b="0" i="0" u="sng"/>
          </a:p>
          <a:p>
            <a:pPr>
              <a:spcBef>
                <a:spcPct val="50000"/>
              </a:spcBef>
            </a:pPr>
            <a:r>
              <a:rPr lang="cs-CZ" sz="1700" b="0" i="0" u="sng"/>
              <a:t>Data intervalová</a:t>
            </a:r>
          </a:p>
          <a:p>
            <a:pPr>
              <a:spcBef>
                <a:spcPct val="50000"/>
              </a:spcBef>
            </a:pPr>
            <a:endParaRPr lang="cs-CZ" sz="1700" b="0" i="0" u="sng"/>
          </a:p>
          <a:p>
            <a:pPr>
              <a:spcBef>
                <a:spcPct val="50000"/>
              </a:spcBef>
            </a:pPr>
            <a:endParaRPr lang="cs-CZ" sz="1700" b="0" i="0" u="sng"/>
          </a:p>
          <a:p>
            <a:pPr>
              <a:spcBef>
                <a:spcPct val="50000"/>
              </a:spcBef>
            </a:pPr>
            <a:r>
              <a:rPr lang="cs-CZ" sz="1700" b="0" i="0" u="sng"/>
              <a:t>Data ordinální</a:t>
            </a:r>
          </a:p>
          <a:p>
            <a:pPr>
              <a:spcBef>
                <a:spcPct val="50000"/>
              </a:spcBef>
            </a:pPr>
            <a:endParaRPr lang="cs-CZ" sz="1700" b="0" i="0" u="sng"/>
          </a:p>
          <a:p>
            <a:pPr>
              <a:spcBef>
                <a:spcPct val="50000"/>
              </a:spcBef>
            </a:pPr>
            <a:endParaRPr lang="cs-CZ" sz="1700" b="0" i="0" u="sng"/>
          </a:p>
          <a:p>
            <a:pPr>
              <a:spcBef>
                <a:spcPct val="50000"/>
              </a:spcBef>
            </a:pPr>
            <a:r>
              <a:rPr lang="cs-CZ" sz="1700" b="0" i="0" u="sng"/>
              <a:t>Data nominální</a:t>
            </a:r>
          </a:p>
        </p:txBody>
      </p:sp>
      <p:sp>
        <p:nvSpPr>
          <p:cNvPr id="44040" name="AutoShape 7"/>
          <p:cNvSpPr>
            <a:spLocks noChangeArrowheads="1"/>
          </p:cNvSpPr>
          <p:nvPr/>
        </p:nvSpPr>
        <p:spPr bwMode="auto">
          <a:xfrm rot="16200000" flipV="1">
            <a:off x="685800" y="2133600"/>
            <a:ext cx="685800" cy="8382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686 h 21600"/>
              <a:gd name="T14" fmla="*/ 14169 w 21600"/>
              <a:gd name="T15" fmla="*/ 15914 h 21600"/>
            </a:gdLst>
            <a:ahLst/>
            <a:cxnLst>
              <a:cxn ang="T8">
                <a:pos x="T0" y="T1"/>
              </a:cxn>
              <a:cxn ang="T9">
                <a:pos x="T2" y="T3"/>
              </a:cxn>
              <a:cxn ang="T10">
                <a:pos x="T4" y="T5"/>
              </a:cxn>
              <a:cxn ang="T11">
                <a:pos x="T6" y="T7"/>
              </a:cxn>
            </a:cxnLst>
            <a:rect l="T12" t="T13" r="T14" b="T15"/>
            <a:pathLst>
              <a:path w="21600" h="21600">
                <a:moveTo>
                  <a:pt x="5906" y="0"/>
                </a:moveTo>
                <a:lnTo>
                  <a:pt x="5906" y="5686"/>
                </a:lnTo>
                <a:lnTo>
                  <a:pt x="3375" y="5686"/>
                </a:lnTo>
                <a:lnTo>
                  <a:pt x="3375" y="15914"/>
                </a:lnTo>
                <a:lnTo>
                  <a:pt x="5906" y="15914"/>
                </a:lnTo>
                <a:lnTo>
                  <a:pt x="5906" y="21600"/>
                </a:lnTo>
                <a:lnTo>
                  <a:pt x="21600" y="10800"/>
                </a:lnTo>
                <a:close/>
              </a:path>
              <a:path w="21600" h="21600">
                <a:moveTo>
                  <a:pt x="1350" y="5686"/>
                </a:moveTo>
                <a:lnTo>
                  <a:pt x="1350" y="15914"/>
                </a:lnTo>
                <a:lnTo>
                  <a:pt x="2700" y="15914"/>
                </a:lnTo>
                <a:lnTo>
                  <a:pt x="2700" y="5686"/>
                </a:lnTo>
                <a:close/>
              </a:path>
              <a:path w="21600" h="21600">
                <a:moveTo>
                  <a:pt x="0" y="5686"/>
                </a:moveTo>
                <a:lnTo>
                  <a:pt x="0" y="15914"/>
                </a:lnTo>
                <a:lnTo>
                  <a:pt x="675" y="15914"/>
                </a:lnTo>
                <a:lnTo>
                  <a:pt x="675" y="5686"/>
                </a:lnTo>
                <a:close/>
              </a:path>
            </a:pathLst>
          </a:custGeom>
          <a:solidFill>
            <a:srgbClr val="CC6600"/>
          </a:solidFill>
          <a:ln w="9525">
            <a:noFill/>
            <a:miter lim="800000"/>
            <a:headEnd/>
            <a:tailEnd/>
          </a:ln>
        </p:spPr>
        <p:txBody>
          <a:bodyPr anchor="ctr">
            <a:spAutoFit/>
          </a:bodyPr>
          <a:lstStyle/>
          <a:p>
            <a:endParaRPr lang="cs-CZ"/>
          </a:p>
        </p:txBody>
      </p:sp>
      <p:sp>
        <p:nvSpPr>
          <p:cNvPr id="44041" name="AutoShape 8"/>
          <p:cNvSpPr>
            <a:spLocks noChangeArrowheads="1"/>
          </p:cNvSpPr>
          <p:nvPr/>
        </p:nvSpPr>
        <p:spPr bwMode="auto">
          <a:xfrm rot="16200000" flipV="1">
            <a:off x="685800" y="3352800"/>
            <a:ext cx="685800" cy="8382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686 h 21600"/>
              <a:gd name="T14" fmla="*/ 14169 w 21600"/>
              <a:gd name="T15" fmla="*/ 15914 h 21600"/>
            </a:gdLst>
            <a:ahLst/>
            <a:cxnLst>
              <a:cxn ang="T8">
                <a:pos x="T0" y="T1"/>
              </a:cxn>
              <a:cxn ang="T9">
                <a:pos x="T2" y="T3"/>
              </a:cxn>
              <a:cxn ang="T10">
                <a:pos x="T4" y="T5"/>
              </a:cxn>
              <a:cxn ang="T11">
                <a:pos x="T6" y="T7"/>
              </a:cxn>
            </a:cxnLst>
            <a:rect l="T12" t="T13" r="T14" b="T15"/>
            <a:pathLst>
              <a:path w="21600" h="21600">
                <a:moveTo>
                  <a:pt x="5906" y="0"/>
                </a:moveTo>
                <a:lnTo>
                  <a:pt x="5906" y="5686"/>
                </a:lnTo>
                <a:lnTo>
                  <a:pt x="3375" y="5686"/>
                </a:lnTo>
                <a:lnTo>
                  <a:pt x="3375" y="15914"/>
                </a:lnTo>
                <a:lnTo>
                  <a:pt x="5906" y="15914"/>
                </a:lnTo>
                <a:lnTo>
                  <a:pt x="5906" y="21600"/>
                </a:lnTo>
                <a:lnTo>
                  <a:pt x="21600" y="10800"/>
                </a:lnTo>
                <a:close/>
              </a:path>
              <a:path w="21600" h="21600">
                <a:moveTo>
                  <a:pt x="1350" y="5686"/>
                </a:moveTo>
                <a:lnTo>
                  <a:pt x="1350" y="15914"/>
                </a:lnTo>
                <a:lnTo>
                  <a:pt x="2700" y="15914"/>
                </a:lnTo>
                <a:lnTo>
                  <a:pt x="2700" y="5686"/>
                </a:lnTo>
                <a:close/>
              </a:path>
              <a:path w="21600" h="21600">
                <a:moveTo>
                  <a:pt x="0" y="5686"/>
                </a:moveTo>
                <a:lnTo>
                  <a:pt x="0" y="15914"/>
                </a:lnTo>
                <a:lnTo>
                  <a:pt x="675" y="15914"/>
                </a:lnTo>
                <a:lnTo>
                  <a:pt x="675" y="5686"/>
                </a:lnTo>
                <a:close/>
              </a:path>
            </a:pathLst>
          </a:custGeom>
          <a:solidFill>
            <a:srgbClr val="CC6600"/>
          </a:solidFill>
          <a:ln w="9525">
            <a:noFill/>
            <a:miter lim="800000"/>
            <a:headEnd/>
            <a:tailEnd/>
          </a:ln>
        </p:spPr>
        <p:txBody>
          <a:bodyPr anchor="ctr">
            <a:spAutoFit/>
          </a:bodyPr>
          <a:lstStyle/>
          <a:p>
            <a:endParaRPr lang="cs-CZ"/>
          </a:p>
        </p:txBody>
      </p:sp>
      <p:sp>
        <p:nvSpPr>
          <p:cNvPr id="44042" name="AutoShape 9"/>
          <p:cNvSpPr>
            <a:spLocks noChangeArrowheads="1"/>
          </p:cNvSpPr>
          <p:nvPr/>
        </p:nvSpPr>
        <p:spPr bwMode="auto">
          <a:xfrm rot="16200000" flipV="1">
            <a:off x="685800" y="4495800"/>
            <a:ext cx="685800" cy="8382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686 h 21600"/>
              <a:gd name="T14" fmla="*/ 14169 w 21600"/>
              <a:gd name="T15" fmla="*/ 15914 h 21600"/>
            </a:gdLst>
            <a:ahLst/>
            <a:cxnLst>
              <a:cxn ang="T8">
                <a:pos x="T0" y="T1"/>
              </a:cxn>
              <a:cxn ang="T9">
                <a:pos x="T2" y="T3"/>
              </a:cxn>
              <a:cxn ang="T10">
                <a:pos x="T4" y="T5"/>
              </a:cxn>
              <a:cxn ang="T11">
                <a:pos x="T6" y="T7"/>
              </a:cxn>
            </a:cxnLst>
            <a:rect l="T12" t="T13" r="T14" b="T15"/>
            <a:pathLst>
              <a:path w="21600" h="21600">
                <a:moveTo>
                  <a:pt x="5906" y="0"/>
                </a:moveTo>
                <a:lnTo>
                  <a:pt x="5906" y="5686"/>
                </a:lnTo>
                <a:lnTo>
                  <a:pt x="3375" y="5686"/>
                </a:lnTo>
                <a:lnTo>
                  <a:pt x="3375" y="15914"/>
                </a:lnTo>
                <a:lnTo>
                  <a:pt x="5906" y="15914"/>
                </a:lnTo>
                <a:lnTo>
                  <a:pt x="5906" y="21600"/>
                </a:lnTo>
                <a:lnTo>
                  <a:pt x="21600" y="10800"/>
                </a:lnTo>
                <a:close/>
              </a:path>
              <a:path w="21600" h="21600">
                <a:moveTo>
                  <a:pt x="1350" y="5686"/>
                </a:moveTo>
                <a:lnTo>
                  <a:pt x="1350" y="15914"/>
                </a:lnTo>
                <a:lnTo>
                  <a:pt x="2700" y="15914"/>
                </a:lnTo>
                <a:lnTo>
                  <a:pt x="2700" y="5686"/>
                </a:lnTo>
                <a:close/>
              </a:path>
              <a:path w="21600" h="21600">
                <a:moveTo>
                  <a:pt x="0" y="5686"/>
                </a:moveTo>
                <a:lnTo>
                  <a:pt x="0" y="15914"/>
                </a:lnTo>
                <a:lnTo>
                  <a:pt x="675" y="15914"/>
                </a:lnTo>
                <a:lnTo>
                  <a:pt x="675" y="5686"/>
                </a:lnTo>
                <a:close/>
              </a:path>
            </a:pathLst>
          </a:custGeom>
          <a:solidFill>
            <a:srgbClr val="CC6600"/>
          </a:solidFill>
          <a:ln w="9525">
            <a:noFill/>
            <a:miter lim="800000"/>
            <a:headEnd/>
            <a:tailEnd/>
          </a:ln>
        </p:spPr>
        <p:txBody>
          <a:bodyPr anchor="ctr">
            <a:spAutoFit/>
          </a:bodyPr>
          <a:lstStyle/>
          <a:p>
            <a:endParaRPr lang="cs-CZ"/>
          </a:p>
        </p:txBody>
      </p:sp>
      <p:sp>
        <p:nvSpPr>
          <p:cNvPr id="289802" name="AutoShape 10"/>
          <p:cNvSpPr>
            <a:spLocks noChangeArrowheads="1"/>
          </p:cNvSpPr>
          <p:nvPr/>
        </p:nvSpPr>
        <p:spPr bwMode="auto">
          <a:xfrm>
            <a:off x="4289425" y="2246313"/>
            <a:ext cx="1435100" cy="768350"/>
          </a:xfrm>
          <a:prstGeom prst="roundRect">
            <a:avLst>
              <a:gd name="adj" fmla="val 16667"/>
            </a:avLst>
          </a:prstGeom>
          <a:solidFill>
            <a:srgbClr val="CC6600"/>
          </a:solidFill>
          <a:ln w="9525">
            <a:noFill/>
            <a:round/>
            <a:headEnd/>
            <a:tailEnd/>
          </a:ln>
          <a:effectLst>
            <a:outerShdw dist="35921" dir="2700000" algn="ctr" rotWithShape="0">
              <a:schemeClr val="bg2"/>
            </a:outerShdw>
          </a:effectLst>
        </p:spPr>
        <p:txBody>
          <a:bodyPr>
            <a:spAutoFit/>
          </a:bodyPr>
          <a:lstStyle/>
          <a:p>
            <a:pPr algn="ctr">
              <a:spcBef>
                <a:spcPct val="50000"/>
              </a:spcBef>
              <a:defRPr/>
            </a:pPr>
            <a:r>
              <a:rPr lang="cs-CZ" sz="2000" i="0">
                <a:solidFill>
                  <a:schemeClr val="bg1"/>
                </a:solidFill>
                <a:effectLst>
                  <a:outerShdw blurRad="38100" dist="38100" dir="2700000" algn="tl">
                    <a:srgbClr val="000000"/>
                  </a:outerShdw>
                </a:effectLst>
                <a:latin typeface="Arial" pitchFamily="34" charset="0"/>
                <a:cs typeface="Arial" pitchFamily="34" charset="0"/>
              </a:rPr>
              <a:t>Spojitá data</a:t>
            </a:r>
          </a:p>
        </p:txBody>
      </p:sp>
      <p:sp>
        <p:nvSpPr>
          <p:cNvPr id="289803" name="AutoShape 11"/>
          <p:cNvSpPr>
            <a:spLocks noChangeArrowheads="1"/>
          </p:cNvSpPr>
          <p:nvPr/>
        </p:nvSpPr>
        <p:spPr bwMode="auto">
          <a:xfrm>
            <a:off x="4289425" y="4565650"/>
            <a:ext cx="1435100" cy="768350"/>
          </a:xfrm>
          <a:prstGeom prst="roundRect">
            <a:avLst>
              <a:gd name="adj" fmla="val 16667"/>
            </a:avLst>
          </a:prstGeom>
          <a:solidFill>
            <a:srgbClr val="FF850B"/>
          </a:solidFill>
          <a:ln w="9525">
            <a:noFill/>
            <a:round/>
            <a:headEnd/>
            <a:tailEnd/>
          </a:ln>
          <a:effectLst>
            <a:outerShdw dist="35921" dir="2700000" algn="ctr" rotWithShape="0">
              <a:schemeClr val="bg2"/>
            </a:outerShdw>
          </a:effectLst>
        </p:spPr>
        <p:txBody>
          <a:bodyPr>
            <a:spAutoFit/>
          </a:bodyPr>
          <a:lstStyle/>
          <a:p>
            <a:pPr algn="ctr">
              <a:spcBef>
                <a:spcPct val="50000"/>
              </a:spcBef>
              <a:defRPr/>
            </a:pPr>
            <a:r>
              <a:rPr lang="cs-CZ" sz="2000" i="0">
                <a:solidFill>
                  <a:schemeClr val="bg1"/>
                </a:solidFill>
                <a:effectLst>
                  <a:outerShdw blurRad="38100" dist="38100" dir="2700000" algn="tl">
                    <a:srgbClr val="000000"/>
                  </a:outerShdw>
                </a:effectLst>
                <a:latin typeface="Arial" pitchFamily="34" charset="0"/>
                <a:cs typeface="Arial" pitchFamily="34" charset="0"/>
              </a:rPr>
              <a:t>Diskrétní data</a:t>
            </a:r>
          </a:p>
        </p:txBody>
      </p:sp>
      <p:sp>
        <p:nvSpPr>
          <p:cNvPr id="44045" name="AutoShape 12"/>
          <p:cNvSpPr>
            <a:spLocks noChangeArrowheads="1"/>
          </p:cNvSpPr>
          <p:nvPr/>
        </p:nvSpPr>
        <p:spPr bwMode="auto">
          <a:xfrm>
            <a:off x="1187450" y="1196975"/>
            <a:ext cx="3657600" cy="431800"/>
          </a:xfrm>
          <a:prstGeom prst="roundRect">
            <a:avLst>
              <a:gd name="adj" fmla="val 16667"/>
            </a:avLst>
          </a:prstGeom>
          <a:noFill/>
          <a:ln w="9525">
            <a:noFill/>
            <a:round/>
            <a:headEnd/>
            <a:tailEnd/>
          </a:ln>
        </p:spPr>
        <p:txBody>
          <a:bodyPr>
            <a:spAutoFit/>
          </a:bodyPr>
          <a:lstStyle/>
          <a:p>
            <a:pPr algn="ctr">
              <a:spcBef>
                <a:spcPct val="50000"/>
              </a:spcBef>
            </a:pPr>
            <a:r>
              <a:rPr lang="cs-CZ" sz="2000" i="0">
                <a:solidFill>
                  <a:srgbClr val="3333CC"/>
                </a:solidFill>
              </a:rPr>
              <a:t>Statistika středu</a:t>
            </a:r>
          </a:p>
        </p:txBody>
      </p:sp>
      <p:sp>
        <p:nvSpPr>
          <p:cNvPr id="44046" name="Line 13"/>
          <p:cNvSpPr>
            <a:spLocks noChangeShapeType="1"/>
          </p:cNvSpPr>
          <p:nvPr/>
        </p:nvSpPr>
        <p:spPr bwMode="auto">
          <a:xfrm>
            <a:off x="6400800" y="5257800"/>
            <a:ext cx="2514600" cy="0"/>
          </a:xfrm>
          <a:prstGeom prst="line">
            <a:avLst/>
          </a:prstGeom>
          <a:noFill/>
          <a:ln w="38100">
            <a:solidFill>
              <a:srgbClr val="000000"/>
            </a:solidFill>
            <a:round/>
            <a:headEnd/>
            <a:tailEnd/>
          </a:ln>
        </p:spPr>
        <p:txBody>
          <a:bodyPr/>
          <a:lstStyle/>
          <a:p>
            <a:endParaRPr lang="cs-CZ"/>
          </a:p>
        </p:txBody>
      </p:sp>
      <p:sp>
        <p:nvSpPr>
          <p:cNvPr id="44047" name="Line 14"/>
          <p:cNvSpPr>
            <a:spLocks noChangeShapeType="1"/>
          </p:cNvSpPr>
          <p:nvPr/>
        </p:nvSpPr>
        <p:spPr bwMode="auto">
          <a:xfrm rot="-5400000">
            <a:off x="5152232" y="3999706"/>
            <a:ext cx="2514600" cy="1587"/>
          </a:xfrm>
          <a:prstGeom prst="line">
            <a:avLst/>
          </a:prstGeom>
          <a:noFill/>
          <a:ln w="38100">
            <a:solidFill>
              <a:srgbClr val="000000"/>
            </a:solidFill>
            <a:round/>
            <a:headEnd/>
            <a:tailEnd/>
          </a:ln>
        </p:spPr>
        <p:txBody>
          <a:bodyPr/>
          <a:lstStyle/>
          <a:p>
            <a:endParaRPr lang="cs-CZ"/>
          </a:p>
        </p:txBody>
      </p:sp>
      <p:sp>
        <p:nvSpPr>
          <p:cNvPr id="44048" name="Text Box 15"/>
          <p:cNvSpPr txBox="1">
            <a:spLocks noChangeArrowheads="1"/>
          </p:cNvSpPr>
          <p:nvPr/>
        </p:nvSpPr>
        <p:spPr bwMode="auto">
          <a:xfrm>
            <a:off x="8534400" y="4741863"/>
            <a:ext cx="685800" cy="457200"/>
          </a:xfrm>
          <a:prstGeom prst="rect">
            <a:avLst/>
          </a:prstGeom>
          <a:noFill/>
          <a:ln w="9525">
            <a:noFill/>
            <a:miter lim="800000"/>
            <a:headEnd/>
            <a:tailEnd/>
          </a:ln>
        </p:spPr>
        <p:txBody>
          <a:bodyPr>
            <a:spAutoFit/>
          </a:bodyPr>
          <a:lstStyle/>
          <a:p>
            <a:pPr algn="ctr">
              <a:spcBef>
                <a:spcPct val="50000"/>
              </a:spcBef>
            </a:pPr>
            <a:r>
              <a:rPr lang="cs-CZ" sz="2400" b="0" i="0"/>
              <a:t>X</a:t>
            </a:r>
            <a:endParaRPr lang="en-GB" sz="2400" b="0" i="0"/>
          </a:p>
        </p:txBody>
      </p:sp>
      <p:sp>
        <p:nvSpPr>
          <p:cNvPr id="44049" name="Text Box 16"/>
          <p:cNvSpPr txBox="1">
            <a:spLocks noChangeArrowheads="1"/>
          </p:cNvSpPr>
          <p:nvPr/>
        </p:nvSpPr>
        <p:spPr bwMode="auto">
          <a:xfrm>
            <a:off x="6096000" y="2286000"/>
            <a:ext cx="1066800" cy="457200"/>
          </a:xfrm>
          <a:prstGeom prst="rect">
            <a:avLst/>
          </a:prstGeom>
          <a:noFill/>
          <a:ln w="9525">
            <a:noFill/>
            <a:miter lim="800000"/>
            <a:headEnd/>
            <a:tailEnd/>
          </a:ln>
        </p:spPr>
        <p:txBody>
          <a:bodyPr>
            <a:spAutoFit/>
          </a:bodyPr>
          <a:lstStyle/>
          <a:p>
            <a:pPr algn="ctr">
              <a:spcBef>
                <a:spcPct val="50000"/>
              </a:spcBef>
            </a:pPr>
            <a:r>
              <a:rPr lang="cs-CZ" sz="2400" b="0" i="0"/>
              <a:t>Y = f</a:t>
            </a:r>
            <a:endParaRPr lang="en-GB" sz="2400" b="0" i="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3077" name="Rectangle 2"/>
          <p:cNvSpPr>
            <a:spLocks noChangeArrowheads="1"/>
          </p:cNvSpPr>
          <p:nvPr>
            <p:ph type="title" idx="4294967295"/>
          </p:nvPr>
        </p:nvSpPr>
        <p:spPr>
          <a:xfrm>
            <a:off x="79375" y="430213"/>
            <a:ext cx="8985250" cy="695325"/>
          </a:xfrm>
          <a:noFill/>
        </p:spPr>
        <p:txBody>
          <a:bodyPr/>
          <a:lstStyle/>
          <a:p>
            <a:r>
              <a:rPr lang="cs-CZ" smtClean="0"/>
              <a:t>JAK vznikají informace ?</a:t>
            </a:r>
            <a:br>
              <a:rPr lang="cs-CZ" smtClean="0"/>
            </a:br>
            <a:r>
              <a:rPr lang="cs-CZ" smtClean="0"/>
              <a:t>- opakovaná měření informují rozložením hodnot</a:t>
            </a:r>
          </a:p>
        </p:txBody>
      </p:sp>
      <p:sp>
        <p:nvSpPr>
          <p:cNvPr id="291843" name="Oval 3"/>
          <p:cNvSpPr>
            <a:spLocks noChangeArrowheads="1"/>
          </p:cNvSpPr>
          <p:nvPr/>
        </p:nvSpPr>
        <p:spPr bwMode="auto">
          <a:xfrm>
            <a:off x="3297238" y="1600200"/>
            <a:ext cx="2547937" cy="892175"/>
          </a:xfrm>
          <a:prstGeom prst="ellipse">
            <a:avLst/>
          </a:prstGeom>
          <a:gradFill rotWithShape="0">
            <a:gsLst>
              <a:gs pos="0">
                <a:schemeClr val="accent2"/>
              </a:gs>
              <a:gs pos="100000">
                <a:schemeClr val="accent2">
                  <a:gamma/>
                  <a:shade val="72549"/>
                  <a:invGamma/>
                </a:schemeClr>
              </a:gs>
            </a:gsLst>
            <a:path path="shape">
              <a:fillToRect l="50000" t="50000" r="50000" b="50000"/>
            </a:path>
          </a:gradFill>
          <a:ln w="9525">
            <a:noFill/>
            <a:round/>
            <a:headEnd/>
            <a:tailEnd/>
          </a:ln>
          <a:effectLst>
            <a:outerShdw dist="35921" dir="2700000" algn="ctr" rotWithShape="0">
              <a:schemeClr val="bg2"/>
            </a:outerShdw>
          </a:effectLst>
        </p:spPr>
        <p:txBody>
          <a:bodyPr/>
          <a:lstStyle/>
          <a:p>
            <a:pPr algn="ctr">
              <a:spcBef>
                <a:spcPct val="50000"/>
              </a:spcBef>
              <a:defRPr/>
            </a:pPr>
            <a:r>
              <a:rPr lang="cs-CZ" sz="2000" i="0" u="sng">
                <a:solidFill>
                  <a:schemeClr val="bg1"/>
                </a:solidFill>
                <a:effectLst>
                  <a:outerShdw blurRad="38100" dist="38100" dir="2700000" algn="tl">
                    <a:srgbClr val="000000"/>
                  </a:outerShdw>
                </a:effectLst>
                <a:latin typeface="Arial Black" pitchFamily="34" charset="0"/>
                <a:cs typeface="Arial" pitchFamily="34" charset="0"/>
              </a:rPr>
              <a:t>KOLIK</a:t>
            </a:r>
            <a:r>
              <a:rPr lang="cs-CZ" sz="2000" i="0">
                <a:solidFill>
                  <a:schemeClr val="bg1"/>
                </a:solidFill>
                <a:effectLst>
                  <a:outerShdw blurRad="38100" dist="38100" dir="2700000" algn="tl">
                    <a:srgbClr val="000000"/>
                  </a:outerShdw>
                </a:effectLst>
                <a:latin typeface="Arial" pitchFamily="34" charset="0"/>
                <a:cs typeface="Arial" pitchFamily="34" charset="0"/>
              </a:rPr>
              <a:t> se naměřilo</a:t>
            </a:r>
          </a:p>
        </p:txBody>
      </p:sp>
      <p:sp>
        <p:nvSpPr>
          <p:cNvPr id="291844" name="Oval 4"/>
          <p:cNvSpPr>
            <a:spLocks noChangeArrowheads="1"/>
          </p:cNvSpPr>
          <p:nvPr/>
        </p:nvSpPr>
        <p:spPr bwMode="auto">
          <a:xfrm>
            <a:off x="3475038" y="4648200"/>
            <a:ext cx="2193925" cy="892175"/>
          </a:xfrm>
          <a:prstGeom prst="ellipse">
            <a:avLst/>
          </a:prstGeom>
          <a:gradFill rotWithShape="0">
            <a:gsLst>
              <a:gs pos="0">
                <a:schemeClr val="accent2"/>
              </a:gs>
              <a:gs pos="100000">
                <a:schemeClr val="accent2">
                  <a:gamma/>
                  <a:shade val="72549"/>
                  <a:invGamma/>
                </a:schemeClr>
              </a:gs>
            </a:gsLst>
            <a:path path="shape">
              <a:fillToRect l="50000" t="50000" r="50000" b="50000"/>
            </a:path>
          </a:gradFill>
          <a:ln w="9525">
            <a:noFill/>
            <a:round/>
            <a:headEnd/>
            <a:tailEnd/>
          </a:ln>
          <a:effectLst>
            <a:outerShdw dist="35921" dir="2700000" algn="ctr" rotWithShape="0">
              <a:schemeClr val="bg2"/>
            </a:outerShdw>
          </a:effectLst>
        </p:spPr>
        <p:txBody>
          <a:bodyPr/>
          <a:lstStyle/>
          <a:p>
            <a:pPr algn="ctr">
              <a:spcBef>
                <a:spcPct val="50000"/>
              </a:spcBef>
              <a:defRPr/>
            </a:pPr>
            <a:r>
              <a:rPr lang="cs-CZ" sz="2000" i="0" u="sng">
                <a:solidFill>
                  <a:schemeClr val="bg1"/>
                </a:solidFill>
                <a:effectLst>
                  <a:outerShdw blurRad="38100" dist="38100" dir="2700000" algn="tl">
                    <a:srgbClr val="000000"/>
                  </a:outerShdw>
                </a:effectLst>
                <a:latin typeface="Arial Black" pitchFamily="34" charset="0"/>
                <a:cs typeface="Arial" pitchFamily="34" charset="0"/>
              </a:rPr>
              <a:t>CO</a:t>
            </a:r>
            <a:r>
              <a:rPr lang="cs-CZ" sz="2000" i="0">
                <a:solidFill>
                  <a:schemeClr val="bg1"/>
                </a:solidFill>
                <a:effectLst>
                  <a:outerShdw blurRad="38100" dist="38100" dir="2700000" algn="tl">
                    <a:srgbClr val="000000"/>
                  </a:outerShdw>
                </a:effectLst>
                <a:latin typeface="Arial" pitchFamily="34" charset="0"/>
                <a:cs typeface="Arial" pitchFamily="34" charset="0"/>
              </a:rPr>
              <a:t> se naměřilo</a:t>
            </a:r>
          </a:p>
        </p:txBody>
      </p:sp>
      <p:sp>
        <p:nvSpPr>
          <p:cNvPr id="3080" name="Text Box 5"/>
          <p:cNvSpPr txBox="1">
            <a:spLocks noChangeArrowheads="1"/>
          </p:cNvSpPr>
          <p:nvPr/>
        </p:nvSpPr>
        <p:spPr bwMode="auto">
          <a:xfrm>
            <a:off x="1981200" y="5911850"/>
            <a:ext cx="5181600" cy="336550"/>
          </a:xfrm>
          <a:prstGeom prst="rect">
            <a:avLst/>
          </a:prstGeom>
          <a:noFill/>
          <a:ln w="9525">
            <a:noFill/>
            <a:miter lim="800000"/>
            <a:headEnd/>
            <a:tailEnd/>
          </a:ln>
        </p:spPr>
        <p:txBody>
          <a:bodyPr>
            <a:spAutoFit/>
          </a:bodyPr>
          <a:lstStyle/>
          <a:p>
            <a:pPr algn="ctr">
              <a:spcBef>
                <a:spcPct val="50000"/>
              </a:spcBef>
            </a:pPr>
            <a:r>
              <a:rPr lang="cs-CZ" sz="1600" i="0"/>
              <a:t>Diskrétní data			Spojitá data</a:t>
            </a:r>
          </a:p>
        </p:txBody>
      </p:sp>
      <p:sp>
        <p:nvSpPr>
          <p:cNvPr id="3081" name="Line 6"/>
          <p:cNvSpPr>
            <a:spLocks noChangeShapeType="1"/>
          </p:cNvSpPr>
          <p:nvPr/>
        </p:nvSpPr>
        <p:spPr bwMode="auto">
          <a:xfrm>
            <a:off x="4724400" y="5943600"/>
            <a:ext cx="3581400" cy="0"/>
          </a:xfrm>
          <a:prstGeom prst="line">
            <a:avLst/>
          </a:prstGeom>
          <a:noFill/>
          <a:ln w="9525">
            <a:solidFill>
              <a:schemeClr val="tx1"/>
            </a:solidFill>
            <a:round/>
            <a:headEnd/>
            <a:tailEnd type="triangle" w="med" len="med"/>
          </a:ln>
        </p:spPr>
        <p:txBody>
          <a:bodyPr>
            <a:spAutoFit/>
          </a:bodyPr>
          <a:lstStyle/>
          <a:p>
            <a:endParaRPr lang="cs-CZ"/>
          </a:p>
        </p:txBody>
      </p:sp>
      <p:sp>
        <p:nvSpPr>
          <p:cNvPr id="3082" name="Line 7"/>
          <p:cNvSpPr>
            <a:spLocks noChangeShapeType="1"/>
          </p:cNvSpPr>
          <p:nvPr/>
        </p:nvSpPr>
        <p:spPr bwMode="auto">
          <a:xfrm rot="10800000">
            <a:off x="838200" y="5943600"/>
            <a:ext cx="3581400" cy="0"/>
          </a:xfrm>
          <a:prstGeom prst="line">
            <a:avLst/>
          </a:prstGeom>
          <a:noFill/>
          <a:ln w="9525">
            <a:solidFill>
              <a:schemeClr val="tx1"/>
            </a:solidFill>
            <a:round/>
            <a:headEnd/>
            <a:tailEnd type="triangle" w="med" len="med"/>
          </a:ln>
        </p:spPr>
        <p:txBody>
          <a:bodyPr>
            <a:spAutoFit/>
          </a:bodyPr>
          <a:lstStyle/>
          <a:p>
            <a:endParaRPr lang="cs-CZ"/>
          </a:p>
        </p:txBody>
      </p:sp>
      <p:graphicFrame>
        <p:nvGraphicFramePr>
          <p:cNvPr id="3074" name="Object 8"/>
          <p:cNvGraphicFramePr>
            <a:graphicFrameLocks noChangeAspect="1"/>
          </p:cNvGraphicFramePr>
          <p:nvPr/>
        </p:nvGraphicFramePr>
        <p:xfrm>
          <a:off x="685800" y="2339975"/>
          <a:ext cx="2997200" cy="2176463"/>
        </p:xfrm>
        <a:graphic>
          <a:graphicData uri="http://schemas.openxmlformats.org/presentationml/2006/ole">
            <p:oleObj spid="_x0000_s3074" name="Graf" r:id="rId4" imgW="4372081" imgH="3171748" progId="MSGraph.Chart.8">
              <p:embed followColorScheme="full"/>
            </p:oleObj>
          </a:graphicData>
        </a:graphic>
      </p:graphicFrame>
      <p:sp>
        <p:nvSpPr>
          <p:cNvPr id="3083" name="Text Box 9"/>
          <p:cNvSpPr txBox="1">
            <a:spLocks noChangeArrowheads="1"/>
          </p:cNvSpPr>
          <p:nvPr/>
        </p:nvSpPr>
        <p:spPr bwMode="auto">
          <a:xfrm>
            <a:off x="457200" y="2362200"/>
            <a:ext cx="282575" cy="304800"/>
          </a:xfrm>
          <a:prstGeom prst="rect">
            <a:avLst/>
          </a:prstGeom>
          <a:noFill/>
          <a:ln w="9525">
            <a:noFill/>
            <a:miter lim="800000"/>
            <a:headEnd/>
            <a:tailEnd/>
          </a:ln>
        </p:spPr>
        <p:txBody>
          <a:bodyPr wrap="none">
            <a:spAutoFit/>
          </a:bodyPr>
          <a:lstStyle/>
          <a:p>
            <a:pPr algn="ctr">
              <a:spcBef>
                <a:spcPct val="50000"/>
              </a:spcBef>
            </a:pPr>
            <a:r>
              <a:rPr lang="cs-CZ" sz="1400" i="0"/>
              <a:t>y</a:t>
            </a:r>
          </a:p>
        </p:txBody>
      </p:sp>
      <p:sp>
        <p:nvSpPr>
          <p:cNvPr id="3084" name="Text Box 10"/>
          <p:cNvSpPr txBox="1">
            <a:spLocks noChangeArrowheads="1"/>
          </p:cNvSpPr>
          <p:nvPr/>
        </p:nvSpPr>
        <p:spPr bwMode="auto">
          <a:xfrm>
            <a:off x="3611563" y="3929063"/>
            <a:ext cx="282575" cy="304800"/>
          </a:xfrm>
          <a:prstGeom prst="rect">
            <a:avLst/>
          </a:prstGeom>
          <a:noFill/>
          <a:ln w="9525">
            <a:noFill/>
            <a:miter lim="800000"/>
            <a:headEnd/>
            <a:tailEnd/>
          </a:ln>
        </p:spPr>
        <p:txBody>
          <a:bodyPr wrap="none">
            <a:spAutoFit/>
          </a:bodyPr>
          <a:lstStyle/>
          <a:p>
            <a:pPr algn="ctr">
              <a:spcBef>
                <a:spcPct val="50000"/>
              </a:spcBef>
            </a:pPr>
            <a:r>
              <a:rPr lang="en-US" sz="1400" i="0"/>
              <a:t>x</a:t>
            </a:r>
            <a:endParaRPr lang="cs-CZ" sz="1400" i="0"/>
          </a:p>
        </p:txBody>
      </p:sp>
      <p:graphicFrame>
        <p:nvGraphicFramePr>
          <p:cNvPr id="3075" name="Object 11"/>
          <p:cNvGraphicFramePr>
            <a:graphicFrameLocks noChangeAspect="1"/>
          </p:cNvGraphicFramePr>
          <p:nvPr/>
        </p:nvGraphicFramePr>
        <p:xfrm>
          <a:off x="5638800" y="2339975"/>
          <a:ext cx="2997200" cy="2176463"/>
        </p:xfrm>
        <a:graphic>
          <a:graphicData uri="http://schemas.openxmlformats.org/presentationml/2006/ole">
            <p:oleObj spid="_x0000_s3075" name="Graf" r:id="rId5" imgW="4372081" imgH="3171748" progId="MSGraph.Chart.8">
              <p:embed followColorScheme="full"/>
            </p:oleObj>
          </a:graphicData>
        </a:graphic>
      </p:graphicFrame>
      <p:sp>
        <p:nvSpPr>
          <p:cNvPr id="3085" name="Text Box 12"/>
          <p:cNvSpPr txBox="1">
            <a:spLocks noChangeArrowheads="1"/>
          </p:cNvSpPr>
          <p:nvPr/>
        </p:nvSpPr>
        <p:spPr bwMode="auto">
          <a:xfrm>
            <a:off x="5432425" y="2341563"/>
            <a:ext cx="282575" cy="304800"/>
          </a:xfrm>
          <a:prstGeom prst="rect">
            <a:avLst/>
          </a:prstGeom>
          <a:noFill/>
          <a:ln w="9525">
            <a:noFill/>
            <a:miter lim="800000"/>
            <a:headEnd/>
            <a:tailEnd/>
          </a:ln>
        </p:spPr>
        <p:txBody>
          <a:bodyPr wrap="none">
            <a:spAutoFit/>
          </a:bodyPr>
          <a:lstStyle/>
          <a:p>
            <a:pPr algn="ctr">
              <a:spcBef>
                <a:spcPct val="50000"/>
              </a:spcBef>
            </a:pPr>
            <a:r>
              <a:rPr lang="cs-CZ" sz="1400" i="0"/>
              <a:t>y</a:t>
            </a:r>
          </a:p>
        </p:txBody>
      </p:sp>
      <p:sp>
        <p:nvSpPr>
          <p:cNvPr id="3086" name="Text Box 13"/>
          <p:cNvSpPr txBox="1">
            <a:spLocks noChangeArrowheads="1"/>
          </p:cNvSpPr>
          <p:nvPr/>
        </p:nvSpPr>
        <p:spPr bwMode="auto">
          <a:xfrm>
            <a:off x="8564563" y="3929063"/>
            <a:ext cx="282575" cy="304800"/>
          </a:xfrm>
          <a:prstGeom prst="rect">
            <a:avLst/>
          </a:prstGeom>
          <a:noFill/>
          <a:ln w="9525">
            <a:noFill/>
            <a:miter lim="800000"/>
            <a:headEnd/>
            <a:tailEnd/>
          </a:ln>
        </p:spPr>
        <p:txBody>
          <a:bodyPr wrap="none">
            <a:spAutoFit/>
          </a:bodyPr>
          <a:lstStyle/>
          <a:p>
            <a:pPr algn="ctr">
              <a:spcBef>
                <a:spcPct val="50000"/>
              </a:spcBef>
            </a:pPr>
            <a:r>
              <a:rPr lang="en-US" sz="1400" i="0"/>
              <a:t>x</a:t>
            </a:r>
            <a:endParaRPr lang="cs-CZ" sz="1400" i="0"/>
          </a:p>
        </p:txBody>
      </p:sp>
      <p:sp>
        <p:nvSpPr>
          <p:cNvPr id="3087" name="Line 14"/>
          <p:cNvSpPr>
            <a:spLocks noChangeShapeType="1"/>
          </p:cNvSpPr>
          <p:nvPr/>
        </p:nvSpPr>
        <p:spPr bwMode="auto">
          <a:xfrm flipH="1">
            <a:off x="2438400" y="1905000"/>
            <a:ext cx="838200" cy="533400"/>
          </a:xfrm>
          <a:prstGeom prst="line">
            <a:avLst/>
          </a:prstGeom>
          <a:noFill/>
          <a:ln w="25400">
            <a:solidFill>
              <a:schemeClr val="tx1"/>
            </a:solidFill>
            <a:prstDash val="sysDot"/>
            <a:round/>
            <a:headEnd type="triangle" w="med" len="med"/>
            <a:tailEnd/>
          </a:ln>
        </p:spPr>
        <p:txBody>
          <a:bodyPr>
            <a:spAutoFit/>
          </a:bodyPr>
          <a:lstStyle/>
          <a:p>
            <a:endParaRPr lang="cs-CZ"/>
          </a:p>
        </p:txBody>
      </p:sp>
      <p:sp>
        <p:nvSpPr>
          <p:cNvPr id="3088" name="Line 15"/>
          <p:cNvSpPr>
            <a:spLocks noChangeShapeType="1"/>
          </p:cNvSpPr>
          <p:nvPr/>
        </p:nvSpPr>
        <p:spPr bwMode="auto">
          <a:xfrm>
            <a:off x="5943600" y="1905000"/>
            <a:ext cx="914400" cy="533400"/>
          </a:xfrm>
          <a:prstGeom prst="line">
            <a:avLst/>
          </a:prstGeom>
          <a:noFill/>
          <a:ln w="25400">
            <a:solidFill>
              <a:schemeClr val="tx1"/>
            </a:solidFill>
            <a:prstDash val="sysDot"/>
            <a:round/>
            <a:headEnd type="triangle" w="med" len="med"/>
            <a:tailEnd/>
          </a:ln>
        </p:spPr>
        <p:txBody>
          <a:bodyPr>
            <a:spAutoFit/>
          </a:bodyPr>
          <a:lstStyle/>
          <a:p>
            <a:endParaRPr lang="cs-CZ"/>
          </a:p>
        </p:txBody>
      </p:sp>
      <p:sp>
        <p:nvSpPr>
          <p:cNvPr id="3089" name="Line 16"/>
          <p:cNvSpPr>
            <a:spLocks noChangeShapeType="1"/>
          </p:cNvSpPr>
          <p:nvPr/>
        </p:nvSpPr>
        <p:spPr bwMode="auto">
          <a:xfrm>
            <a:off x="2514600" y="4495800"/>
            <a:ext cx="914400" cy="457200"/>
          </a:xfrm>
          <a:prstGeom prst="line">
            <a:avLst/>
          </a:prstGeom>
          <a:noFill/>
          <a:ln w="25400">
            <a:solidFill>
              <a:schemeClr val="tx1"/>
            </a:solidFill>
            <a:prstDash val="sysDot"/>
            <a:round/>
            <a:headEnd/>
            <a:tailEnd type="triangle" w="med" len="med"/>
          </a:ln>
        </p:spPr>
        <p:txBody>
          <a:bodyPr>
            <a:spAutoFit/>
          </a:bodyPr>
          <a:lstStyle/>
          <a:p>
            <a:endParaRPr lang="cs-CZ"/>
          </a:p>
        </p:txBody>
      </p:sp>
      <p:sp>
        <p:nvSpPr>
          <p:cNvPr id="3090" name="Line 17"/>
          <p:cNvSpPr>
            <a:spLocks noChangeShapeType="1"/>
          </p:cNvSpPr>
          <p:nvPr/>
        </p:nvSpPr>
        <p:spPr bwMode="auto">
          <a:xfrm flipH="1">
            <a:off x="5791200" y="4419600"/>
            <a:ext cx="990600" cy="609600"/>
          </a:xfrm>
          <a:prstGeom prst="line">
            <a:avLst/>
          </a:prstGeom>
          <a:noFill/>
          <a:ln w="25400">
            <a:solidFill>
              <a:schemeClr val="tx1"/>
            </a:solidFill>
            <a:prstDash val="sysDot"/>
            <a:round/>
            <a:headEnd/>
            <a:tailEnd type="triangle" w="med" len="med"/>
          </a:ln>
        </p:spPr>
        <p:txBody>
          <a:bodyPr>
            <a:spAutoFit/>
          </a:bodyPr>
          <a:lstStyle/>
          <a:p>
            <a:endParaRPr lang="cs-CZ"/>
          </a:p>
        </p:txBody>
      </p:sp>
      <p:sp>
        <p:nvSpPr>
          <p:cNvPr id="3091" name="Text Box 18"/>
          <p:cNvSpPr txBox="1">
            <a:spLocks noChangeArrowheads="1"/>
          </p:cNvSpPr>
          <p:nvPr/>
        </p:nvSpPr>
        <p:spPr bwMode="auto">
          <a:xfrm>
            <a:off x="6902450" y="5253038"/>
            <a:ext cx="2046288" cy="396875"/>
          </a:xfrm>
          <a:prstGeom prst="rect">
            <a:avLst/>
          </a:prstGeom>
          <a:noFill/>
          <a:ln w="9525">
            <a:noFill/>
            <a:miter lim="800000"/>
            <a:headEnd/>
            <a:tailEnd/>
          </a:ln>
        </p:spPr>
        <p:txBody>
          <a:bodyPr wrap="none">
            <a:spAutoFit/>
          </a:bodyPr>
          <a:lstStyle/>
          <a:p>
            <a:pPr algn="ctr">
              <a:spcBef>
                <a:spcPct val="50000"/>
              </a:spcBef>
            </a:pPr>
            <a:r>
              <a:rPr lang="cs-CZ" sz="2000" i="0">
                <a:solidFill>
                  <a:srgbClr val="CC3300"/>
                </a:solidFill>
              </a:rPr>
              <a:t>X: měřený znak</a:t>
            </a:r>
          </a:p>
        </p:txBody>
      </p:sp>
      <p:sp>
        <p:nvSpPr>
          <p:cNvPr id="3092" name="Text Box 19"/>
          <p:cNvSpPr txBox="1">
            <a:spLocks noChangeArrowheads="1"/>
          </p:cNvSpPr>
          <p:nvPr/>
        </p:nvSpPr>
        <p:spPr bwMode="auto">
          <a:xfrm>
            <a:off x="381000" y="1219200"/>
            <a:ext cx="2590800" cy="671513"/>
          </a:xfrm>
          <a:prstGeom prst="rect">
            <a:avLst/>
          </a:prstGeom>
          <a:noFill/>
          <a:ln w="9525">
            <a:noFill/>
            <a:miter lim="800000"/>
            <a:headEnd/>
            <a:tailEnd/>
          </a:ln>
        </p:spPr>
        <p:txBody>
          <a:bodyPr>
            <a:spAutoFit/>
          </a:bodyPr>
          <a:lstStyle/>
          <a:p>
            <a:pPr algn="ctr">
              <a:spcBef>
                <a:spcPct val="50000"/>
              </a:spcBef>
            </a:pPr>
            <a:r>
              <a:rPr lang="cs-CZ" sz="2000" i="0">
                <a:solidFill>
                  <a:srgbClr val="CC3300"/>
                </a:solidFill>
              </a:rPr>
              <a:t>Y: frekvence              </a:t>
            </a:r>
            <a:r>
              <a:rPr lang="cs-CZ" i="0">
                <a:solidFill>
                  <a:srgbClr val="CC3300"/>
                </a:solidFill>
              </a:rPr>
              <a:t>- absolutní / relativní</a:t>
            </a:r>
            <a:endParaRPr lang="cs-CZ" sz="2000" i="0">
              <a:solidFill>
                <a:srgbClr val="CC33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5059" name="Text Box 5"/>
          <p:cNvSpPr txBox="1">
            <a:spLocks noChangeArrowheads="1"/>
          </p:cNvSpPr>
          <p:nvPr/>
        </p:nvSpPr>
        <p:spPr bwMode="auto">
          <a:xfrm>
            <a:off x="1905000" y="2482850"/>
            <a:ext cx="4686300" cy="409575"/>
          </a:xfrm>
          <a:prstGeom prst="rect">
            <a:avLst/>
          </a:prstGeom>
          <a:noFill/>
          <a:ln w="9525">
            <a:noFill/>
            <a:miter lim="800000"/>
            <a:headEnd/>
            <a:tailEnd/>
          </a:ln>
        </p:spPr>
        <p:txBody>
          <a:bodyPr/>
          <a:lstStyle/>
          <a:p>
            <a:pPr eaLnBrk="0" hangingPunct="0"/>
            <a:r>
              <a:rPr lang="cs-CZ" sz="2000" i="0"/>
              <a:t>X</a:t>
            </a:r>
            <a:r>
              <a:rPr lang="cs-CZ" sz="2000" b="0" i="0"/>
              <a:t>: Průměrný počet výrobků v prodejně</a:t>
            </a:r>
          </a:p>
        </p:txBody>
      </p:sp>
      <p:sp>
        <p:nvSpPr>
          <p:cNvPr id="45060" name="Text Box 6"/>
          <p:cNvSpPr txBox="1">
            <a:spLocks noChangeArrowheads="1"/>
          </p:cNvSpPr>
          <p:nvPr/>
        </p:nvSpPr>
        <p:spPr bwMode="auto">
          <a:xfrm>
            <a:off x="1905000" y="2787650"/>
            <a:ext cx="7239000" cy="409575"/>
          </a:xfrm>
          <a:prstGeom prst="rect">
            <a:avLst/>
          </a:prstGeom>
          <a:noFill/>
          <a:ln w="9525">
            <a:noFill/>
            <a:miter lim="800000"/>
            <a:headEnd/>
            <a:tailEnd/>
          </a:ln>
        </p:spPr>
        <p:txBody>
          <a:bodyPr/>
          <a:lstStyle/>
          <a:p>
            <a:pPr eaLnBrk="0" hangingPunct="0"/>
            <a:r>
              <a:rPr lang="cs-CZ" sz="2000" i="0"/>
              <a:t>Y</a:t>
            </a:r>
            <a:r>
              <a:rPr lang="cs-CZ" sz="2000" b="0" i="0"/>
              <a:t>: Odhad prostoru průměrně nabízeného k vystavení výrobku</a:t>
            </a:r>
          </a:p>
        </p:txBody>
      </p:sp>
      <p:sp>
        <p:nvSpPr>
          <p:cNvPr id="45061" name="Text Box 7"/>
          <p:cNvSpPr txBox="1">
            <a:spLocks noChangeArrowheads="1"/>
          </p:cNvSpPr>
          <p:nvPr/>
        </p:nvSpPr>
        <p:spPr bwMode="auto">
          <a:xfrm>
            <a:off x="1628775" y="3463925"/>
            <a:ext cx="3448050" cy="1257300"/>
          </a:xfrm>
          <a:prstGeom prst="rect">
            <a:avLst/>
          </a:prstGeom>
          <a:noFill/>
          <a:ln w="9525">
            <a:solidFill>
              <a:srgbClr val="000000"/>
            </a:solidFill>
            <a:prstDash val="dash"/>
            <a:miter lim="800000"/>
            <a:headEnd/>
            <a:tailEnd/>
          </a:ln>
        </p:spPr>
        <p:txBody>
          <a:bodyPr anchor="ctr"/>
          <a:lstStyle/>
          <a:p>
            <a:pPr algn="ctr" eaLnBrk="0" hangingPunct="0"/>
            <a:r>
              <a:rPr lang="cs-CZ" sz="2400" b="0" i="0"/>
              <a:t>X:  1,2  :  (1,15 - 1,24)</a:t>
            </a:r>
          </a:p>
          <a:p>
            <a:pPr algn="ctr" eaLnBrk="0" hangingPunct="0"/>
            <a:endParaRPr lang="cs-CZ" sz="2400" b="0" i="0"/>
          </a:p>
          <a:p>
            <a:pPr algn="ctr" eaLnBrk="0" hangingPunct="0"/>
            <a:r>
              <a:rPr lang="cs-CZ" sz="2400" b="0" i="0"/>
              <a:t>Y:  1,8  :  (1,75 - 1,84)</a:t>
            </a:r>
          </a:p>
        </p:txBody>
      </p:sp>
      <p:sp>
        <p:nvSpPr>
          <p:cNvPr id="45062" name="Rectangle 8"/>
          <p:cNvSpPr>
            <a:spLocks noChangeArrowheads="1"/>
          </p:cNvSpPr>
          <p:nvPr/>
        </p:nvSpPr>
        <p:spPr bwMode="auto">
          <a:xfrm>
            <a:off x="1143000" y="5245100"/>
            <a:ext cx="2105025" cy="381000"/>
          </a:xfrm>
          <a:prstGeom prst="rect">
            <a:avLst/>
          </a:prstGeom>
          <a:noFill/>
          <a:ln w="9525">
            <a:noFill/>
            <a:miter lim="800000"/>
            <a:headEnd/>
            <a:tailEnd/>
          </a:ln>
        </p:spPr>
        <p:txBody>
          <a:bodyPr/>
          <a:lstStyle/>
          <a:p>
            <a:pPr eaLnBrk="0" hangingPunct="0"/>
            <a:r>
              <a:rPr lang="cs-CZ" sz="2400" b="0" i="0"/>
              <a:t>X/Y = 0,667 : </a:t>
            </a:r>
          </a:p>
        </p:txBody>
      </p:sp>
      <p:sp>
        <p:nvSpPr>
          <p:cNvPr id="45063" name="Rectangle 9"/>
          <p:cNvSpPr>
            <a:spLocks noChangeArrowheads="1"/>
          </p:cNvSpPr>
          <p:nvPr/>
        </p:nvSpPr>
        <p:spPr bwMode="auto">
          <a:xfrm>
            <a:off x="3457575" y="5026025"/>
            <a:ext cx="895350" cy="438150"/>
          </a:xfrm>
          <a:prstGeom prst="rect">
            <a:avLst/>
          </a:prstGeom>
          <a:noFill/>
          <a:ln w="9525">
            <a:noFill/>
            <a:miter lim="800000"/>
            <a:headEnd/>
            <a:tailEnd/>
          </a:ln>
        </p:spPr>
        <p:txBody>
          <a:bodyPr/>
          <a:lstStyle/>
          <a:p>
            <a:pPr eaLnBrk="0" hangingPunct="0"/>
            <a:r>
              <a:rPr lang="cs-CZ" sz="2400" b="0" i="0"/>
              <a:t>1,15</a:t>
            </a:r>
          </a:p>
        </p:txBody>
      </p:sp>
      <p:sp>
        <p:nvSpPr>
          <p:cNvPr id="45064" name="Rectangle 10"/>
          <p:cNvSpPr>
            <a:spLocks noChangeArrowheads="1"/>
          </p:cNvSpPr>
          <p:nvPr/>
        </p:nvSpPr>
        <p:spPr bwMode="auto">
          <a:xfrm>
            <a:off x="3457575" y="5378450"/>
            <a:ext cx="895350" cy="438150"/>
          </a:xfrm>
          <a:prstGeom prst="rect">
            <a:avLst/>
          </a:prstGeom>
          <a:noFill/>
          <a:ln w="9525">
            <a:noFill/>
            <a:miter lim="800000"/>
            <a:headEnd/>
            <a:tailEnd/>
          </a:ln>
        </p:spPr>
        <p:txBody>
          <a:bodyPr/>
          <a:lstStyle/>
          <a:p>
            <a:pPr eaLnBrk="0" hangingPunct="0"/>
            <a:r>
              <a:rPr lang="cs-CZ" sz="2400" b="0" i="0"/>
              <a:t>1,84</a:t>
            </a:r>
          </a:p>
        </p:txBody>
      </p:sp>
      <p:sp>
        <p:nvSpPr>
          <p:cNvPr id="45065" name="Line 11"/>
          <p:cNvSpPr>
            <a:spLocks noChangeShapeType="1"/>
          </p:cNvSpPr>
          <p:nvPr/>
        </p:nvSpPr>
        <p:spPr bwMode="auto">
          <a:xfrm>
            <a:off x="3457575" y="5407025"/>
            <a:ext cx="676275" cy="0"/>
          </a:xfrm>
          <a:prstGeom prst="line">
            <a:avLst/>
          </a:prstGeom>
          <a:noFill/>
          <a:ln w="9525">
            <a:solidFill>
              <a:srgbClr val="000000"/>
            </a:solidFill>
            <a:round/>
            <a:headEnd/>
            <a:tailEnd/>
          </a:ln>
        </p:spPr>
        <p:txBody>
          <a:bodyPr/>
          <a:lstStyle/>
          <a:p>
            <a:endParaRPr lang="cs-CZ"/>
          </a:p>
        </p:txBody>
      </p:sp>
      <p:sp>
        <p:nvSpPr>
          <p:cNvPr id="45066" name="Rectangle 12"/>
          <p:cNvSpPr>
            <a:spLocks noChangeArrowheads="1"/>
          </p:cNvSpPr>
          <p:nvPr/>
        </p:nvSpPr>
        <p:spPr bwMode="auto">
          <a:xfrm>
            <a:off x="4524375" y="5026025"/>
            <a:ext cx="895350" cy="438150"/>
          </a:xfrm>
          <a:prstGeom prst="rect">
            <a:avLst/>
          </a:prstGeom>
          <a:noFill/>
          <a:ln w="9525">
            <a:noFill/>
            <a:miter lim="800000"/>
            <a:headEnd/>
            <a:tailEnd/>
          </a:ln>
        </p:spPr>
        <p:txBody>
          <a:bodyPr/>
          <a:lstStyle/>
          <a:p>
            <a:pPr eaLnBrk="0" hangingPunct="0"/>
            <a:r>
              <a:rPr lang="cs-CZ" sz="2400" b="0" i="0"/>
              <a:t>1,24</a:t>
            </a:r>
          </a:p>
        </p:txBody>
      </p:sp>
      <p:sp>
        <p:nvSpPr>
          <p:cNvPr id="45067" name="Rectangle 13"/>
          <p:cNvSpPr>
            <a:spLocks noChangeArrowheads="1"/>
          </p:cNvSpPr>
          <p:nvPr/>
        </p:nvSpPr>
        <p:spPr bwMode="auto">
          <a:xfrm>
            <a:off x="4524375" y="5378450"/>
            <a:ext cx="895350" cy="438150"/>
          </a:xfrm>
          <a:prstGeom prst="rect">
            <a:avLst/>
          </a:prstGeom>
          <a:noFill/>
          <a:ln w="9525">
            <a:noFill/>
            <a:miter lim="800000"/>
            <a:headEnd/>
            <a:tailEnd/>
          </a:ln>
        </p:spPr>
        <p:txBody>
          <a:bodyPr/>
          <a:lstStyle/>
          <a:p>
            <a:pPr eaLnBrk="0" hangingPunct="0"/>
            <a:r>
              <a:rPr lang="cs-CZ" sz="2400" b="0" i="0"/>
              <a:t>1,75</a:t>
            </a:r>
          </a:p>
        </p:txBody>
      </p:sp>
      <p:sp>
        <p:nvSpPr>
          <p:cNvPr id="45068" name="Line 14"/>
          <p:cNvSpPr>
            <a:spLocks noChangeShapeType="1"/>
          </p:cNvSpPr>
          <p:nvPr/>
        </p:nvSpPr>
        <p:spPr bwMode="auto">
          <a:xfrm>
            <a:off x="4533900" y="5407025"/>
            <a:ext cx="676275" cy="0"/>
          </a:xfrm>
          <a:prstGeom prst="line">
            <a:avLst/>
          </a:prstGeom>
          <a:noFill/>
          <a:ln w="9525">
            <a:solidFill>
              <a:srgbClr val="000000"/>
            </a:solidFill>
            <a:round/>
            <a:headEnd/>
            <a:tailEnd/>
          </a:ln>
        </p:spPr>
        <p:txBody>
          <a:bodyPr/>
          <a:lstStyle/>
          <a:p>
            <a:endParaRPr lang="cs-CZ"/>
          </a:p>
        </p:txBody>
      </p:sp>
      <p:sp>
        <p:nvSpPr>
          <p:cNvPr id="45069" name="Rectangle 15"/>
          <p:cNvSpPr>
            <a:spLocks noChangeArrowheads="1"/>
          </p:cNvSpPr>
          <p:nvPr/>
        </p:nvSpPr>
        <p:spPr bwMode="auto">
          <a:xfrm>
            <a:off x="3200400" y="4978400"/>
            <a:ext cx="457200" cy="914400"/>
          </a:xfrm>
          <a:prstGeom prst="rect">
            <a:avLst/>
          </a:prstGeom>
          <a:noFill/>
          <a:ln w="9525">
            <a:noFill/>
            <a:miter lim="800000"/>
            <a:headEnd/>
            <a:tailEnd/>
          </a:ln>
        </p:spPr>
        <p:txBody>
          <a:bodyPr/>
          <a:lstStyle/>
          <a:p>
            <a:pPr eaLnBrk="0" hangingPunct="0"/>
            <a:r>
              <a:rPr lang="cs-CZ" sz="4400" b="0" i="0"/>
              <a:t>(</a:t>
            </a:r>
          </a:p>
        </p:txBody>
      </p:sp>
      <p:sp>
        <p:nvSpPr>
          <p:cNvPr id="45070" name="Rectangle 16"/>
          <p:cNvSpPr>
            <a:spLocks noChangeArrowheads="1"/>
          </p:cNvSpPr>
          <p:nvPr/>
        </p:nvSpPr>
        <p:spPr bwMode="auto">
          <a:xfrm>
            <a:off x="5133975" y="4949825"/>
            <a:ext cx="457200" cy="914400"/>
          </a:xfrm>
          <a:prstGeom prst="rect">
            <a:avLst/>
          </a:prstGeom>
          <a:noFill/>
          <a:ln w="9525">
            <a:noFill/>
            <a:miter lim="800000"/>
            <a:headEnd/>
            <a:tailEnd/>
          </a:ln>
        </p:spPr>
        <p:txBody>
          <a:bodyPr/>
          <a:lstStyle/>
          <a:p>
            <a:pPr eaLnBrk="0" hangingPunct="0"/>
            <a:r>
              <a:rPr lang="cs-CZ" sz="4800" b="0" i="0"/>
              <a:t>)</a:t>
            </a:r>
          </a:p>
        </p:txBody>
      </p:sp>
      <p:sp>
        <p:nvSpPr>
          <p:cNvPr id="45071" name="Rectangle 17"/>
          <p:cNvSpPr>
            <a:spLocks noChangeArrowheads="1"/>
          </p:cNvSpPr>
          <p:nvPr/>
        </p:nvSpPr>
        <p:spPr bwMode="auto">
          <a:xfrm>
            <a:off x="1171575" y="4949825"/>
            <a:ext cx="4419600" cy="914400"/>
          </a:xfrm>
          <a:prstGeom prst="rect">
            <a:avLst/>
          </a:prstGeom>
          <a:noFill/>
          <a:ln w="9525">
            <a:solidFill>
              <a:srgbClr val="000000"/>
            </a:solidFill>
            <a:prstDash val="dash"/>
            <a:miter lim="800000"/>
            <a:headEnd/>
            <a:tailEnd/>
          </a:ln>
        </p:spPr>
        <p:txBody>
          <a:bodyPr/>
          <a:lstStyle/>
          <a:p>
            <a:endParaRPr lang="cs-CZ"/>
          </a:p>
        </p:txBody>
      </p:sp>
      <p:sp>
        <p:nvSpPr>
          <p:cNvPr id="45072" name="Rectangle 18"/>
          <p:cNvSpPr>
            <a:spLocks noChangeArrowheads="1"/>
          </p:cNvSpPr>
          <p:nvPr>
            <p:ph type="title" idx="4294967295"/>
          </p:nvPr>
        </p:nvSpPr>
        <p:spPr>
          <a:xfrm>
            <a:off x="79375" y="131763"/>
            <a:ext cx="8985250" cy="695325"/>
          </a:xfrm>
          <a:noFill/>
        </p:spPr>
        <p:txBody>
          <a:bodyPr/>
          <a:lstStyle/>
          <a:p>
            <a:r>
              <a:rPr lang="cs-CZ" smtClean="0"/>
              <a:t>Odvozená data: Pozor na odvozené indexy</a:t>
            </a:r>
          </a:p>
        </p:txBody>
      </p:sp>
      <p:sp>
        <p:nvSpPr>
          <p:cNvPr id="45073" name="Text Box 19"/>
          <p:cNvSpPr txBox="1">
            <a:spLocks noChangeArrowheads="1"/>
          </p:cNvSpPr>
          <p:nvPr/>
        </p:nvSpPr>
        <p:spPr bwMode="auto">
          <a:xfrm>
            <a:off x="1905000" y="1568450"/>
            <a:ext cx="5334000" cy="409575"/>
          </a:xfrm>
          <a:prstGeom prst="rect">
            <a:avLst/>
          </a:prstGeom>
          <a:noFill/>
          <a:ln w="9525">
            <a:noFill/>
            <a:miter lim="800000"/>
            <a:headEnd/>
            <a:tailEnd/>
          </a:ln>
        </p:spPr>
        <p:txBody>
          <a:bodyPr/>
          <a:lstStyle/>
          <a:p>
            <a:pPr eaLnBrk="0" hangingPunct="0"/>
            <a:r>
              <a:rPr lang="en-US" sz="2000" i="0"/>
              <a:t>Znak </a:t>
            </a:r>
            <a:r>
              <a:rPr lang="cs-CZ" sz="2000" i="0"/>
              <a:t>X</a:t>
            </a:r>
            <a:r>
              <a:rPr lang="cs-CZ" sz="2000" b="0" i="0"/>
              <a:t>: </a:t>
            </a:r>
            <a:r>
              <a:rPr lang="en-US" sz="2000" b="0" i="0"/>
              <a:t>Hmotnost</a:t>
            </a:r>
            <a:endParaRPr lang="cs-CZ" sz="2000" b="0" i="0"/>
          </a:p>
        </p:txBody>
      </p:sp>
      <p:sp>
        <p:nvSpPr>
          <p:cNvPr id="45074" name="Text Box 20"/>
          <p:cNvSpPr txBox="1">
            <a:spLocks noChangeArrowheads="1"/>
          </p:cNvSpPr>
          <p:nvPr/>
        </p:nvSpPr>
        <p:spPr bwMode="auto">
          <a:xfrm>
            <a:off x="1905000" y="1873250"/>
            <a:ext cx="7239000" cy="409575"/>
          </a:xfrm>
          <a:prstGeom prst="rect">
            <a:avLst/>
          </a:prstGeom>
          <a:noFill/>
          <a:ln w="9525">
            <a:noFill/>
            <a:miter lim="800000"/>
            <a:headEnd/>
            <a:tailEnd/>
          </a:ln>
        </p:spPr>
        <p:txBody>
          <a:bodyPr/>
          <a:lstStyle/>
          <a:p>
            <a:pPr eaLnBrk="0" hangingPunct="0"/>
            <a:r>
              <a:rPr lang="en-US" sz="2000" i="0"/>
              <a:t>Znak </a:t>
            </a:r>
            <a:r>
              <a:rPr lang="cs-CZ" sz="2000" i="0"/>
              <a:t>Y</a:t>
            </a:r>
            <a:r>
              <a:rPr lang="cs-CZ" sz="2000" b="0" i="0"/>
              <a:t>: </a:t>
            </a:r>
            <a:r>
              <a:rPr lang="en-US" sz="2000" b="0" i="0"/>
              <a:t>Plocha</a:t>
            </a:r>
            <a:endParaRPr lang="cs-CZ" sz="2000" b="0" i="0"/>
          </a:p>
        </p:txBody>
      </p:sp>
      <p:sp>
        <p:nvSpPr>
          <p:cNvPr id="293909" name="Line 21"/>
          <p:cNvSpPr>
            <a:spLocks noChangeShapeType="1"/>
          </p:cNvSpPr>
          <p:nvPr/>
        </p:nvSpPr>
        <p:spPr bwMode="auto">
          <a:xfrm>
            <a:off x="1981200" y="2359025"/>
            <a:ext cx="6019800" cy="0"/>
          </a:xfrm>
          <a:prstGeom prst="line">
            <a:avLst/>
          </a:prstGeom>
          <a:noFill/>
          <a:ln w="9525">
            <a:solidFill>
              <a:schemeClr val="tx1"/>
            </a:solidFill>
            <a:prstDash val="sysDot"/>
            <a:round/>
            <a:headEnd/>
            <a:tailEnd/>
          </a:ln>
          <a:effectLst>
            <a:outerShdw dist="35921" dir="2700000" algn="ctr" rotWithShape="0">
              <a:schemeClr val="bg2"/>
            </a:outerShdw>
          </a:effectLst>
        </p:spPr>
        <p:txBody>
          <a:bodyPr>
            <a:spAutoFit/>
          </a:bodyPr>
          <a:lstStyle/>
          <a:p>
            <a:pPr>
              <a:defRPr/>
            </a:pPr>
            <a:endParaRPr lang="cs-CZ">
              <a:latin typeface="Arial" pitchFamily="34" charset="0"/>
              <a:cs typeface="Arial" pitchFamily="34" charset="0"/>
            </a:endParaRPr>
          </a:p>
        </p:txBody>
      </p:sp>
      <p:sp>
        <p:nvSpPr>
          <p:cNvPr id="45076" name="Text Box 22"/>
          <p:cNvSpPr txBox="1">
            <a:spLocks noChangeArrowheads="1"/>
          </p:cNvSpPr>
          <p:nvPr/>
        </p:nvSpPr>
        <p:spPr bwMode="auto">
          <a:xfrm>
            <a:off x="228600" y="1749425"/>
            <a:ext cx="1371600" cy="409575"/>
          </a:xfrm>
          <a:prstGeom prst="rect">
            <a:avLst/>
          </a:prstGeom>
          <a:noFill/>
          <a:ln w="9525">
            <a:noFill/>
            <a:miter lim="800000"/>
            <a:headEnd/>
            <a:tailEnd/>
          </a:ln>
        </p:spPr>
        <p:txBody>
          <a:bodyPr/>
          <a:lstStyle/>
          <a:p>
            <a:pPr eaLnBrk="0" hangingPunct="0"/>
            <a:r>
              <a:rPr lang="en-US" sz="2200" i="0"/>
              <a:t>P</a:t>
            </a:r>
            <a:r>
              <a:rPr lang="cs-CZ" sz="2200" i="0"/>
              <a:t>ří</a:t>
            </a:r>
            <a:r>
              <a:rPr lang="en-US" sz="2200" i="0"/>
              <a:t>klad I</a:t>
            </a:r>
            <a:r>
              <a:rPr lang="cs-CZ" sz="2200" i="0"/>
              <a:t>:</a:t>
            </a:r>
            <a:endParaRPr lang="cs-CZ" sz="2200" b="0" i="0"/>
          </a:p>
        </p:txBody>
      </p:sp>
      <p:sp>
        <p:nvSpPr>
          <p:cNvPr id="45077" name="Text Box 23"/>
          <p:cNvSpPr txBox="1">
            <a:spLocks noChangeArrowheads="1"/>
          </p:cNvSpPr>
          <p:nvPr/>
        </p:nvSpPr>
        <p:spPr bwMode="auto">
          <a:xfrm>
            <a:off x="228600" y="2646363"/>
            <a:ext cx="1600200" cy="409575"/>
          </a:xfrm>
          <a:prstGeom prst="rect">
            <a:avLst/>
          </a:prstGeom>
          <a:noFill/>
          <a:ln w="9525">
            <a:noFill/>
            <a:miter lim="800000"/>
            <a:headEnd/>
            <a:tailEnd/>
          </a:ln>
        </p:spPr>
        <p:txBody>
          <a:bodyPr/>
          <a:lstStyle/>
          <a:p>
            <a:pPr eaLnBrk="0" hangingPunct="0"/>
            <a:r>
              <a:rPr lang="en-US" sz="2200" i="0"/>
              <a:t>P</a:t>
            </a:r>
            <a:r>
              <a:rPr lang="cs-CZ" sz="2200" i="0"/>
              <a:t>ří</a:t>
            </a:r>
            <a:r>
              <a:rPr lang="en-US" sz="2200" i="0"/>
              <a:t>klad I</a:t>
            </a:r>
            <a:r>
              <a:rPr lang="cs-CZ" sz="2200" i="0"/>
              <a:t>I:</a:t>
            </a:r>
            <a:endParaRPr lang="cs-CZ" sz="2200" b="0" i="0"/>
          </a:p>
        </p:txBody>
      </p:sp>
      <p:sp>
        <p:nvSpPr>
          <p:cNvPr id="45078" name="Text Box 24"/>
          <p:cNvSpPr txBox="1">
            <a:spLocks noChangeArrowheads="1"/>
          </p:cNvSpPr>
          <p:nvPr/>
        </p:nvSpPr>
        <p:spPr bwMode="auto">
          <a:xfrm>
            <a:off x="7543800" y="3549650"/>
            <a:ext cx="1676400" cy="409575"/>
          </a:xfrm>
          <a:prstGeom prst="rect">
            <a:avLst/>
          </a:prstGeom>
          <a:noFill/>
          <a:ln w="9525">
            <a:noFill/>
            <a:miter lim="800000"/>
            <a:headEnd/>
            <a:tailEnd/>
          </a:ln>
        </p:spPr>
        <p:txBody>
          <a:bodyPr/>
          <a:lstStyle/>
          <a:p>
            <a:pPr eaLnBrk="0" hangingPunct="0"/>
            <a:r>
              <a:rPr lang="cs-CZ" sz="2200" i="0"/>
              <a:t>+ / - 3,8 %</a:t>
            </a:r>
            <a:endParaRPr lang="cs-CZ" sz="2200" b="0" i="0"/>
          </a:p>
        </p:txBody>
      </p:sp>
      <p:sp>
        <p:nvSpPr>
          <p:cNvPr id="45079" name="Text Box 25"/>
          <p:cNvSpPr txBox="1">
            <a:spLocks noChangeArrowheads="1"/>
          </p:cNvSpPr>
          <p:nvPr/>
        </p:nvSpPr>
        <p:spPr bwMode="auto">
          <a:xfrm>
            <a:off x="7543800" y="4264025"/>
            <a:ext cx="1676400" cy="409575"/>
          </a:xfrm>
          <a:prstGeom prst="rect">
            <a:avLst/>
          </a:prstGeom>
          <a:noFill/>
          <a:ln w="9525">
            <a:noFill/>
            <a:miter lim="800000"/>
            <a:headEnd/>
            <a:tailEnd/>
          </a:ln>
        </p:spPr>
        <p:txBody>
          <a:bodyPr/>
          <a:lstStyle/>
          <a:p>
            <a:pPr eaLnBrk="0" hangingPunct="0"/>
            <a:r>
              <a:rPr lang="cs-CZ" sz="2200" i="0"/>
              <a:t>+ / - 2,5 %</a:t>
            </a:r>
            <a:endParaRPr lang="cs-CZ" sz="2200" b="0" i="0"/>
          </a:p>
        </p:txBody>
      </p:sp>
      <p:sp>
        <p:nvSpPr>
          <p:cNvPr id="45080" name="Line 26"/>
          <p:cNvSpPr>
            <a:spLocks noChangeShapeType="1"/>
          </p:cNvSpPr>
          <p:nvPr/>
        </p:nvSpPr>
        <p:spPr bwMode="auto">
          <a:xfrm>
            <a:off x="5867400" y="3730625"/>
            <a:ext cx="1371600" cy="0"/>
          </a:xfrm>
          <a:prstGeom prst="line">
            <a:avLst/>
          </a:prstGeom>
          <a:noFill/>
          <a:ln w="63500">
            <a:solidFill>
              <a:srgbClr val="FF6600"/>
            </a:solidFill>
            <a:round/>
            <a:headEnd/>
            <a:tailEnd type="triangle" w="med" len="med"/>
          </a:ln>
        </p:spPr>
        <p:txBody>
          <a:bodyPr>
            <a:spAutoFit/>
          </a:bodyPr>
          <a:lstStyle/>
          <a:p>
            <a:endParaRPr lang="cs-CZ"/>
          </a:p>
        </p:txBody>
      </p:sp>
      <p:sp>
        <p:nvSpPr>
          <p:cNvPr id="45081" name="Line 27"/>
          <p:cNvSpPr>
            <a:spLocks noChangeShapeType="1"/>
          </p:cNvSpPr>
          <p:nvPr/>
        </p:nvSpPr>
        <p:spPr bwMode="auto">
          <a:xfrm>
            <a:off x="5867400" y="4492625"/>
            <a:ext cx="1371600" cy="0"/>
          </a:xfrm>
          <a:prstGeom prst="line">
            <a:avLst/>
          </a:prstGeom>
          <a:noFill/>
          <a:ln w="63500">
            <a:solidFill>
              <a:srgbClr val="FF6600"/>
            </a:solidFill>
            <a:round/>
            <a:headEnd/>
            <a:tailEnd type="triangle" w="med" len="med"/>
          </a:ln>
        </p:spPr>
        <p:txBody>
          <a:bodyPr>
            <a:spAutoFit/>
          </a:bodyPr>
          <a:lstStyle/>
          <a:p>
            <a:endParaRPr lang="cs-CZ"/>
          </a:p>
        </p:txBody>
      </p:sp>
      <p:sp>
        <p:nvSpPr>
          <p:cNvPr id="45082" name="Line 28"/>
          <p:cNvSpPr>
            <a:spLocks noChangeShapeType="1"/>
          </p:cNvSpPr>
          <p:nvPr/>
        </p:nvSpPr>
        <p:spPr bwMode="auto">
          <a:xfrm>
            <a:off x="5867400" y="5407025"/>
            <a:ext cx="1371600" cy="0"/>
          </a:xfrm>
          <a:prstGeom prst="line">
            <a:avLst/>
          </a:prstGeom>
          <a:noFill/>
          <a:ln w="63500">
            <a:solidFill>
              <a:srgbClr val="FF6600"/>
            </a:solidFill>
            <a:round/>
            <a:headEnd/>
            <a:tailEnd type="triangle" w="med" len="med"/>
          </a:ln>
        </p:spPr>
        <p:txBody>
          <a:bodyPr>
            <a:spAutoFit/>
          </a:bodyPr>
          <a:lstStyle/>
          <a:p>
            <a:endParaRPr lang="cs-CZ"/>
          </a:p>
        </p:txBody>
      </p:sp>
      <p:sp>
        <p:nvSpPr>
          <p:cNvPr id="45083" name="Text Box 29"/>
          <p:cNvSpPr txBox="1">
            <a:spLocks noChangeArrowheads="1"/>
          </p:cNvSpPr>
          <p:nvPr/>
        </p:nvSpPr>
        <p:spPr bwMode="auto">
          <a:xfrm>
            <a:off x="7543800" y="5226050"/>
            <a:ext cx="1676400" cy="409575"/>
          </a:xfrm>
          <a:prstGeom prst="rect">
            <a:avLst/>
          </a:prstGeom>
          <a:noFill/>
          <a:ln w="9525">
            <a:noFill/>
            <a:miter lim="800000"/>
            <a:headEnd/>
            <a:tailEnd/>
          </a:ln>
        </p:spPr>
        <p:txBody>
          <a:bodyPr/>
          <a:lstStyle/>
          <a:p>
            <a:pPr eaLnBrk="0" hangingPunct="0"/>
            <a:r>
              <a:rPr lang="cs-CZ" sz="2200" i="0"/>
              <a:t>+ / - 6,2 %</a:t>
            </a:r>
            <a:endParaRPr lang="cs-CZ" sz="2200" b="0" i="0"/>
          </a:p>
        </p:txBody>
      </p:sp>
      <p:sp>
        <p:nvSpPr>
          <p:cNvPr id="45084" name="Text Box 30"/>
          <p:cNvSpPr txBox="1">
            <a:spLocks noChangeArrowheads="1"/>
          </p:cNvSpPr>
          <p:nvPr/>
        </p:nvSpPr>
        <p:spPr bwMode="auto">
          <a:xfrm>
            <a:off x="2195513" y="3192463"/>
            <a:ext cx="744537" cy="304800"/>
          </a:xfrm>
          <a:prstGeom prst="rect">
            <a:avLst/>
          </a:prstGeom>
          <a:noFill/>
          <a:ln w="9525">
            <a:noFill/>
            <a:miter lim="800000"/>
            <a:headEnd/>
            <a:tailEnd/>
          </a:ln>
        </p:spPr>
        <p:txBody>
          <a:bodyPr wrap="none">
            <a:spAutoFit/>
          </a:bodyPr>
          <a:lstStyle/>
          <a:p>
            <a:pPr eaLnBrk="0" hangingPunct="0"/>
            <a:r>
              <a:rPr lang="cs-CZ" sz="1400" b="0" i="0"/>
              <a:t>průměr</a:t>
            </a:r>
          </a:p>
        </p:txBody>
      </p:sp>
      <p:sp>
        <p:nvSpPr>
          <p:cNvPr id="45085" name="Text Box 31"/>
          <p:cNvSpPr txBox="1">
            <a:spLocks noChangeArrowheads="1"/>
          </p:cNvSpPr>
          <p:nvPr/>
        </p:nvSpPr>
        <p:spPr bwMode="auto">
          <a:xfrm>
            <a:off x="3506788" y="3192463"/>
            <a:ext cx="1079500" cy="304800"/>
          </a:xfrm>
          <a:prstGeom prst="rect">
            <a:avLst/>
          </a:prstGeom>
          <a:noFill/>
          <a:ln w="9525">
            <a:noFill/>
            <a:miter lim="800000"/>
            <a:headEnd/>
            <a:tailEnd/>
          </a:ln>
        </p:spPr>
        <p:txBody>
          <a:bodyPr wrap="none">
            <a:spAutoFit/>
          </a:bodyPr>
          <a:lstStyle/>
          <a:p>
            <a:pPr eaLnBrk="0" hangingPunct="0"/>
            <a:r>
              <a:rPr lang="cs-CZ" sz="1400" b="0" i="0"/>
              <a:t>(</a:t>
            </a:r>
            <a:r>
              <a:rPr lang="en-US" sz="1400" b="0" i="0"/>
              <a:t>min - max</a:t>
            </a:r>
            <a:r>
              <a:rPr lang="cs-CZ" sz="1400" b="0" i="0"/>
              <a:t>)</a:t>
            </a:r>
          </a:p>
        </p:txBody>
      </p:sp>
      <p:sp>
        <p:nvSpPr>
          <p:cNvPr id="45086" name="Text Box 32"/>
          <p:cNvSpPr txBox="1">
            <a:spLocks noChangeArrowheads="1"/>
          </p:cNvSpPr>
          <p:nvPr/>
        </p:nvSpPr>
        <p:spPr bwMode="auto">
          <a:xfrm>
            <a:off x="2843213" y="3121025"/>
            <a:ext cx="254000" cy="396875"/>
          </a:xfrm>
          <a:prstGeom prst="rect">
            <a:avLst/>
          </a:prstGeom>
          <a:noFill/>
          <a:ln w="9525">
            <a:noFill/>
            <a:miter lim="800000"/>
            <a:headEnd/>
            <a:tailEnd/>
          </a:ln>
        </p:spPr>
        <p:txBody>
          <a:bodyPr wrap="none">
            <a:spAutoFit/>
          </a:bodyPr>
          <a:lstStyle/>
          <a:p>
            <a:pPr eaLnBrk="0" hangingPunct="0"/>
            <a:r>
              <a:rPr lang="cs-CZ" sz="2000" b="0" i="0"/>
              <a:t>:</a:t>
            </a:r>
          </a:p>
        </p:txBody>
      </p:sp>
      <p:sp>
        <p:nvSpPr>
          <p:cNvPr id="45087" name="Text Box 33"/>
          <p:cNvSpPr txBox="1">
            <a:spLocks noChangeArrowheads="1"/>
          </p:cNvSpPr>
          <p:nvPr/>
        </p:nvSpPr>
        <p:spPr bwMode="auto">
          <a:xfrm>
            <a:off x="4211638" y="5184775"/>
            <a:ext cx="268287" cy="396875"/>
          </a:xfrm>
          <a:prstGeom prst="rect">
            <a:avLst/>
          </a:prstGeom>
          <a:noFill/>
          <a:ln w="9525">
            <a:noFill/>
            <a:miter lim="800000"/>
            <a:headEnd/>
            <a:tailEnd/>
          </a:ln>
        </p:spPr>
        <p:txBody>
          <a:bodyPr wrap="none">
            <a:spAutoFit/>
          </a:bodyPr>
          <a:lstStyle/>
          <a:p>
            <a:pPr eaLnBrk="0" hangingPunct="0"/>
            <a:r>
              <a:rPr lang="cs-CZ" sz="2000" b="0" i="0"/>
              <a:t>-</a:t>
            </a:r>
          </a:p>
        </p:txBody>
      </p:sp>
      <p:sp>
        <p:nvSpPr>
          <p:cNvPr id="45088" name="Text Box 34"/>
          <p:cNvSpPr txBox="1">
            <a:spLocks noChangeArrowheads="1"/>
          </p:cNvSpPr>
          <p:nvPr/>
        </p:nvSpPr>
        <p:spPr bwMode="auto">
          <a:xfrm>
            <a:off x="611188" y="6021388"/>
            <a:ext cx="8353425" cy="409575"/>
          </a:xfrm>
          <a:prstGeom prst="rect">
            <a:avLst/>
          </a:prstGeom>
          <a:noFill/>
          <a:ln w="9525">
            <a:noFill/>
            <a:miter lim="800000"/>
            <a:headEnd/>
            <a:tailEnd/>
          </a:ln>
        </p:spPr>
        <p:txBody>
          <a:bodyPr/>
          <a:lstStyle/>
          <a:p>
            <a:pPr eaLnBrk="0" hangingPunct="0"/>
            <a:r>
              <a:rPr lang="cs-CZ" sz="2000" i="0"/>
              <a:t>Nová veličina má jinou šířku rozpětí než ty, ze kterých je odvozená</a:t>
            </a:r>
            <a:endParaRPr lang="cs-CZ" sz="2000" b="0" i="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6083" name="Text Box 5"/>
          <p:cNvSpPr txBox="1">
            <a:spLocks noChangeArrowheads="1"/>
          </p:cNvSpPr>
          <p:nvPr/>
        </p:nvSpPr>
        <p:spPr bwMode="auto">
          <a:xfrm>
            <a:off x="4800600" y="2701925"/>
            <a:ext cx="4343400" cy="3724275"/>
          </a:xfrm>
          <a:prstGeom prst="rect">
            <a:avLst/>
          </a:prstGeom>
          <a:noFill/>
          <a:ln w="9525">
            <a:noFill/>
            <a:miter lim="800000"/>
            <a:headEnd/>
            <a:tailEnd/>
          </a:ln>
        </p:spPr>
        <p:txBody>
          <a:bodyPr>
            <a:spAutoFit/>
          </a:bodyPr>
          <a:lstStyle/>
          <a:p>
            <a:pPr>
              <a:spcBef>
                <a:spcPct val="50000"/>
              </a:spcBef>
            </a:pPr>
            <a:r>
              <a:rPr lang="cs-CZ" sz="1400" i="0"/>
              <a:t>N:</a:t>
            </a:r>
            <a:r>
              <a:rPr lang="cs-CZ" sz="1400" b="0" i="0"/>
              <a:t> 100 dětí (hemofiliků)</a:t>
            </a:r>
            <a:br>
              <a:rPr lang="cs-CZ" sz="1400" b="0" i="0"/>
            </a:br>
            <a:r>
              <a:rPr lang="cs-CZ" sz="1400" i="0"/>
              <a:t>x: </a:t>
            </a:r>
            <a:r>
              <a:rPr lang="cs-CZ" sz="1400" b="0" i="0"/>
              <a:t>znak: počet krvácivých epizod za měsíc</a:t>
            </a:r>
          </a:p>
          <a:p>
            <a:pPr>
              <a:spcBef>
                <a:spcPct val="50000"/>
              </a:spcBef>
            </a:pPr>
            <a:endParaRPr lang="cs-CZ" sz="1400" b="0" i="0"/>
          </a:p>
          <a:p>
            <a:pPr>
              <a:spcBef>
                <a:spcPct val="50000"/>
              </a:spcBef>
            </a:pPr>
            <a:endParaRPr lang="cs-CZ" sz="1400" b="0" i="0"/>
          </a:p>
          <a:p>
            <a:pPr>
              <a:spcBef>
                <a:spcPct val="50000"/>
              </a:spcBef>
            </a:pPr>
            <a:endParaRPr lang="cs-CZ" sz="1400" b="0" i="0"/>
          </a:p>
          <a:p>
            <a:pPr>
              <a:spcBef>
                <a:spcPct val="50000"/>
              </a:spcBef>
            </a:pPr>
            <a:endParaRPr lang="cs-CZ" sz="1400" b="0" i="0"/>
          </a:p>
          <a:p>
            <a:pPr>
              <a:spcBef>
                <a:spcPct val="50000"/>
              </a:spcBef>
            </a:pPr>
            <a:endParaRPr lang="cs-CZ" sz="1400" b="0" i="0"/>
          </a:p>
          <a:p>
            <a:pPr>
              <a:spcBef>
                <a:spcPct val="50000"/>
              </a:spcBef>
            </a:pPr>
            <a:r>
              <a:rPr lang="cs-CZ" sz="1400" i="0"/>
              <a:t>n(x)</a:t>
            </a:r>
            <a:r>
              <a:rPr lang="cs-CZ" sz="1400" b="0" i="0"/>
              <a:t> – absolutní četnost x</a:t>
            </a:r>
            <a:br>
              <a:rPr lang="cs-CZ" sz="1400" b="0" i="0"/>
            </a:br>
            <a:r>
              <a:rPr lang="cs-CZ" sz="1400" i="0"/>
              <a:t>N(x)</a:t>
            </a:r>
            <a:r>
              <a:rPr lang="cs-CZ" sz="1400" b="0" i="0"/>
              <a:t> – kumulativní četnost hodnot nepřevyšujících x;	N(x) = </a:t>
            </a:r>
            <a:r>
              <a:rPr lang="cs-CZ" sz="1400" b="0" i="0">
                <a:latin typeface="Symbol" pitchFamily="18" charset="2"/>
              </a:rPr>
              <a:t>S</a:t>
            </a:r>
            <a:r>
              <a:rPr lang="cs-CZ" sz="1400" b="0" i="0"/>
              <a:t> n(t)</a:t>
            </a:r>
          </a:p>
          <a:p>
            <a:pPr>
              <a:spcBef>
                <a:spcPct val="50000"/>
              </a:spcBef>
            </a:pPr>
            <a:r>
              <a:rPr lang="cs-CZ" sz="800" b="0" i="0"/>
              <a:t/>
            </a:r>
            <a:br>
              <a:rPr lang="cs-CZ" sz="800" b="0" i="0"/>
            </a:br>
            <a:r>
              <a:rPr lang="cs-CZ" sz="1400" i="0"/>
              <a:t>p(x)</a:t>
            </a:r>
            <a:r>
              <a:rPr lang="cs-CZ" sz="1400" b="0" i="0"/>
              <a:t> – relativní četnost; p(x) = n(x) / n</a:t>
            </a:r>
            <a:br>
              <a:rPr lang="cs-CZ" sz="1400" b="0" i="0"/>
            </a:br>
            <a:r>
              <a:rPr lang="cs-CZ" sz="1400" i="0"/>
              <a:t>F(x)</a:t>
            </a:r>
            <a:r>
              <a:rPr lang="cs-CZ" sz="1400" b="0" i="0"/>
              <a:t> – kumulativní relativní četnost hodnot nepřevyšujících x; F(x) = N(x) / n</a:t>
            </a:r>
          </a:p>
        </p:txBody>
      </p:sp>
      <p:sp>
        <p:nvSpPr>
          <p:cNvPr id="46084" name="Rectangle 2"/>
          <p:cNvSpPr>
            <a:spLocks noChangeArrowheads="1"/>
          </p:cNvSpPr>
          <p:nvPr>
            <p:ph type="title" idx="4294967295"/>
          </p:nvPr>
        </p:nvSpPr>
        <p:spPr>
          <a:xfrm>
            <a:off x="79375" y="477838"/>
            <a:ext cx="8985250" cy="719137"/>
          </a:xfrm>
          <a:noFill/>
        </p:spPr>
        <p:txBody>
          <a:bodyPr/>
          <a:lstStyle/>
          <a:p>
            <a:r>
              <a:rPr lang="cs-CZ" smtClean="0"/>
              <a:t>Jak vznikají informace ?</a:t>
            </a:r>
            <a:br>
              <a:rPr lang="cs-CZ" smtClean="0"/>
            </a:br>
            <a:r>
              <a:rPr lang="cs-CZ" smtClean="0"/>
              <a:t>- frekvenční tabulka jako základní nástroj popisu</a:t>
            </a:r>
          </a:p>
        </p:txBody>
      </p:sp>
      <p:sp>
        <p:nvSpPr>
          <p:cNvPr id="295939" name="AutoShape 3"/>
          <p:cNvSpPr>
            <a:spLocks noChangeArrowheads="1"/>
          </p:cNvSpPr>
          <p:nvPr/>
        </p:nvSpPr>
        <p:spPr bwMode="auto">
          <a:xfrm>
            <a:off x="596900" y="2087563"/>
            <a:ext cx="2838450" cy="388937"/>
          </a:xfrm>
          <a:prstGeom prst="flowChartAlternateProcess">
            <a:avLst/>
          </a:prstGeom>
          <a:solidFill>
            <a:srgbClr val="996600"/>
          </a:solidFill>
          <a:ln w="9525">
            <a:noFill/>
            <a:miter lim="800000"/>
            <a:headEnd/>
            <a:tailEnd/>
          </a:ln>
          <a:effectLst>
            <a:outerShdw dist="35921" dir="2700000" algn="ctr" rotWithShape="0">
              <a:schemeClr val="bg2"/>
            </a:outerShdw>
          </a:effectLst>
        </p:spPr>
        <p:txBody>
          <a:bodyPr>
            <a:spAutoFit/>
          </a:bodyPr>
          <a:lstStyle/>
          <a:p>
            <a:pPr algn="ctr">
              <a:spcBef>
                <a:spcPct val="50000"/>
              </a:spcBef>
              <a:defRPr/>
            </a:pPr>
            <a:r>
              <a:rPr lang="cs-CZ" i="0">
                <a:solidFill>
                  <a:schemeClr val="bg1"/>
                </a:solidFill>
                <a:latin typeface="Arial" pitchFamily="34" charset="0"/>
                <a:cs typeface="Arial" pitchFamily="34" charset="0"/>
              </a:rPr>
              <a:t>Primární data</a:t>
            </a:r>
          </a:p>
        </p:txBody>
      </p:sp>
      <p:sp>
        <p:nvSpPr>
          <p:cNvPr id="295940" name="AutoShape 4"/>
          <p:cNvSpPr>
            <a:spLocks noChangeArrowheads="1"/>
          </p:cNvSpPr>
          <p:nvPr/>
        </p:nvSpPr>
        <p:spPr bwMode="auto">
          <a:xfrm>
            <a:off x="5395913" y="2087563"/>
            <a:ext cx="3076575" cy="388937"/>
          </a:xfrm>
          <a:prstGeom prst="flowChartAlternateProcess">
            <a:avLst/>
          </a:prstGeom>
          <a:solidFill>
            <a:srgbClr val="996600"/>
          </a:solidFill>
          <a:ln w="9525">
            <a:noFill/>
            <a:miter lim="800000"/>
            <a:headEnd/>
            <a:tailEnd/>
          </a:ln>
          <a:effectLst>
            <a:outerShdw dist="35921" dir="2700000" algn="ctr" rotWithShape="0">
              <a:schemeClr val="bg2"/>
            </a:outerShdw>
          </a:effectLst>
        </p:spPr>
        <p:txBody>
          <a:bodyPr>
            <a:spAutoFit/>
          </a:bodyPr>
          <a:lstStyle/>
          <a:p>
            <a:pPr algn="ctr">
              <a:spcBef>
                <a:spcPct val="50000"/>
              </a:spcBef>
              <a:defRPr/>
            </a:pPr>
            <a:r>
              <a:rPr lang="cs-CZ" i="0">
                <a:solidFill>
                  <a:schemeClr val="bg1"/>
                </a:solidFill>
                <a:latin typeface="Arial" pitchFamily="34" charset="0"/>
                <a:cs typeface="Arial" pitchFamily="34" charset="0"/>
              </a:rPr>
              <a:t>Frekvenční sumarizace</a:t>
            </a:r>
          </a:p>
        </p:txBody>
      </p:sp>
      <p:sp>
        <p:nvSpPr>
          <p:cNvPr id="295942" name="AutoShape 6"/>
          <p:cNvSpPr>
            <a:spLocks noChangeArrowheads="1"/>
          </p:cNvSpPr>
          <p:nvPr/>
        </p:nvSpPr>
        <p:spPr bwMode="auto">
          <a:xfrm>
            <a:off x="2133600" y="3546475"/>
            <a:ext cx="2133600" cy="457200"/>
          </a:xfrm>
          <a:prstGeom prst="rightArrow">
            <a:avLst>
              <a:gd name="adj1" fmla="val 50000"/>
              <a:gd name="adj2" fmla="val 116667"/>
            </a:avLst>
          </a:prstGeom>
          <a:solidFill>
            <a:srgbClr val="CC6600"/>
          </a:solidFill>
          <a:ln w="9525">
            <a:noFill/>
            <a:miter lim="800000"/>
            <a:headEnd/>
            <a:tailEnd/>
          </a:ln>
          <a:effectLst>
            <a:outerShdw dist="35921" dir="2700000" algn="ctr" rotWithShape="0">
              <a:schemeClr val="bg2"/>
            </a:outerShdw>
          </a:effectLst>
        </p:spPr>
        <p:txBody>
          <a:bodyPr anchor="ctr">
            <a:spAutoFit/>
          </a:bodyPr>
          <a:lstStyle/>
          <a:p>
            <a:pPr>
              <a:defRPr/>
            </a:pPr>
            <a:endParaRPr lang="cs-CZ"/>
          </a:p>
        </p:txBody>
      </p:sp>
      <p:graphicFrame>
        <p:nvGraphicFramePr>
          <p:cNvPr id="295986" name="Group 50"/>
          <p:cNvGraphicFramePr>
            <a:graphicFrameLocks noGrp="1"/>
          </p:cNvGraphicFramePr>
          <p:nvPr/>
        </p:nvGraphicFramePr>
        <p:xfrm>
          <a:off x="4924425" y="3221038"/>
          <a:ext cx="3048000" cy="1600200"/>
        </p:xfrm>
        <a:graphic>
          <a:graphicData uri="http://schemas.openxmlformats.org/drawingml/2006/table">
            <a:tbl>
              <a:tblPr/>
              <a:tblGrid>
                <a:gridCol w="609600"/>
                <a:gridCol w="609600"/>
                <a:gridCol w="609600"/>
                <a:gridCol w="609600"/>
                <a:gridCol w="609600"/>
              </a:tblGrid>
              <a:tr h="24447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n(x)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N(x)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p(x)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F(x)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4288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0,3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cs typeface="Arial"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6126" name="Text Box 45"/>
          <p:cNvSpPr txBox="1">
            <a:spLocks noChangeArrowheads="1"/>
          </p:cNvSpPr>
          <p:nvPr/>
        </p:nvSpPr>
        <p:spPr bwMode="auto">
          <a:xfrm>
            <a:off x="1371600" y="2632075"/>
            <a:ext cx="1143000" cy="3708400"/>
          </a:xfrm>
          <a:prstGeom prst="rect">
            <a:avLst/>
          </a:prstGeom>
          <a:noFill/>
          <a:ln w="9525">
            <a:noFill/>
            <a:miter lim="800000"/>
            <a:headEnd/>
            <a:tailEnd/>
          </a:ln>
        </p:spPr>
        <p:txBody>
          <a:bodyPr>
            <a:spAutoFit/>
          </a:bodyPr>
          <a:lstStyle/>
          <a:p>
            <a:r>
              <a:rPr lang="cs-CZ" sz="1400" b="0" i="0"/>
              <a:t>0</a:t>
            </a:r>
          </a:p>
          <a:p>
            <a:r>
              <a:rPr lang="cs-CZ" sz="1400" b="0" i="0"/>
              <a:t>0</a:t>
            </a:r>
          </a:p>
          <a:p>
            <a:r>
              <a:rPr lang="cs-CZ" sz="1400" b="0" i="0"/>
              <a:t>1</a:t>
            </a:r>
          </a:p>
          <a:p>
            <a:r>
              <a:rPr lang="cs-CZ" sz="1400" b="0" i="0"/>
              <a:t>2</a:t>
            </a:r>
          </a:p>
          <a:p>
            <a:r>
              <a:rPr lang="cs-CZ" sz="1400" b="0" i="0"/>
              <a:t>1</a:t>
            </a:r>
          </a:p>
          <a:p>
            <a:r>
              <a:rPr lang="cs-CZ" sz="1400" b="0" i="0"/>
              <a:t>1</a:t>
            </a:r>
          </a:p>
          <a:p>
            <a:r>
              <a:rPr lang="cs-CZ" sz="1400" b="0" i="0"/>
              <a:t>3</a:t>
            </a:r>
          </a:p>
          <a:p>
            <a:r>
              <a:rPr lang="cs-CZ" sz="1400" b="0" i="0"/>
              <a:t>1</a:t>
            </a:r>
          </a:p>
          <a:p>
            <a:r>
              <a:rPr lang="cs-CZ" sz="1400" b="0" i="0"/>
              <a:t>1</a:t>
            </a:r>
          </a:p>
          <a:p>
            <a:r>
              <a:rPr lang="cs-CZ" sz="1400" b="0" i="0"/>
              <a:t>2</a:t>
            </a:r>
          </a:p>
          <a:p>
            <a:r>
              <a:rPr lang="cs-CZ" sz="1400" b="0" i="0"/>
              <a:t>.</a:t>
            </a:r>
          </a:p>
          <a:p>
            <a:r>
              <a:rPr lang="cs-CZ" sz="1400" b="0" i="0"/>
              <a:t>.</a:t>
            </a:r>
          </a:p>
          <a:p>
            <a:r>
              <a:rPr lang="cs-CZ" sz="1400" b="0" i="0"/>
              <a:t>.</a:t>
            </a:r>
          </a:p>
          <a:p>
            <a:r>
              <a:rPr lang="cs-CZ" sz="1400" b="0" i="0"/>
              <a:t>.</a:t>
            </a:r>
          </a:p>
          <a:p>
            <a:r>
              <a:rPr lang="cs-CZ" sz="1400" b="0" i="0"/>
              <a:t>.</a:t>
            </a:r>
          </a:p>
          <a:p>
            <a:r>
              <a:rPr lang="cs-CZ" sz="1400" b="0" i="0"/>
              <a:t>.</a:t>
            </a:r>
          </a:p>
          <a:p>
            <a:r>
              <a:rPr lang="cs-CZ" sz="1400" b="0" i="0"/>
              <a:t>n = 100</a:t>
            </a:r>
          </a:p>
        </p:txBody>
      </p:sp>
      <p:sp>
        <p:nvSpPr>
          <p:cNvPr id="46127" name="Text Box 46"/>
          <p:cNvSpPr txBox="1">
            <a:spLocks noChangeArrowheads="1"/>
          </p:cNvSpPr>
          <p:nvPr/>
        </p:nvSpPr>
        <p:spPr bwMode="auto">
          <a:xfrm rot="-5400000">
            <a:off x="-777875" y="4287838"/>
            <a:ext cx="3505200" cy="336550"/>
          </a:xfrm>
          <a:prstGeom prst="rect">
            <a:avLst/>
          </a:prstGeom>
          <a:noFill/>
          <a:ln w="9525">
            <a:noFill/>
            <a:miter lim="800000"/>
            <a:headEnd/>
            <a:tailEnd/>
          </a:ln>
        </p:spPr>
        <p:txBody>
          <a:bodyPr>
            <a:spAutoFit/>
          </a:bodyPr>
          <a:lstStyle/>
          <a:p>
            <a:pPr algn="ctr">
              <a:spcBef>
                <a:spcPct val="50000"/>
              </a:spcBef>
            </a:pPr>
            <a:r>
              <a:rPr lang="cs-CZ" sz="1600" b="0"/>
              <a:t>Počty epizod pro n = 100 hemofiliků</a:t>
            </a:r>
          </a:p>
        </p:txBody>
      </p:sp>
      <p:sp>
        <p:nvSpPr>
          <p:cNvPr id="46128" name="Text Box 47"/>
          <p:cNvSpPr txBox="1">
            <a:spLocks noChangeArrowheads="1"/>
          </p:cNvSpPr>
          <p:nvPr/>
        </p:nvSpPr>
        <p:spPr bwMode="auto">
          <a:xfrm>
            <a:off x="6046788" y="5416550"/>
            <a:ext cx="685800" cy="244475"/>
          </a:xfrm>
          <a:prstGeom prst="rect">
            <a:avLst/>
          </a:prstGeom>
          <a:noFill/>
          <a:ln w="9525">
            <a:noFill/>
            <a:miter lim="800000"/>
            <a:headEnd/>
            <a:tailEnd/>
          </a:ln>
        </p:spPr>
        <p:txBody>
          <a:bodyPr>
            <a:spAutoFit/>
          </a:bodyPr>
          <a:lstStyle/>
          <a:p>
            <a:pPr algn="ctr">
              <a:spcBef>
                <a:spcPct val="50000"/>
              </a:spcBef>
            </a:pPr>
            <a:r>
              <a:rPr lang="cs-CZ" sz="1000" b="0" i="0"/>
              <a:t>t </a:t>
            </a:r>
            <a:r>
              <a:rPr lang="cs-CZ" sz="1000" b="0" i="0">
                <a:latin typeface="Symbol" pitchFamily="18" charset="2"/>
              </a:rPr>
              <a:t>Ł</a:t>
            </a:r>
            <a:r>
              <a:rPr lang="cs-CZ" sz="1000" b="0" i="0"/>
              <a:t> x</a:t>
            </a:r>
          </a:p>
        </p:txBody>
      </p:sp>
      <p:sp>
        <p:nvSpPr>
          <p:cNvPr id="46129" name="Text Box 48"/>
          <p:cNvSpPr txBox="1">
            <a:spLocks noChangeArrowheads="1"/>
          </p:cNvSpPr>
          <p:nvPr/>
        </p:nvSpPr>
        <p:spPr bwMode="auto">
          <a:xfrm>
            <a:off x="2865438" y="1531938"/>
            <a:ext cx="3124200" cy="457200"/>
          </a:xfrm>
          <a:prstGeom prst="rect">
            <a:avLst/>
          </a:prstGeom>
          <a:solidFill>
            <a:srgbClr val="FFCC00"/>
          </a:solidFill>
          <a:ln w="9525">
            <a:noFill/>
            <a:miter lim="800000"/>
            <a:headEnd/>
            <a:tailEnd/>
          </a:ln>
        </p:spPr>
        <p:txBody>
          <a:bodyPr>
            <a:spAutoFit/>
          </a:bodyPr>
          <a:lstStyle/>
          <a:p>
            <a:pPr algn="ctr">
              <a:spcBef>
                <a:spcPct val="50000"/>
              </a:spcBef>
            </a:pPr>
            <a:r>
              <a:rPr lang="cs-CZ" sz="2400" i="0"/>
              <a:t>DISKRÉTNÍ DATA</a:t>
            </a:r>
          </a:p>
        </p:txBody>
      </p:sp>
      <p:sp>
        <p:nvSpPr>
          <p:cNvPr id="295985" name="Line 49"/>
          <p:cNvSpPr>
            <a:spLocks noChangeShapeType="1"/>
          </p:cNvSpPr>
          <p:nvPr/>
        </p:nvSpPr>
        <p:spPr bwMode="auto">
          <a:xfrm>
            <a:off x="1447800" y="4906963"/>
            <a:ext cx="0" cy="0"/>
          </a:xfrm>
          <a:prstGeom prst="line">
            <a:avLst/>
          </a:prstGeom>
          <a:noFill/>
          <a:ln w="9525">
            <a:noFill/>
            <a:round/>
            <a:headEnd/>
            <a:tailEnd type="triangle" w="med" len="med"/>
          </a:ln>
          <a:effectLst>
            <a:outerShdw dist="35921" dir="2700000" algn="ctr" rotWithShape="0">
              <a:schemeClr val="bg2"/>
            </a:outerShdw>
          </a:effectLst>
        </p:spPr>
        <p:txBody>
          <a:bodyPr>
            <a:spAutoFit/>
          </a:bodyPr>
          <a:lstStyle/>
          <a:p>
            <a:pPr>
              <a:defRPr/>
            </a:pPr>
            <a:endParaRPr lang="cs-CZ">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Obdélník 38"/>
          <p:cNvSpPr/>
          <p:nvPr/>
        </p:nvSpPr>
        <p:spPr>
          <a:xfrm>
            <a:off x="4859338" y="4292600"/>
            <a:ext cx="396875" cy="288925"/>
          </a:xfrm>
          <a:prstGeom prst="rect">
            <a:avLst/>
          </a:prstGeom>
          <a:solidFill>
            <a:srgbClr val="D16349">
              <a:alpha val="50196"/>
            </a:srgb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srgbClr val="FFFFFF"/>
              </a:solidFill>
              <a:cs typeface="Arial" charset="0"/>
            </a:endParaRPr>
          </a:p>
        </p:txBody>
      </p:sp>
      <p:sp>
        <p:nvSpPr>
          <p:cNvPr id="38" name="Obdélník 37"/>
          <p:cNvSpPr/>
          <p:nvPr/>
        </p:nvSpPr>
        <p:spPr>
          <a:xfrm>
            <a:off x="4824413" y="1916113"/>
            <a:ext cx="395287" cy="288925"/>
          </a:xfrm>
          <a:prstGeom prst="rect">
            <a:avLst/>
          </a:prstGeom>
          <a:solidFill>
            <a:srgbClr val="D16349">
              <a:alpha val="50196"/>
            </a:srgb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srgbClr val="FFFFFF"/>
              </a:solidFill>
              <a:cs typeface="Arial" charset="0"/>
            </a:endParaRPr>
          </a:p>
        </p:txBody>
      </p:sp>
      <p:sp>
        <p:nvSpPr>
          <p:cNvPr id="37" name="Obdélník 36"/>
          <p:cNvSpPr/>
          <p:nvPr/>
        </p:nvSpPr>
        <p:spPr>
          <a:xfrm>
            <a:off x="576263" y="4292600"/>
            <a:ext cx="395287" cy="288925"/>
          </a:xfrm>
          <a:prstGeom prst="rect">
            <a:avLst/>
          </a:prstGeom>
          <a:solidFill>
            <a:srgbClr val="D16349">
              <a:alpha val="50196"/>
            </a:srgb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srgbClr val="FFFFFF"/>
              </a:solidFill>
              <a:cs typeface="Arial" charset="0"/>
            </a:endParaRPr>
          </a:p>
        </p:txBody>
      </p:sp>
      <p:sp>
        <p:nvSpPr>
          <p:cNvPr id="36" name="Obdélník 35"/>
          <p:cNvSpPr/>
          <p:nvPr/>
        </p:nvSpPr>
        <p:spPr>
          <a:xfrm>
            <a:off x="576263" y="1916113"/>
            <a:ext cx="395287" cy="288925"/>
          </a:xfrm>
          <a:prstGeom prst="rect">
            <a:avLst/>
          </a:prstGeom>
          <a:solidFill>
            <a:srgbClr val="D16349">
              <a:alpha val="50196"/>
            </a:srgb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srgbClr val="FFFFFF"/>
              </a:solidFill>
              <a:cs typeface="Arial" charset="0"/>
            </a:endParaRPr>
          </a:p>
        </p:txBody>
      </p:sp>
      <p:sp>
        <p:nvSpPr>
          <p:cNvPr id="4106" name="Text Box 4"/>
          <p:cNvSpPr txBox="1">
            <a:spLocks noChangeArrowheads="1"/>
          </p:cNvSpPr>
          <p:nvPr/>
        </p:nvSpPr>
        <p:spPr bwMode="auto">
          <a:xfrm>
            <a:off x="533400" y="1917700"/>
            <a:ext cx="508000" cy="304800"/>
          </a:xfrm>
          <a:prstGeom prst="rect">
            <a:avLst/>
          </a:prstGeom>
          <a:noFill/>
          <a:ln w="9525">
            <a:noFill/>
            <a:miter lim="800000"/>
            <a:headEnd/>
            <a:tailEnd/>
          </a:ln>
        </p:spPr>
        <p:txBody>
          <a:bodyPr wrap="none">
            <a:spAutoFit/>
          </a:bodyPr>
          <a:lstStyle/>
          <a:p>
            <a:pPr algn="ctr">
              <a:spcBef>
                <a:spcPct val="50000"/>
              </a:spcBef>
            </a:pPr>
            <a:r>
              <a:rPr lang="cs-CZ" sz="1400" i="0"/>
              <a:t>n(x)</a:t>
            </a:r>
          </a:p>
        </p:txBody>
      </p:sp>
      <p:sp>
        <p:nvSpPr>
          <p:cNvPr id="410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108" name="Rectangle 2"/>
          <p:cNvSpPr>
            <a:spLocks noChangeArrowheads="1"/>
          </p:cNvSpPr>
          <p:nvPr>
            <p:ph type="title" idx="4294967295"/>
          </p:nvPr>
        </p:nvSpPr>
        <p:spPr>
          <a:xfrm>
            <a:off x="79375" y="414338"/>
            <a:ext cx="8985250" cy="711200"/>
          </a:xfrm>
          <a:noFill/>
        </p:spPr>
        <p:txBody>
          <a:bodyPr/>
          <a:lstStyle/>
          <a:p>
            <a:r>
              <a:rPr lang="cs-CZ" smtClean="0"/>
              <a:t>Jak vznikají informace ?</a:t>
            </a:r>
            <a:br>
              <a:rPr lang="cs-CZ" smtClean="0"/>
            </a:br>
            <a:r>
              <a:rPr lang="cs-CZ" smtClean="0"/>
              <a:t> Grafické výstupy z frekvenční tabulky</a:t>
            </a:r>
          </a:p>
        </p:txBody>
      </p:sp>
      <p:graphicFrame>
        <p:nvGraphicFramePr>
          <p:cNvPr id="4098" name="Object 3"/>
          <p:cNvGraphicFramePr>
            <a:graphicFrameLocks noChangeAspect="1"/>
          </p:cNvGraphicFramePr>
          <p:nvPr/>
        </p:nvGraphicFramePr>
        <p:xfrm>
          <a:off x="914400" y="1885950"/>
          <a:ext cx="2998788" cy="1782763"/>
        </p:xfrm>
        <a:graphic>
          <a:graphicData uri="http://schemas.openxmlformats.org/presentationml/2006/ole">
            <p:oleObj spid="_x0000_s4098" name="Graf" r:id="rId4" imgW="4372081" imgH="2600325" progId="MSGraph.Chart.8">
              <p:embed followColorScheme="full"/>
            </p:oleObj>
          </a:graphicData>
        </a:graphic>
      </p:graphicFrame>
      <p:sp>
        <p:nvSpPr>
          <p:cNvPr id="4109" name="Text Box 5"/>
          <p:cNvSpPr txBox="1">
            <a:spLocks noChangeArrowheads="1"/>
          </p:cNvSpPr>
          <p:nvPr/>
        </p:nvSpPr>
        <p:spPr bwMode="auto">
          <a:xfrm>
            <a:off x="3840163" y="3505200"/>
            <a:ext cx="282575" cy="304800"/>
          </a:xfrm>
          <a:prstGeom prst="rect">
            <a:avLst/>
          </a:prstGeom>
          <a:noFill/>
          <a:ln w="9525">
            <a:noFill/>
            <a:miter lim="800000"/>
            <a:headEnd/>
            <a:tailEnd/>
          </a:ln>
        </p:spPr>
        <p:txBody>
          <a:bodyPr wrap="none">
            <a:spAutoFit/>
          </a:bodyPr>
          <a:lstStyle/>
          <a:p>
            <a:pPr algn="ctr">
              <a:spcBef>
                <a:spcPct val="50000"/>
              </a:spcBef>
            </a:pPr>
            <a:r>
              <a:rPr lang="en-US" sz="1400" i="0"/>
              <a:t>x</a:t>
            </a:r>
            <a:endParaRPr lang="cs-CZ" sz="1400" i="0"/>
          </a:p>
        </p:txBody>
      </p:sp>
      <p:graphicFrame>
        <p:nvGraphicFramePr>
          <p:cNvPr id="4099" name="Object 6"/>
          <p:cNvGraphicFramePr>
            <a:graphicFrameLocks noChangeAspect="1"/>
          </p:cNvGraphicFramePr>
          <p:nvPr/>
        </p:nvGraphicFramePr>
        <p:xfrm>
          <a:off x="5181600" y="1885950"/>
          <a:ext cx="2998788" cy="1782763"/>
        </p:xfrm>
        <a:graphic>
          <a:graphicData uri="http://schemas.openxmlformats.org/presentationml/2006/ole">
            <p:oleObj spid="_x0000_s4099" name="Graf" r:id="rId5" imgW="4372081" imgH="2600325" progId="MSGraph.Chart.8">
              <p:embed followColorScheme="full"/>
            </p:oleObj>
          </a:graphicData>
        </a:graphic>
      </p:graphicFrame>
      <p:sp>
        <p:nvSpPr>
          <p:cNvPr id="4110" name="Text Box 7"/>
          <p:cNvSpPr txBox="1">
            <a:spLocks noChangeArrowheads="1"/>
          </p:cNvSpPr>
          <p:nvPr/>
        </p:nvSpPr>
        <p:spPr bwMode="auto">
          <a:xfrm>
            <a:off x="4800600" y="1917700"/>
            <a:ext cx="508000" cy="304800"/>
          </a:xfrm>
          <a:prstGeom prst="rect">
            <a:avLst/>
          </a:prstGeom>
          <a:noFill/>
          <a:ln w="9525">
            <a:noFill/>
            <a:miter lim="800000"/>
            <a:headEnd/>
            <a:tailEnd/>
          </a:ln>
        </p:spPr>
        <p:txBody>
          <a:bodyPr wrap="none">
            <a:spAutoFit/>
          </a:bodyPr>
          <a:lstStyle/>
          <a:p>
            <a:pPr algn="ctr">
              <a:spcBef>
                <a:spcPct val="50000"/>
              </a:spcBef>
            </a:pPr>
            <a:r>
              <a:rPr lang="en-US" sz="1400" i="0"/>
              <a:t>p</a:t>
            </a:r>
            <a:r>
              <a:rPr lang="cs-CZ" sz="1400" i="0"/>
              <a:t>(x)</a:t>
            </a:r>
          </a:p>
        </p:txBody>
      </p:sp>
      <p:sp>
        <p:nvSpPr>
          <p:cNvPr id="4111" name="Text Box 8"/>
          <p:cNvSpPr txBox="1">
            <a:spLocks noChangeArrowheads="1"/>
          </p:cNvSpPr>
          <p:nvPr/>
        </p:nvSpPr>
        <p:spPr bwMode="auto">
          <a:xfrm>
            <a:off x="8107363" y="3505200"/>
            <a:ext cx="282575" cy="304800"/>
          </a:xfrm>
          <a:prstGeom prst="rect">
            <a:avLst/>
          </a:prstGeom>
          <a:noFill/>
          <a:ln w="9525">
            <a:noFill/>
            <a:miter lim="800000"/>
            <a:headEnd/>
            <a:tailEnd/>
          </a:ln>
        </p:spPr>
        <p:txBody>
          <a:bodyPr wrap="none">
            <a:spAutoFit/>
          </a:bodyPr>
          <a:lstStyle/>
          <a:p>
            <a:pPr algn="ctr">
              <a:spcBef>
                <a:spcPct val="50000"/>
              </a:spcBef>
            </a:pPr>
            <a:r>
              <a:rPr lang="en-US" sz="1400" i="0"/>
              <a:t>x</a:t>
            </a:r>
            <a:endParaRPr lang="cs-CZ" sz="1400" i="0"/>
          </a:p>
        </p:txBody>
      </p:sp>
      <p:graphicFrame>
        <p:nvGraphicFramePr>
          <p:cNvPr id="4100" name="Object 9"/>
          <p:cNvGraphicFramePr>
            <a:graphicFrameLocks noChangeAspect="1"/>
          </p:cNvGraphicFramePr>
          <p:nvPr/>
        </p:nvGraphicFramePr>
        <p:xfrm>
          <a:off x="914400" y="4257675"/>
          <a:ext cx="2998788" cy="1774825"/>
        </p:xfrm>
        <a:graphic>
          <a:graphicData uri="http://schemas.openxmlformats.org/presentationml/2006/ole">
            <p:oleObj spid="_x0000_s4100" name="Graf" r:id="rId6" imgW="4372081" imgH="2581404" progId="MSGraph.Chart.8">
              <p:embed followColorScheme="full"/>
            </p:oleObj>
          </a:graphicData>
        </a:graphic>
      </p:graphicFrame>
      <p:sp>
        <p:nvSpPr>
          <p:cNvPr id="4112" name="Text Box 10"/>
          <p:cNvSpPr txBox="1">
            <a:spLocks noChangeArrowheads="1"/>
          </p:cNvSpPr>
          <p:nvPr/>
        </p:nvSpPr>
        <p:spPr bwMode="auto">
          <a:xfrm>
            <a:off x="523875" y="4279900"/>
            <a:ext cx="528638" cy="304800"/>
          </a:xfrm>
          <a:prstGeom prst="rect">
            <a:avLst/>
          </a:prstGeom>
          <a:noFill/>
          <a:ln w="9525">
            <a:noFill/>
            <a:miter lim="800000"/>
            <a:headEnd/>
            <a:tailEnd/>
          </a:ln>
        </p:spPr>
        <p:txBody>
          <a:bodyPr wrap="none">
            <a:spAutoFit/>
          </a:bodyPr>
          <a:lstStyle/>
          <a:p>
            <a:pPr algn="ctr">
              <a:spcBef>
                <a:spcPct val="50000"/>
              </a:spcBef>
            </a:pPr>
            <a:r>
              <a:rPr lang="cs-CZ" sz="1400" i="0"/>
              <a:t>N(x)</a:t>
            </a:r>
          </a:p>
        </p:txBody>
      </p:sp>
      <p:sp>
        <p:nvSpPr>
          <p:cNvPr id="4113" name="Text Box 11"/>
          <p:cNvSpPr txBox="1">
            <a:spLocks noChangeArrowheads="1"/>
          </p:cNvSpPr>
          <p:nvPr/>
        </p:nvSpPr>
        <p:spPr bwMode="auto">
          <a:xfrm>
            <a:off x="3840163" y="5867400"/>
            <a:ext cx="282575" cy="304800"/>
          </a:xfrm>
          <a:prstGeom prst="rect">
            <a:avLst/>
          </a:prstGeom>
          <a:noFill/>
          <a:ln w="9525">
            <a:noFill/>
            <a:miter lim="800000"/>
            <a:headEnd/>
            <a:tailEnd/>
          </a:ln>
        </p:spPr>
        <p:txBody>
          <a:bodyPr wrap="none">
            <a:spAutoFit/>
          </a:bodyPr>
          <a:lstStyle/>
          <a:p>
            <a:pPr algn="ctr">
              <a:spcBef>
                <a:spcPct val="50000"/>
              </a:spcBef>
            </a:pPr>
            <a:r>
              <a:rPr lang="en-US" sz="1400" i="0"/>
              <a:t>x</a:t>
            </a:r>
            <a:endParaRPr lang="cs-CZ" sz="1400" i="0"/>
          </a:p>
        </p:txBody>
      </p:sp>
      <p:sp>
        <p:nvSpPr>
          <p:cNvPr id="4114" name="Text Box 12"/>
          <p:cNvSpPr txBox="1">
            <a:spLocks noChangeArrowheads="1"/>
          </p:cNvSpPr>
          <p:nvPr/>
        </p:nvSpPr>
        <p:spPr bwMode="auto">
          <a:xfrm>
            <a:off x="4800600" y="4279900"/>
            <a:ext cx="508000" cy="304800"/>
          </a:xfrm>
          <a:prstGeom prst="rect">
            <a:avLst/>
          </a:prstGeom>
          <a:noFill/>
          <a:ln w="9525">
            <a:noFill/>
            <a:miter lim="800000"/>
            <a:headEnd/>
            <a:tailEnd/>
          </a:ln>
        </p:spPr>
        <p:txBody>
          <a:bodyPr wrap="none">
            <a:spAutoFit/>
          </a:bodyPr>
          <a:lstStyle/>
          <a:p>
            <a:pPr algn="ctr">
              <a:spcBef>
                <a:spcPct val="50000"/>
              </a:spcBef>
            </a:pPr>
            <a:r>
              <a:rPr lang="cs-CZ" sz="1400" i="0"/>
              <a:t>F(x)</a:t>
            </a:r>
          </a:p>
        </p:txBody>
      </p:sp>
      <p:sp>
        <p:nvSpPr>
          <p:cNvPr id="4115" name="Text Box 13"/>
          <p:cNvSpPr txBox="1">
            <a:spLocks noChangeArrowheads="1"/>
          </p:cNvSpPr>
          <p:nvPr/>
        </p:nvSpPr>
        <p:spPr bwMode="auto">
          <a:xfrm>
            <a:off x="8107363" y="5867400"/>
            <a:ext cx="282575" cy="304800"/>
          </a:xfrm>
          <a:prstGeom prst="rect">
            <a:avLst/>
          </a:prstGeom>
          <a:noFill/>
          <a:ln w="9525">
            <a:noFill/>
            <a:miter lim="800000"/>
            <a:headEnd/>
            <a:tailEnd/>
          </a:ln>
        </p:spPr>
        <p:txBody>
          <a:bodyPr wrap="none">
            <a:spAutoFit/>
          </a:bodyPr>
          <a:lstStyle/>
          <a:p>
            <a:pPr algn="ctr">
              <a:spcBef>
                <a:spcPct val="50000"/>
              </a:spcBef>
            </a:pPr>
            <a:r>
              <a:rPr lang="en-US" sz="1400" i="0"/>
              <a:t>x</a:t>
            </a:r>
            <a:endParaRPr lang="cs-CZ" sz="1400" i="0"/>
          </a:p>
        </p:txBody>
      </p:sp>
      <p:graphicFrame>
        <p:nvGraphicFramePr>
          <p:cNvPr id="4101" name="Object 14"/>
          <p:cNvGraphicFramePr>
            <a:graphicFrameLocks noChangeAspect="1"/>
          </p:cNvGraphicFramePr>
          <p:nvPr/>
        </p:nvGraphicFramePr>
        <p:xfrm>
          <a:off x="5200650" y="4165600"/>
          <a:ext cx="2998788" cy="1931988"/>
        </p:xfrm>
        <a:graphic>
          <a:graphicData uri="http://schemas.openxmlformats.org/presentationml/2006/ole">
            <p:oleObj spid="_x0000_s4101" name="Graf" r:id="rId7" imgW="4372081" imgH="2819271" progId="MSGraph.Chart.8">
              <p:embed followColorScheme="full"/>
            </p:oleObj>
          </a:graphicData>
        </a:graphic>
      </p:graphicFrame>
      <p:sp>
        <p:nvSpPr>
          <p:cNvPr id="4116" name="Line 15"/>
          <p:cNvSpPr>
            <a:spLocks noChangeShapeType="1"/>
          </p:cNvSpPr>
          <p:nvPr/>
        </p:nvSpPr>
        <p:spPr bwMode="auto">
          <a:xfrm flipH="1">
            <a:off x="5310188" y="5613400"/>
            <a:ext cx="661987" cy="0"/>
          </a:xfrm>
          <a:prstGeom prst="line">
            <a:avLst/>
          </a:prstGeom>
          <a:noFill/>
          <a:ln w="28575">
            <a:solidFill>
              <a:schemeClr val="tx1"/>
            </a:solidFill>
            <a:round/>
            <a:headEnd type="oval" w="sm" len="sm"/>
            <a:tailEnd type="oval" w="med" len="med"/>
          </a:ln>
        </p:spPr>
        <p:txBody>
          <a:bodyPr>
            <a:spAutoFit/>
          </a:bodyPr>
          <a:lstStyle/>
          <a:p>
            <a:endParaRPr lang="cs-CZ"/>
          </a:p>
        </p:txBody>
      </p:sp>
      <p:sp>
        <p:nvSpPr>
          <p:cNvPr id="4117" name="Text Box 16"/>
          <p:cNvSpPr txBox="1">
            <a:spLocks noChangeArrowheads="1"/>
          </p:cNvSpPr>
          <p:nvPr/>
        </p:nvSpPr>
        <p:spPr bwMode="auto">
          <a:xfrm>
            <a:off x="7248525" y="5867400"/>
            <a:ext cx="282575" cy="304800"/>
          </a:xfrm>
          <a:prstGeom prst="rect">
            <a:avLst/>
          </a:prstGeom>
          <a:noFill/>
          <a:ln w="9525">
            <a:noFill/>
            <a:miter lim="800000"/>
            <a:headEnd/>
            <a:tailEnd/>
          </a:ln>
        </p:spPr>
        <p:txBody>
          <a:bodyPr wrap="none">
            <a:spAutoFit/>
          </a:bodyPr>
          <a:lstStyle/>
          <a:p>
            <a:pPr algn="ctr">
              <a:spcBef>
                <a:spcPct val="50000"/>
              </a:spcBef>
            </a:pPr>
            <a:r>
              <a:rPr lang="cs-CZ" sz="1400" i="0"/>
              <a:t>3</a:t>
            </a:r>
          </a:p>
        </p:txBody>
      </p:sp>
      <p:sp>
        <p:nvSpPr>
          <p:cNvPr id="4118" name="Text Box 17"/>
          <p:cNvSpPr txBox="1">
            <a:spLocks noChangeArrowheads="1"/>
          </p:cNvSpPr>
          <p:nvPr/>
        </p:nvSpPr>
        <p:spPr bwMode="auto">
          <a:xfrm>
            <a:off x="6584950" y="5867400"/>
            <a:ext cx="282575" cy="304800"/>
          </a:xfrm>
          <a:prstGeom prst="rect">
            <a:avLst/>
          </a:prstGeom>
          <a:noFill/>
          <a:ln w="9525">
            <a:noFill/>
            <a:miter lim="800000"/>
            <a:headEnd/>
            <a:tailEnd/>
          </a:ln>
        </p:spPr>
        <p:txBody>
          <a:bodyPr wrap="none">
            <a:spAutoFit/>
          </a:bodyPr>
          <a:lstStyle/>
          <a:p>
            <a:pPr algn="ctr">
              <a:spcBef>
                <a:spcPct val="50000"/>
              </a:spcBef>
            </a:pPr>
            <a:r>
              <a:rPr lang="en-US" sz="1400" i="0"/>
              <a:t>2</a:t>
            </a:r>
            <a:endParaRPr lang="cs-CZ" sz="1400" i="0"/>
          </a:p>
        </p:txBody>
      </p:sp>
      <p:sp>
        <p:nvSpPr>
          <p:cNvPr id="4119" name="Text Box 18"/>
          <p:cNvSpPr txBox="1">
            <a:spLocks noChangeArrowheads="1"/>
          </p:cNvSpPr>
          <p:nvPr/>
        </p:nvSpPr>
        <p:spPr bwMode="auto">
          <a:xfrm>
            <a:off x="5834063" y="5867400"/>
            <a:ext cx="282575" cy="304800"/>
          </a:xfrm>
          <a:prstGeom prst="rect">
            <a:avLst/>
          </a:prstGeom>
          <a:noFill/>
          <a:ln w="9525">
            <a:noFill/>
            <a:miter lim="800000"/>
            <a:headEnd/>
            <a:tailEnd/>
          </a:ln>
        </p:spPr>
        <p:txBody>
          <a:bodyPr wrap="none">
            <a:spAutoFit/>
          </a:bodyPr>
          <a:lstStyle/>
          <a:p>
            <a:pPr algn="ctr">
              <a:spcBef>
                <a:spcPct val="50000"/>
              </a:spcBef>
            </a:pPr>
            <a:r>
              <a:rPr lang="en-US" sz="1400" i="0"/>
              <a:t>1</a:t>
            </a:r>
            <a:endParaRPr lang="cs-CZ" sz="1400" i="0"/>
          </a:p>
        </p:txBody>
      </p:sp>
      <p:sp>
        <p:nvSpPr>
          <p:cNvPr id="4120" name="Text Box 19"/>
          <p:cNvSpPr txBox="1">
            <a:spLocks noChangeArrowheads="1"/>
          </p:cNvSpPr>
          <p:nvPr/>
        </p:nvSpPr>
        <p:spPr bwMode="auto">
          <a:xfrm>
            <a:off x="5170488" y="5867400"/>
            <a:ext cx="282575" cy="304800"/>
          </a:xfrm>
          <a:prstGeom prst="rect">
            <a:avLst/>
          </a:prstGeom>
          <a:noFill/>
          <a:ln w="9525">
            <a:noFill/>
            <a:miter lim="800000"/>
            <a:headEnd/>
            <a:tailEnd/>
          </a:ln>
        </p:spPr>
        <p:txBody>
          <a:bodyPr wrap="none">
            <a:spAutoFit/>
          </a:bodyPr>
          <a:lstStyle/>
          <a:p>
            <a:pPr algn="ctr">
              <a:spcBef>
                <a:spcPct val="50000"/>
              </a:spcBef>
            </a:pPr>
            <a:r>
              <a:rPr lang="en-US" sz="1400" i="0"/>
              <a:t>0</a:t>
            </a:r>
            <a:endParaRPr lang="cs-CZ" sz="1400" i="0"/>
          </a:p>
        </p:txBody>
      </p:sp>
      <p:sp>
        <p:nvSpPr>
          <p:cNvPr id="4121" name="Line 20"/>
          <p:cNvSpPr>
            <a:spLocks noChangeShapeType="1"/>
          </p:cNvSpPr>
          <p:nvPr/>
        </p:nvSpPr>
        <p:spPr bwMode="auto">
          <a:xfrm flipH="1">
            <a:off x="5986463" y="5356225"/>
            <a:ext cx="661987" cy="0"/>
          </a:xfrm>
          <a:prstGeom prst="line">
            <a:avLst/>
          </a:prstGeom>
          <a:noFill/>
          <a:ln w="28575">
            <a:solidFill>
              <a:schemeClr val="tx1"/>
            </a:solidFill>
            <a:round/>
            <a:headEnd type="oval" w="sm" len="sm"/>
            <a:tailEnd type="oval" w="med" len="med"/>
          </a:ln>
        </p:spPr>
        <p:txBody>
          <a:bodyPr>
            <a:spAutoFit/>
          </a:bodyPr>
          <a:lstStyle/>
          <a:p>
            <a:endParaRPr lang="cs-CZ"/>
          </a:p>
        </p:txBody>
      </p:sp>
      <p:sp>
        <p:nvSpPr>
          <p:cNvPr id="4122" name="Line 21"/>
          <p:cNvSpPr>
            <a:spLocks noChangeShapeType="1"/>
          </p:cNvSpPr>
          <p:nvPr/>
        </p:nvSpPr>
        <p:spPr bwMode="auto">
          <a:xfrm flipH="1">
            <a:off x="6719888" y="5022850"/>
            <a:ext cx="661987" cy="0"/>
          </a:xfrm>
          <a:prstGeom prst="line">
            <a:avLst/>
          </a:prstGeom>
          <a:noFill/>
          <a:ln w="28575">
            <a:solidFill>
              <a:schemeClr val="tx1"/>
            </a:solidFill>
            <a:round/>
            <a:headEnd type="oval" w="sm" len="sm"/>
            <a:tailEnd type="oval" w="med" len="med"/>
          </a:ln>
        </p:spPr>
        <p:txBody>
          <a:bodyPr>
            <a:spAutoFit/>
          </a:bodyPr>
          <a:lstStyle/>
          <a:p>
            <a:endParaRPr lang="cs-CZ"/>
          </a:p>
        </p:txBody>
      </p:sp>
      <p:sp>
        <p:nvSpPr>
          <p:cNvPr id="4123" name="Line 22"/>
          <p:cNvSpPr>
            <a:spLocks noChangeShapeType="1"/>
          </p:cNvSpPr>
          <p:nvPr/>
        </p:nvSpPr>
        <p:spPr bwMode="auto">
          <a:xfrm flipH="1">
            <a:off x="7405688" y="4699000"/>
            <a:ext cx="661987" cy="0"/>
          </a:xfrm>
          <a:prstGeom prst="line">
            <a:avLst/>
          </a:prstGeom>
          <a:noFill/>
          <a:ln w="28575">
            <a:solidFill>
              <a:schemeClr val="tx1"/>
            </a:solidFill>
            <a:round/>
            <a:headEnd type="oval" w="sm" len="sm"/>
            <a:tailEnd type="oval" w="med" len="med"/>
          </a:ln>
        </p:spPr>
        <p:txBody>
          <a:bodyPr>
            <a:spAutoFit/>
          </a:bodyPr>
          <a:lstStyle/>
          <a:p>
            <a:endParaRPr lang="cs-CZ"/>
          </a:p>
        </p:txBody>
      </p:sp>
      <p:sp>
        <p:nvSpPr>
          <p:cNvPr id="4124" name="Text Box 24"/>
          <p:cNvSpPr txBox="1">
            <a:spLocks noChangeArrowheads="1"/>
          </p:cNvSpPr>
          <p:nvPr/>
        </p:nvSpPr>
        <p:spPr bwMode="auto">
          <a:xfrm>
            <a:off x="1176338" y="3581400"/>
            <a:ext cx="304800" cy="409575"/>
          </a:xfrm>
          <a:prstGeom prst="rect">
            <a:avLst/>
          </a:prstGeom>
          <a:noFill/>
          <a:ln w="9525">
            <a:noFill/>
            <a:miter lim="800000"/>
            <a:headEnd/>
            <a:tailEnd/>
          </a:ln>
        </p:spPr>
        <p:txBody>
          <a:bodyPr/>
          <a:lstStyle/>
          <a:p>
            <a:pPr eaLnBrk="0" hangingPunct="0"/>
            <a:r>
              <a:rPr lang="cs-CZ" sz="1600" i="0"/>
              <a:t>0</a:t>
            </a:r>
            <a:endParaRPr lang="cs-CZ" sz="1600" b="0" i="0"/>
          </a:p>
        </p:txBody>
      </p:sp>
      <p:sp>
        <p:nvSpPr>
          <p:cNvPr id="4125" name="Text Box 25"/>
          <p:cNvSpPr txBox="1">
            <a:spLocks noChangeArrowheads="1"/>
          </p:cNvSpPr>
          <p:nvPr/>
        </p:nvSpPr>
        <p:spPr bwMode="auto">
          <a:xfrm>
            <a:off x="1905000" y="3592513"/>
            <a:ext cx="304800" cy="409575"/>
          </a:xfrm>
          <a:prstGeom prst="rect">
            <a:avLst/>
          </a:prstGeom>
          <a:noFill/>
          <a:ln w="9525">
            <a:noFill/>
            <a:miter lim="800000"/>
            <a:headEnd/>
            <a:tailEnd/>
          </a:ln>
        </p:spPr>
        <p:txBody>
          <a:bodyPr/>
          <a:lstStyle/>
          <a:p>
            <a:pPr eaLnBrk="0" hangingPunct="0"/>
            <a:r>
              <a:rPr lang="cs-CZ" sz="1600" i="0"/>
              <a:t>1</a:t>
            </a:r>
            <a:endParaRPr lang="cs-CZ" sz="1600" b="0" i="0"/>
          </a:p>
        </p:txBody>
      </p:sp>
      <p:sp>
        <p:nvSpPr>
          <p:cNvPr id="4126" name="Text Box 26"/>
          <p:cNvSpPr txBox="1">
            <a:spLocks noChangeArrowheads="1"/>
          </p:cNvSpPr>
          <p:nvPr/>
        </p:nvSpPr>
        <p:spPr bwMode="auto">
          <a:xfrm>
            <a:off x="2590800" y="3581400"/>
            <a:ext cx="304800" cy="409575"/>
          </a:xfrm>
          <a:prstGeom prst="rect">
            <a:avLst/>
          </a:prstGeom>
          <a:noFill/>
          <a:ln w="9525">
            <a:noFill/>
            <a:miter lim="800000"/>
            <a:headEnd/>
            <a:tailEnd/>
          </a:ln>
        </p:spPr>
        <p:txBody>
          <a:bodyPr/>
          <a:lstStyle/>
          <a:p>
            <a:pPr eaLnBrk="0" hangingPunct="0"/>
            <a:r>
              <a:rPr lang="cs-CZ" sz="1600" i="0"/>
              <a:t>2</a:t>
            </a:r>
            <a:endParaRPr lang="cs-CZ" sz="1600" b="0" i="0"/>
          </a:p>
        </p:txBody>
      </p:sp>
      <p:sp>
        <p:nvSpPr>
          <p:cNvPr id="4127" name="Text Box 27"/>
          <p:cNvSpPr txBox="1">
            <a:spLocks noChangeArrowheads="1"/>
          </p:cNvSpPr>
          <p:nvPr/>
        </p:nvSpPr>
        <p:spPr bwMode="auto">
          <a:xfrm>
            <a:off x="3309938" y="3581400"/>
            <a:ext cx="304800" cy="409575"/>
          </a:xfrm>
          <a:prstGeom prst="rect">
            <a:avLst/>
          </a:prstGeom>
          <a:noFill/>
          <a:ln w="9525">
            <a:noFill/>
            <a:miter lim="800000"/>
            <a:headEnd/>
            <a:tailEnd/>
          </a:ln>
        </p:spPr>
        <p:txBody>
          <a:bodyPr/>
          <a:lstStyle/>
          <a:p>
            <a:pPr eaLnBrk="0" hangingPunct="0"/>
            <a:r>
              <a:rPr lang="cs-CZ" sz="1600" i="0"/>
              <a:t>3</a:t>
            </a:r>
            <a:endParaRPr lang="cs-CZ" sz="1600" b="0" i="0"/>
          </a:p>
        </p:txBody>
      </p:sp>
      <p:sp>
        <p:nvSpPr>
          <p:cNvPr id="4128" name="Text Box 28"/>
          <p:cNvSpPr txBox="1">
            <a:spLocks noChangeArrowheads="1"/>
          </p:cNvSpPr>
          <p:nvPr/>
        </p:nvSpPr>
        <p:spPr bwMode="auto">
          <a:xfrm>
            <a:off x="5486400" y="3581400"/>
            <a:ext cx="304800" cy="409575"/>
          </a:xfrm>
          <a:prstGeom prst="rect">
            <a:avLst/>
          </a:prstGeom>
          <a:noFill/>
          <a:ln w="9525">
            <a:noFill/>
            <a:miter lim="800000"/>
            <a:headEnd/>
            <a:tailEnd/>
          </a:ln>
        </p:spPr>
        <p:txBody>
          <a:bodyPr/>
          <a:lstStyle/>
          <a:p>
            <a:pPr eaLnBrk="0" hangingPunct="0"/>
            <a:r>
              <a:rPr lang="cs-CZ" sz="1600" i="0"/>
              <a:t>0</a:t>
            </a:r>
            <a:endParaRPr lang="cs-CZ" sz="1600" b="0" i="0"/>
          </a:p>
        </p:txBody>
      </p:sp>
      <p:sp>
        <p:nvSpPr>
          <p:cNvPr id="4129" name="Text Box 29"/>
          <p:cNvSpPr txBox="1">
            <a:spLocks noChangeArrowheads="1"/>
          </p:cNvSpPr>
          <p:nvPr/>
        </p:nvSpPr>
        <p:spPr bwMode="auto">
          <a:xfrm>
            <a:off x="6215063" y="3592513"/>
            <a:ext cx="304800" cy="409575"/>
          </a:xfrm>
          <a:prstGeom prst="rect">
            <a:avLst/>
          </a:prstGeom>
          <a:noFill/>
          <a:ln w="9525">
            <a:noFill/>
            <a:miter lim="800000"/>
            <a:headEnd/>
            <a:tailEnd/>
          </a:ln>
        </p:spPr>
        <p:txBody>
          <a:bodyPr/>
          <a:lstStyle/>
          <a:p>
            <a:pPr eaLnBrk="0" hangingPunct="0"/>
            <a:r>
              <a:rPr lang="cs-CZ" sz="1600" i="0"/>
              <a:t>1</a:t>
            </a:r>
            <a:endParaRPr lang="cs-CZ" sz="1600" b="0" i="0"/>
          </a:p>
        </p:txBody>
      </p:sp>
      <p:sp>
        <p:nvSpPr>
          <p:cNvPr id="4130" name="Text Box 30"/>
          <p:cNvSpPr txBox="1">
            <a:spLocks noChangeArrowheads="1"/>
          </p:cNvSpPr>
          <p:nvPr/>
        </p:nvSpPr>
        <p:spPr bwMode="auto">
          <a:xfrm>
            <a:off x="6900863" y="3581400"/>
            <a:ext cx="304800" cy="409575"/>
          </a:xfrm>
          <a:prstGeom prst="rect">
            <a:avLst/>
          </a:prstGeom>
          <a:noFill/>
          <a:ln w="9525">
            <a:noFill/>
            <a:miter lim="800000"/>
            <a:headEnd/>
            <a:tailEnd/>
          </a:ln>
        </p:spPr>
        <p:txBody>
          <a:bodyPr/>
          <a:lstStyle/>
          <a:p>
            <a:pPr eaLnBrk="0" hangingPunct="0"/>
            <a:r>
              <a:rPr lang="cs-CZ" sz="1600" i="0"/>
              <a:t>2</a:t>
            </a:r>
            <a:endParaRPr lang="cs-CZ" sz="1600" b="0" i="0"/>
          </a:p>
        </p:txBody>
      </p:sp>
      <p:sp>
        <p:nvSpPr>
          <p:cNvPr id="4131" name="Text Box 31"/>
          <p:cNvSpPr txBox="1">
            <a:spLocks noChangeArrowheads="1"/>
          </p:cNvSpPr>
          <p:nvPr/>
        </p:nvSpPr>
        <p:spPr bwMode="auto">
          <a:xfrm>
            <a:off x="7620000" y="3581400"/>
            <a:ext cx="304800" cy="409575"/>
          </a:xfrm>
          <a:prstGeom prst="rect">
            <a:avLst/>
          </a:prstGeom>
          <a:noFill/>
          <a:ln w="9525">
            <a:noFill/>
            <a:miter lim="800000"/>
            <a:headEnd/>
            <a:tailEnd/>
          </a:ln>
        </p:spPr>
        <p:txBody>
          <a:bodyPr/>
          <a:lstStyle/>
          <a:p>
            <a:pPr eaLnBrk="0" hangingPunct="0"/>
            <a:r>
              <a:rPr lang="cs-CZ" sz="1600" i="0"/>
              <a:t>3</a:t>
            </a:r>
            <a:endParaRPr lang="cs-CZ" sz="1600" b="0" i="0"/>
          </a:p>
        </p:txBody>
      </p:sp>
      <p:sp>
        <p:nvSpPr>
          <p:cNvPr id="4132" name="Text Box 32"/>
          <p:cNvSpPr txBox="1">
            <a:spLocks noChangeArrowheads="1"/>
          </p:cNvSpPr>
          <p:nvPr/>
        </p:nvSpPr>
        <p:spPr bwMode="auto">
          <a:xfrm>
            <a:off x="1165225" y="5969000"/>
            <a:ext cx="304800" cy="409575"/>
          </a:xfrm>
          <a:prstGeom prst="rect">
            <a:avLst/>
          </a:prstGeom>
          <a:noFill/>
          <a:ln w="9525">
            <a:noFill/>
            <a:miter lim="800000"/>
            <a:headEnd/>
            <a:tailEnd/>
          </a:ln>
        </p:spPr>
        <p:txBody>
          <a:bodyPr/>
          <a:lstStyle/>
          <a:p>
            <a:pPr eaLnBrk="0" hangingPunct="0"/>
            <a:r>
              <a:rPr lang="cs-CZ" sz="1600" i="0"/>
              <a:t>0</a:t>
            </a:r>
            <a:endParaRPr lang="cs-CZ" sz="1600" b="0" i="0"/>
          </a:p>
        </p:txBody>
      </p:sp>
      <p:sp>
        <p:nvSpPr>
          <p:cNvPr id="4133" name="Text Box 33"/>
          <p:cNvSpPr txBox="1">
            <a:spLocks noChangeArrowheads="1"/>
          </p:cNvSpPr>
          <p:nvPr/>
        </p:nvSpPr>
        <p:spPr bwMode="auto">
          <a:xfrm>
            <a:off x="1893888" y="5980113"/>
            <a:ext cx="304800" cy="409575"/>
          </a:xfrm>
          <a:prstGeom prst="rect">
            <a:avLst/>
          </a:prstGeom>
          <a:noFill/>
          <a:ln w="9525">
            <a:noFill/>
            <a:miter lim="800000"/>
            <a:headEnd/>
            <a:tailEnd/>
          </a:ln>
        </p:spPr>
        <p:txBody>
          <a:bodyPr/>
          <a:lstStyle/>
          <a:p>
            <a:pPr eaLnBrk="0" hangingPunct="0"/>
            <a:r>
              <a:rPr lang="cs-CZ" sz="1600" i="0"/>
              <a:t>1</a:t>
            </a:r>
            <a:endParaRPr lang="cs-CZ" sz="1600" b="0" i="0"/>
          </a:p>
        </p:txBody>
      </p:sp>
      <p:sp>
        <p:nvSpPr>
          <p:cNvPr id="4134" name="Text Box 34"/>
          <p:cNvSpPr txBox="1">
            <a:spLocks noChangeArrowheads="1"/>
          </p:cNvSpPr>
          <p:nvPr/>
        </p:nvSpPr>
        <p:spPr bwMode="auto">
          <a:xfrm>
            <a:off x="2579688" y="5969000"/>
            <a:ext cx="304800" cy="409575"/>
          </a:xfrm>
          <a:prstGeom prst="rect">
            <a:avLst/>
          </a:prstGeom>
          <a:noFill/>
          <a:ln w="9525">
            <a:noFill/>
            <a:miter lim="800000"/>
            <a:headEnd/>
            <a:tailEnd/>
          </a:ln>
        </p:spPr>
        <p:txBody>
          <a:bodyPr/>
          <a:lstStyle/>
          <a:p>
            <a:pPr eaLnBrk="0" hangingPunct="0"/>
            <a:r>
              <a:rPr lang="cs-CZ" sz="1600" i="0"/>
              <a:t>2</a:t>
            </a:r>
            <a:endParaRPr lang="cs-CZ" sz="1600" b="0" i="0"/>
          </a:p>
        </p:txBody>
      </p:sp>
      <p:sp>
        <p:nvSpPr>
          <p:cNvPr id="4135" name="Text Box 35"/>
          <p:cNvSpPr txBox="1">
            <a:spLocks noChangeArrowheads="1"/>
          </p:cNvSpPr>
          <p:nvPr/>
        </p:nvSpPr>
        <p:spPr bwMode="auto">
          <a:xfrm>
            <a:off x="3298825" y="5969000"/>
            <a:ext cx="304800" cy="409575"/>
          </a:xfrm>
          <a:prstGeom prst="rect">
            <a:avLst/>
          </a:prstGeom>
          <a:noFill/>
          <a:ln w="9525">
            <a:noFill/>
            <a:miter lim="800000"/>
            <a:headEnd/>
            <a:tailEnd/>
          </a:ln>
        </p:spPr>
        <p:txBody>
          <a:bodyPr/>
          <a:lstStyle/>
          <a:p>
            <a:pPr eaLnBrk="0" hangingPunct="0"/>
            <a:r>
              <a:rPr lang="cs-CZ" sz="1600" i="0"/>
              <a:t>3</a:t>
            </a:r>
            <a:endParaRPr lang="cs-CZ" sz="1600" b="0" i="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7107" name="Rectangle 2"/>
          <p:cNvSpPr>
            <a:spLocks noChangeArrowheads="1"/>
          </p:cNvSpPr>
          <p:nvPr>
            <p:ph type="title" idx="4294967295"/>
          </p:nvPr>
        </p:nvSpPr>
        <p:spPr>
          <a:xfrm>
            <a:off x="79375" y="504825"/>
            <a:ext cx="8985250" cy="692150"/>
          </a:xfrm>
          <a:noFill/>
        </p:spPr>
        <p:txBody>
          <a:bodyPr/>
          <a:lstStyle/>
          <a:p>
            <a:r>
              <a:rPr lang="cs-CZ" smtClean="0"/>
              <a:t>Jak vznikají informace ?                                                                      - frekvenční tabulka jako základní nástroj popisu</a:t>
            </a:r>
          </a:p>
        </p:txBody>
      </p:sp>
      <p:sp>
        <p:nvSpPr>
          <p:cNvPr id="47108" name="Rectangle 3"/>
          <p:cNvSpPr>
            <a:spLocks noGrp="1"/>
          </p:cNvSpPr>
          <p:nvPr>
            <p:ph type="body" idx="4294967295"/>
          </p:nvPr>
        </p:nvSpPr>
        <p:spPr>
          <a:xfrm>
            <a:off x="152400" y="2243138"/>
            <a:ext cx="3556000" cy="754062"/>
          </a:xfrm>
          <a:noFill/>
        </p:spPr>
        <p:txBody>
          <a:bodyPr/>
          <a:lstStyle/>
          <a:p>
            <a:pPr>
              <a:buFont typeface="Wingdings 2" pitchFamily="18" charset="2"/>
              <a:buNone/>
            </a:pPr>
            <a:r>
              <a:rPr lang="cs-CZ" sz="2000" u="sng" smtClean="0"/>
              <a:t>Příklad:</a:t>
            </a:r>
            <a:r>
              <a:rPr lang="cs-CZ" sz="2000" smtClean="0"/>
              <a:t>	</a:t>
            </a:r>
            <a:r>
              <a:rPr lang="cs-CZ" sz="2000" b="1" smtClean="0"/>
              <a:t>x: koncentrace látky v 	krvi n = 100 pacientů</a:t>
            </a:r>
            <a:endParaRPr lang="cs-CZ" sz="2000" smtClean="0"/>
          </a:p>
        </p:txBody>
      </p:sp>
      <p:sp>
        <p:nvSpPr>
          <p:cNvPr id="300036" name="AutoShape 4"/>
          <p:cNvSpPr>
            <a:spLocks noChangeArrowheads="1"/>
          </p:cNvSpPr>
          <p:nvPr/>
        </p:nvSpPr>
        <p:spPr bwMode="auto">
          <a:xfrm>
            <a:off x="596900" y="3040063"/>
            <a:ext cx="2838450" cy="388937"/>
          </a:xfrm>
          <a:prstGeom prst="flowChartAlternateProcess">
            <a:avLst/>
          </a:prstGeom>
          <a:solidFill>
            <a:srgbClr val="996600"/>
          </a:solidFill>
          <a:ln w="9525">
            <a:noFill/>
            <a:miter lim="800000"/>
            <a:headEnd/>
            <a:tailEnd/>
          </a:ln>
          <a:effectLst>
            <a:outerShdw dist="35921" dir="2700000" algn="ctr" rotWithShape="0">
              <a:schemeClr val="bg2"/>
            </a:outerShdw>
          </a:effectLst>
        </p:spPr>
        <p:txBody>
          <a:bodyPr>
            <a:spAutoFit/>
          </a:bodyPr>
          <a:lstStyle/>
          <a:p>
            <a:pPr algn="ctr">
              <a:spcBef>
                <a:spcPct val="50000"/>
              </a:spcBef>
              <a:defRPr/>
            </a:pPr>
            <a:r>
              <a:rPr lang="cs-CZ" i="0">
                <a:solidFill>
                  <a:schemeClr val="bg1"/>
                </a:solidFill>
                <a:latin typeface="Arial" pitchFamily="34" charset="0"/>
                <a:cs typeface="Arial" pitchFamily="34" charset="0"/>
              </a:rPr>
              <a:t>Primární data</a:t>
            </a:r>
          </a:p>
        </p:txBody>
      </p:sp>
      <p:sp>
        <p:nvSpPr>
          <p:cNvPr id="300037" name="AutoShape 5"/>
          <p:cNvSpPr>
            <a:spLocks noChangeArrowheads="1"/>
          </p:cNvSpPr>
          <p:nvPr/>
        </p:nvSpPr>
        <p:spPr bwMode="auto">
          <a:xfrm>
            <a:off x="5395913" y="2200275"/>
            <a:ext cx="3076575" cy="388938"/>
          </a:xfrm>
          <a:prstGeom prst="flowChartAlternateProcess">
            <a:avLst/>
          </a:prstGeom>
          <a:solidFill>
            <a:srgbClr val="996600"/>
          </a:solidFill>
          <a:ln w="9525">
            <a:noFill/>
            <a:miter lim="800000"/>
            <a:headEnd/>
            <a:tailEnd/>
          </a:ln>
          <a:effectLst>
            <a:outerShdw dist="35921" dir="2700000" algn="ctr" rotWithShape="0">
              <a:schemeClr val="bg2"/>
            </a:outerShdw>
          </a:effectLst>
        </p:spPr>
        <p:txBody>
          <a:bodyPr>
            <a:spAutoFit/>
          </a:bodyPr>
          <a:lstStyle/>
          <a:p>
            <a:pPr algn="ctr">
              <a:spcBef>
                <a:spcPct val="50000"/>
              </a:spcBef>
              <a:defRPr/>
            </a:pPr>
            <a:r>
              <a:rPr lang="cs-CZ" i="0">
                <a:solidFill>
                  <a:schemeClr val="bg1"/>
                </a:solidFill>
                <a:latin typeface="Arial" pitchFamily="34" charset="0"/>
                <a:cs typeface="Arial" pitchFamily="34" charset="0"/>
              </a:rPr>
              <a:t>Frekvenční sumarizace</a:t>
            </a:r>
          </a:p>
        </p:txBody>
      </p:sp>
      <p:sp>
        <p:nvSpPr>
          <p:cNvPr id="47111" name="Text Box 6"/>
          <p:cNvSpPr txBox="1">
            <a:spLocks noChangeArrowheads="1"/>
          </p:cNvSpPr>
          <p:nvPr/>
        </p:nvSpPr>
        <p:spPr bwMode="auto">
          <a:xfrm>
            <a:off x="4267200" y="2636838"/>
            <a:ext cx="4876800" cy="3540125"/>
          </a:xfrm>
          <a:prstGeom prst="rect">
            <a:avLst/>
          </a:prstGeom>
          <a:noFill/>
          <a:ln w="9525">
            <a:noFill/>
            <a:miter lim="800000"/>
            <a:headEnd/>
            <a:tailEnd/>
          </a:ln>
        </p:spPr>
        <p:txBody>
          <a:bodyPr>
            <a:spAutoFit/>
          </a:bodyPr>
          <a:lstStyle/>
          <a:p>
            <a:pPr>
              <a:spcBef>
                <a:spcPct val="50000"/>
              </a:spcBef>
            </a:pPr>
            <a:r>
              <a:rPr lang="cs-CZ" sz="1400" i="0"/>
              <a:t>n</a:t>
            </a:r>
            <a:r>
              <a:rPr lang="cs-CZ" sz="1400" b="0" i="0"/>
              <a:t> = 100 opakovaných měření (100 pacientů)</a:t>
            </a:r>
            <a:br>
              <a:rPr lang="cs-CZ" sz="1400" b="0" i="0"/>
            </a:br>
            <a:r>
              <a:rPr lang="cs-CZ" sz="1400" i="0"/>
              <a:t>x:</a:t>
            </a:r>
            <a:r>
              <a:rPr lang="cs-CZ" sz="1400" b="0" i="0"/>
              <a:t> koncentrace sledované látky v krvi (20 – 100 jednotek)</a:t>
            </a:r>
          </a:p>
          <a:p>
            <a:pPr>
              <a:spcBef>
                <a:spcPct val="50000"/>
              </a:spcBef>
            </a:pPr>
            <a:endParaRPr lang="cs-CZ" sz="1400" b="0" i="0"/>
          </a:p>
          <a:p>
            <a:pPr>
              <a:spcBef>
                <a:spcPct val="50000"/>
              </a:spcBef>
            </a:pPr>
            <a:endParaRPr lang="cs-CZ" sz="1400" b="0" i="0"/>
          </a:p>
          <a:p>
            <a:pPr>
              <a:spcBef>
                <a:spcPct val="50000"/>
              </a:spcBef>
            </a:pPr>
            <a:endParaRPr lang="cs-CZ" sz="1400" b="0" i="0"/>
          </a:p>
          <a:p>
            <a:pPr>
              <a:spcBef>
                <a:spcPct val="50000"/>
              </a:spcBef>
            </a:pPr>
            <a:endParaRPr lang="cs-CZ" sz="1400" b="0" i="0"/>
          </a:p>
          <a:p>
            <a:pPr>
              <a:spcBef>
                <a:spcPct val="50000"/>
              </a:spcBef>
            </a:pPr>
            <a:endParaRPr lang="cs-CZ" sz="1400" b="0" i="0"/>
          </a:p>
          <a:p>
            <a:pPr>
              <a:spcBef>
                <a:spcPct val="50000"/>
              </a:spcBef>
            </a:pPr>
            <a:r>
              <a:rPr lang="cs-CZ" sz="1400" i="0"/>
              <a:t>d(l)</a:t>
            </a:r>
            <a:r>
              <a:rPr lang="cs-CZ" sz="1400" b="0" i="0"/>
              <a:t> – šířka intervalu</a:t>
            </a:r>
            <a:br>
              <a:rPr lang="cs-CZ" sz="1400" b="0" i="0"/>
            </a:br>
            <a:r>
              <a:rPr lang="cs-CZ" sz="1400" i="0"/>
              <a:t>n(l)</a:t>
            </a:r>
            <a:r>
              <a:rPr lang="cs-CZ" sz="1400" b="0" i="0"/>
              <a:t> – absolutní četnost</a:t>
            </a:r>
            <a:br>
              <a:rPr lang="cs-CZ" sz="1400" b="0" i="0"/>
            </a:br>
            <a:r>
              <a:rPr lang="cs-CZ" sz="1400" i="0"/>
              <a:t>n(l) / n</a:t>
            </a:r>
            <a:r>
              <a:rPr lang="cs-CZ" sz="1400" b="0" i="0"/>
              <a:t> – intervalová relativní četnost</a:t>
            </a:r>
            <a:br>
              <a:rPr lang="cs-CZ" sz="1400" b="0" i="0"/>
            </a:br>
            <a:r>
              <a:rPr lang="cs-CZ" sz="1400" i="0"/>
              <a:t>N(x</a:t>
            </a:r>
            <a:r>
              <a:rPr lang="en-US" sz="1400" i="0"/>
              <a:t>’’</a:t>
            </a:r>
            <a:r>
              <a:rPr lang="cs-CZ" sz="1400" i="0"/>
              <a:t>)</a:t>
            </a:r>
            <a:r>
              <a:rPr lang="cs-CZ" sz="1400" b="0" i="0"/>
              <a:t> – intervalová kumulativní četnost do horní hranice X</a:t>
            </a:r>
            <a:r>
              <a:rPr lang="en-US" sz="1400" b="0" i="0"/>
              <a:t>’’</a:t>
            </a:r>
            <a:r>
              <a:rPr lang="cs-CZ" sz="1400" b="0" i="0"/>
              <a:t> </a:t>
            </a:r>
            <a:br>
              <a:rPr lang="cs-CZ" sz="1400" b="0" i="0"/>
            </a:br>
            <a:r>
              <a:rPr lang="cs-CZ" sz="1400" i="0"/>
              <a:t>F(x</a:t>
            </a:r>
            <a:r>
              <a:rPr lang="en-US" sz="1400" i="0"/>
              <a:t>’’</a:t>
            </a:r>
            <a:r>
              <a:rPr lang="cs-CZ" sz="1400" i="0"/>
              <a:t>)</a:t>
            </a:r>
            <a:r>
              <a:rPr lang="cs-CZ" sz="1400" b="0" i="0"/>
              <a:t> – intervalová </a:t>
            </a:r>
            <a:r>
              <a:rPr lang="en-US" sz="1400" b="0" i="0"/>
              <a:t>relativn</a:t>
            </a:r>
            <a:r>
              <a:rPr lang="cs-CZ" sz="1400" b="0" i="0"/>
              <a:t>í kumulativní četnost do horní  hranice X</a:t>
            </a:r>
            <a:r>
              <a:rPr lang="en-US" sz="1400" b="0" i="0"/>
              <a:t>’’</a:t>
            </a:r>
            <a:r>
              <a:rPr lang="cs-CZ" sz="1400" b="0" i="0"/>
              <a:t> </a:t>
            </a:r>
          </a:p>
        </p:txBody>
      </p:sp>
      <p:sp>
        <p:nvSpPr>
          <p:cNvPr id="300039" name="AutoShape 7"/>
          <p:cNvSpPr>
            <a:spLocks noChangeArrowheads="1"/>
          </p:cNvSpPr>
          <p:nvPr/>
        </p:nvSpPr>
        <p:spPr bwMode="auto">
          <a:xfrm>
            <a:off x="2133600" y="3659188"/>
            <a:ext cx="1981200" cy="457200"/>
          </a:xfrm>
          <a:prstGeom prst="rightArrow">
            <a:avLst>
              <a:gd name="adj1" fmla="val 50000"/>
              <a:gd name="adj2" fmla="val 108333"/>
            </a:avLst>
          </a:prstGeom>
          <a:solidFill>
            <a:srgbClr val="CC6600"/>
          </a:solidFill>
          <a:ln w="9525">
            <a:noFill/>
            <a:miter lim="800000"/>
            <a:headEnd/>
            <a:tailEnd/>
          </a:ln>
          <a:effectLst>
            <a:outerShdw dist="35921" dir="2700000" algn="ctr" rotWithShape="0">
              <a:schemeClr val="bg2"/>
            </a:outerShdw>
          </a:effectLst>
        </p:spPr>
        <p:txBody>
          <a:bodyPr anchor="ctr">
            <a:spAutoFit/>
          </a:bodyPr>
          <a:lstStyle/>
          <a:p>
            <a:pPr>
              <a:defRPr/>
            </a:pPr>
            <a:endParaRPr lang="cs-CZ"/>
          </a:p>
        </p:txBody>
      </p:sp>
      <p:graphicFrame>
        <p:nvGraphicFramePr>
          <p:cNvPr id="300089" name="Group 57"/>
          <p:cNvGraphicFramePr>
            <a:graphicFrameLocks noGrp="1"/>
          </p:cNvGraphicFramePr>
          <p:nvPr/>
        </p:nvGraphicFramePr>
        <p:xfrm>
          <a:off x="4419600" y="3213100"/>
          <a:ext cx="4049713" cy="1524000"/>
        </p:xfrm>
        <a:graphic>
          <a:graphicData uri="http://schemas.openxmlformats.org/drawingml/2006/table">
            <a:tbl>
              <a:tblPr/>
              <a:tblGrid>
                <a:gridCol w="1101725"/>
                <a:gridCol w="468313"/>
                <a:gridCol w="495300"/>
                <a:gridCol w="661987"/>
                <a:gridCol w="660400"/>
                <a:gridCol w="661988"/>
              </a:tblGrid>
              <a:tr h="24447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400" b="1" i="0" u="none" strike="noStrike" cap="none" normalizeH="0" baseline="0" smtClean="0">
                          <a:ln>
                            <a:noFill/>
                          </a:ln>
                          <a:solidFill>
                            <a:schemeClr val="tx1"/>
                          </a:solidFill>
                          <a:effectLst/>
                          <a:latin typeface="Calibri" pitchFamily="34" charset="0"/>
                          <a:cs typeface="Arial" charset="0"/>
                        </a:rPr>
                        <a:t>interv</a:t>
                      </a:r>
                      <a:endParaRPr kumimoji="0" lang="cs-CZ" sz="1400" b="1" i="0" u="none" strike="noStrike" cap="none" normalizeH="0" baseline="0" smtClean="0">
                        <a:ln>
                          <a:noFill/>
                        </a:ln>
                        <a:solidFill>
                          <a:schemeClr val="tx1"/>
                        </a:solidFill>
                        <a:effectLst/>
                        <a:latin typeface="Calibri"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400" b="1" i="0" u="none" strike="noStrike" cap="none" normalizeH="0" baseline="0" smtClean="0">
                          <a:ln>
                            <a:noFill/>
                          </a:ln>
                          <a:solidFill>
                            <a:schemeClr val="tx1"/>
                          </a:solidFill>
                          <a:effectLst/>
                          <a:latin typeface="Calibri" pitchFamily="34" charset="0"/>
                          <a:cs typeface="Arial" charset="0"/>
                        </a:rPr>
                        <a:t>d(l)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400" b="1" i="0" u="none" strike="noStrike" cap="none" normalizeH="0" baseline="0" smtClean="0">
                          <a:ln>
                            <a:noFill/>
                          </a:ln>
                          <a:solidFill>
                            <a:schemeClr val="tx1"/>
                          </a:solidFill>
                          <a:effectLst/>
                          <a:latin typeface="Calibri" pitchFamily="34" charset="0"/>
                          <a:cs typeface="Arial" charset="0"/>
                        </a:rPr>
                        <a:t>n</a:t>
                      </a:r>
                      <a:r>
                        <a:rPr kumimoji="0" lang="cs-CZ" sz="1400" b="1" i="0" u="none" strike="noStrike" cap="none" normalizeH="0" baseline="0" smtClean="0">
                          <a:ln>
                            <a:noFill/>
                          </a:ln>
                          <a:solidFill>
                            <a:schemeClr val="tx1"/>
                          </a:solidFill>
                          <a:effectLst/>
                          <a:latin typeface="Calibri" pitchFamily="34" charset="0"/>
                          <a:cs typeface="Arial" charset="0"/>
                        </a:rPr>
                        <a:t>(l)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400" b="1" i="0" u="none" strike="noStrike" cap="none" normalizeH="0" baseline="0" smtClean="0">
                          <a:ln>
                            <a:noFill/>
                          </a:ln>
                          <a:solidFill>
                            <a:schemeClr val="tx1"/>
                          </a:solidFill>
                          <a:effectLst/>
                          <a:latin typeface="Calibri" pitchFamily="34" charset="0"/>
                          <a:cs typeface="Arial" charset="0"/>
                        </a:rPr>
                        <a:t>n</a:t>
                      </a:r>
                      <a:r>
                        <a:rPr kumimoji="0" lang="cs-CZ" sz="1400" b="1" i="0" u="none" strike="noStrike" cap="none" normalizeH="0" baseline="0" smtClean="0">
                          <a:ln>
                            <a:noFill/>
                          </a:ln>
                          <a:solidFill>
                            <a:schemeClr val="tx1"/>
                          </a:solidFill>
                          <a:effectLst/>
                          <a:latin typeface="Calibri" pitchFamily="34" charset="0"/>
                          <a:cs typeface="Arial" charset="0"/>
                        </a:rPr>
                        <a:t>(l)</a:t>
                      </a:r>
                      <a:r>
                        <a:rPr kumimoji="0" lang="en-US" sz="1400" b="1" i="0" u="none" strike="noStrike" cap="none" normalizeH="0" baseline="0" smtClean="0">
                          <a:ln>
                            <a:noFill/>
                          </a:ln>
                          <a:solidFill>
                            <a:schemeClr val="tx1"/>
                          </a:solidFill>
                          <a:effectLst/>
                          <a:latin typeface="Calibri" pitchFamily="34" charset="0"/>
                          <a:cs typeface="Arial" charset="0"/>
                        </a:rPr>
                        <a:t>/n</a:t>
                      </a:r>
                      <a:endParaRPr kumimoji="0" lang="cs-CZ" sz="1400" b="1" i="0" u="none" strike="noStrike" cap="none" normalizeH="0" baseline="0" smtClean="0">
                        <a:ln>
                          <a:noFill/>
                        </a:ln>
                        <a:solidFill>
                          <a:schemeClr val="tx1"/>
                        </a:solidFill>
                        <a:effectLst/>
                        <a:latin typeface="Calibri"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400" b="1" i="0" u="none" strike="noStrike" cap="none" normalizeH="0" baseline="0" smtClean="0">
                          <a:ln>
                            <a:noFill/>
                          </a:ln>
                          <a:solidFill>
                            <a:schemeClr val="tx1"/>
                          </a:solidFill>
                          <a:effectLst/>
                          <a:latin typeface="Calibri" pitchFamily="34" charset="0"/>
                          <a:cs typeface="Arial" charset="0"/>
                        </a:rPr>
                        <a:t>N(x</a:t>
                      </a:r>
                      <a:r>
                        <a:rPr kumimoji="0" lang="en-US" sz="1400" b="1" i="0" u="none" strike="noStrike" cap="none" normalizeH="0" baseline="0" smtClean="0">
                          <a:ln>
                            <a:noFill/>
                          </a:ln>
                          <a:solidFill>
                            <a:schemeClr val="tx1"/>
                          </a:solidFill>
                          <a:effectLst/>
                          <a:latin typeface="Calibri" pitchFamily="34" charset="0"/>
                          <a:cs typeface="Arial" charset="0"/>
                        </a:rPr>
                        <a:t>’’</a:t>
                      </a:r>
                      <a:r>
                        <a:rPr kumimoji="0" lang="cs-CZ" sz="1400" b="1" i="0" u="none" strike="noStrike" cap="none" normalizeH="0" baseline="0" smtClean="0">
                          <a:ln>
                            <a:noFill/>
                          </a:ln>
                          <a:solidFill>
                            <a:schemeClr val="tx1"/>
                          </a:solidFill>
                          <a:effectLst/>
                          <a:latin typeface="Calibri" pitchFamily="34"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400" b="1" i="0" u="none" strike="noStrike" cap="none" normalizeH="0" baseline="0" smtClean="0">
                          <a:ln>
                            <a:noFill/>
                          </a:ln>
                          <a:solidFill>
                            <a:schemeClr val="tx1"/>
                          </a:solidFill>
                          <a:effectLst/>
                          <a:latin typeface="Calibri" pitchFamily="34" charset="0"/>
                          <a:cs typeface="Arial" charset="0"/>
                        </a:rPr>
                        <a:t>F(x</a:t>
                      </a:r>
                      <a:r>
                        <a:rPr kumimoji="0" lang="en-US" sz="1400" b="1" i="0" u="none" strike="noStrike" cap="none" normalizeH="0" baseline="0" smtClean="0">
                          <a:ln>
                            <a:noFill/>
                          </a:ln>
                          <a:solidFill>
                            <a:schemeClr val="tx1"/>
                          </a:solidFill>
                          <a:effectLst/>
                          <a:latin typeface="Calibri" pitchFamily="34" charset="0"/>
                          <a:cs typeface="Arial" charset="0"/>
                        </a:rPr>
                        <a:t>’’</a:t>
                      </a:r>
                      <a:r>
                        <a:rPr kumimoji="0" lang="cs-CZ" sz="1400" b="1" i="0" u="none" strike="noStrike" cap="none" normalizeH="0" baseline="0" smtClean="0">
                          <a:ln>
                            <a:noFill/>
                          </a:ln>
                          <a:solidFill>
                            <a:schemeClr val="tx1"/>
                          </a:solidFill>
                          <a:effectLst/>
                          <a:latin typeface="Calibri" pitchFamily="34" charset="0"/>
                          <a:cs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24288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400" b="1" i="0" u="none" strike="noStrike" cap="none" normalizeH="0" baseline="0" smtClean="0">
                          <a:ln>
                            <a:noFill/>
                          </a:ln>
                          <a:solidFill>
                            <a:schemeClr val="tx1"/>
                          </a:solidFill>
                          <a:effectLst/>
                          <a:latin typeface="Calibri" pitchFamily="34" charset="0"/>
                          <a:cs typeface="Arial" charset="0"/>
                        </a:rPr>
                        <a:t>&lt;20</a:t>
                      </a:r>
                      <a:r>
                        <a:rPr kumimoji="0" lang="cs-CZ" sz="1400" b="1" i="0" u="none" strike="noStrike" cap="none" normalizeH="0" baseline="0" smtClean="0">
                          <a:ln>
                            <a:noFill/>
                          </a:ln>
                          <a:solidFill>
                            <a:schemeClr val="tx1"/>
                          </a:solidFill>
                          <a:effectLst/>
                          <a:latin typeface="Calibri" pitchFamily="34" charset="0"/>
                          <a:cs typeface="Arial" charset="0"/>
                        </a:rPr>
                        <a:t>, 40)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400" b="1" i="0" u="none" strike="noStrike" cap="none" normalizeH="0" baseline="0" smtClean="0">
                          <a:ln>
                            <a:noFill/>
                          </a:ln>
                          <a:solidFill>
                            <a:schemeClr val="tx1"/>
                          </a:solidFill>
                          <a:effectLst/>
                          <a:latin typeface="Calibri" pitchFamily="34" charset="0"/>
                          <a:cs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400" b="1" i="0" u="none" strike="noStrike" cap="none" normalizeH="0" baseline="0" smtClean="0">
                          <a:ln>
                            <a:noFill/>
                          </a:ln>
                          <a:solidFill>
                            <a:schemeClr val="tx1"/>
                          </a:solidFill>
                          <a:effectLst/>
                          <a:latin typeface="Calibri" pitchFamily="34" charset="0"/>
                          <a:cs typeface="Arial" charset="0"/>
                        </a:rPr>
                        <a:t>20</a:t>
                      </a:r>
                      <a:endParaRPr kumimoji="0" lang="cs-CZ" sz="1400" b="1" i="0" u="none" strike="noStrike" cap="none" normalizeH="0" baseline="0" smtClean="0">
                        <a:ln>
                          <a:noFill/>
                        </a:ln>
                        <a:solidFill>
                          <a:schemeClr val="tx1"/>
                        </a:solidFill>
                        <a:effectLst/>
                        <a:latin typeface="Calibri"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400" b="1" i="0" u="none" strike="noStrike" cap="none" normalizeH="0" baseline="0" smtClean="0">
                          <a:ln>
                            <a:noFill/>
                          </a:ln>
                          <a:solidFill>
                            <a:schemeClr val="tx1"/>
                          </a:solidFill>
                          <a:effectLst/>
                          <a:latin typeface="Calibri" pitchFamily="34" charset="0"/>
                          <a:cs typeface="Arial" charset="0"/>
                        </a:rPr>
                        <a:t>0</a:t>
                      </a:r>
                      <a:r>
                        <a:rPr kumimoji="0" lang="cs-CZ" sz="1400" b="1" i="0" u="none" strike="noStrike" cap="none" normalizeH="0" baseline="0" smtClean="0">
                          <a:ln>
                            <a:noFill/>
                          </a:ln>
                          <a:solidFill>
                            <a:schemeClr val="tx1"/>
                          </a:solidFill>
                          <a:effectLst/>
                          <a:latin typeface="Calibri" pitchFamily="34" charset="0"/>
                          <a:cs typeface="Arial" charset="0"/>
                        </a:rPr>
                        <a:t>,</a:t>
                      </a:r>
                      <a:r>
                        <a:rPr kumimoji="0" lang="en-US" sz="1400" b="1" i="0" u="none" strike="noStrike" cap="none" normalizeH="0" baseline="0" smtClean="0">
                          <a:ln>
                            <a:noFill/>
                          </a:ln>
                          <a:solidFill>
                            <a:schemeClr val="tx1"/>
                          </a:solidFill>
                          <a:effectLst/>
                          <a:latin typeface="Calibri" pitchFamily="34" charset="0"/>
                          <a:cs typeface="Arial" charset="0"/>
                        </a:rPr>
                        <a:t>2</a:t>
                      </a:r>
                      <a:endParaRPr kumimoji="0" lang="cs-CZ" sz="1400" b="1" i="0" u="none" strike="noStrike" cap="none" normalizeH="0" baseline="0" smtClean="0">
                        <a:ln>
                          <a:noFill/>
                        </a:ln>
                        <a:solidFill>
                          <a:schemeClr val="tx1"/>
                        </a:solidFill>
                        <a:effectLst/>
                        <a:latin typeface="Calibri"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400" b="1" i="0" u="none" strike="noStrike" cap="none" normalizeH="0" baseline="0" smtClean="0">
                          <a:ln>
                            <a:noFill/>
                          </a:ln>
                          <a:solidFill>
                            <a:schemeClr val="tx1"/>
                          </a:solidFill>
                          <a:effectLst/>
                          <a:latin typeface="Calibri" pitchFamily="34" charset="0"/>
                          <a:cs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400" b="1" i="0" u="none" strike="noStrike" cap="none" normalizeH="0" baseline="0" smtClean="0">
                          <a:ln>
                            <a:noFill/>
                          </a:ln>
                          <a:solidFill>
                            <a:schemeClr val="tx1"/>
                          </a:solidFill>
                          <a:effectLst/>
                          <a:latin typeface="Calibri" pitchFamily="34" charset="0"/>
                          <a:cs typeface="Arial" charset="0"/>
                        </a:rPr>
                        <a:t>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400" b="1" i="0" u="none" strike="noStrike" cap="none" normalizeH="0" baseline="0" smtClean="0">
                          <a:ln>
                            <a:noFill/>
                          </a:ln>
                          <a:solidFill>
                            <a:schemeClr val="tx1"/>
                          </a:solidFill>
                          <a:effectLst/>
                          <a:latin typeface="Calibri" pitchFamily="34" charset="0"/>
                          <a:cs typeface="Arial" charset="0"/>
                        </a:rPr>
                        <a:t>&lt;4</a:t>
                      </a:r>
                      <a:r>
                        <a:rPr kumimoji="0" lang="cs-CZ" sz="1400" b="1" i="0" u="none" strike="noStrike" cap="none" normalizeH="0" baseline="0" smtClean="0">
                          <a:ln>
                            <a:noFill/>
                          </a:ln>
                          <a:solidFill>
                            <a:schemeClr val="tx1"/>
                          </a:solidFill>
                          <a:effectLst/>
                          <a:latin typeface="Calibri" pitchFamily="34" charset="0"/>
                          <a:cs typeface="Arial" charset="0"/>
                        </a:rPr>
                        <a:t>0, 60)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400" b="1" i="0" u="none" strike="noStrike" cap="none" normalizeH="0" baseline="0" smtClean="0">
                          <a:ln>
                            <a:noFill/>
                          </a:ln>
                          <a:solidFill>
                            <a:schemeClr val="tx1"/>
                          </a:solidFill>
                          <a:effectLst/>
                          <a:latin typeface="Calibri" pitchFamily="34" charset="0"/>
                          <a:cs typeface="Arial" charset="0"/>
                        </a:rPr>
                        <a:t>20</a:t>
                      </a:r>
                      <a:endParaRPr kumimoji="0" lang="cs-CZ" sz="1400" b="1" i="0" u="none" strike="noStrike" cap="none" normalizeH="0" baseline="0" smtClean="0">
                        <a:ln>
                          <a:noFill/>
                        </a:ln>
                        <a:solidFill>
                          <a:schemeClr val="tx1"/>
                        </a:solidFill>
                        <a:effectLst/>
                        <a:latin typeface="Calibri"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400" b="1" i="0" u="none" strike="noStrike" cap="none" normalizeH="0" baseline="0" smtClean="0">
                          <a:ln>
                            <a:noFill/>
                          </a:ln>
                          <a:solidFill>
                            <a:schemeClr val="tx1"/>
                          </a:solidFill>
                          <a:effectLst/>
                          <a:latin typeface="Calibri" pitchFamily="34" charset="0"/>
                          <a:cs typeface="Arial" charset="0"/>
                        </a:rPr>
                        <a:t>10</a:t>
                      </a:r>
                      <a:endParaRPr kumimoji="0" lang="cs-CZ" sz="1400" b="1" i="0" u="none" strike="noStrike" cap="none" normalizeH="0" baseline="0" smtClean="0">
                        <a:ln>
                          <a:noFill/>
                        </a:ln>
                        <a:solidFill>
                          <a:schemeClr val="tx1"/>
                        </a:solidFill>
                        <a:effectLst/>
                        <a:latin typeface="Calibri"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400" b="1" i="0" u="none" strike="noStrike" cap="none" normalizeH="0" baseline="0" smtClean="0">
                          <a:ln>
                            <a:noFill/>
                          </a:ln>
                          <a:solidFill>
                            <a:schemeClr val="tx1"/>
                          </a:solidFill>
                          <a:effectLst/>
                          <a:latin typeface="Calibri" pitchFamily="34" charset="0"/>
                          <a:cs typeface="Arial" charset="0"/>
                        </a:rPr>
                        <a:t>0</a:t>
                      </a:r>
                      <a:r>
                        <a:rPr kumimoji="0" lang="cs-CZ" sz="1400" b="1" i="0" u="none" strike="noStrike" cap="none" normalizeH="0" baseline="0" smtClean="0">
                          <a:ln>
                            <a:noFill/>
                          </a:ln>
                          <a:solidFill>
                            <a:schemeClr val="tx1"/>
                          </a:solidFill>
                          <a:effectLst/>
                          <a:latin typeface="Calibri" pitchFamily="34" charset="0"/>
                          <a:cs typeface="Arial" charset="0"/>
                        </a:rPr>
                        <a:t>,</a:t>
                      </a:r>
                      <a:r>
                        <a:rPr kumimoji="0" lang="en-US" sz="1400" b="1" i="0" u="none" strike="noStrike" cap="none" normalizeH="0" baseline="0" smtClean="0">
                          <a:ln>
                            <a:noFill/>
                          </a:ln>
                          <a:solidFill>
                            <a:schemeClr val="tx1"/>
                          </a:solidFill>
                          <a:effectLst/>
                          <a:latin typeface="Calibri" pitchFamily="34" charset="0"/>
                          <a:cs typeface="Arial" charset="0"/>
                        </a:rPr>
                        <a:t>1</a:t>
                      </a:r>
                      <a:endParaRPr kumimoji="0" lang="cs-CZ" sz="1400" b="1" i="0" u="none" strike="noStrike" cap="none" normalizeH="0" baseline="0" smtClean="0">
                        <a:ln>
                          <a:noFill/>
                        </a:ln>
                        <a:solidFill>
                          <a:schemeClr val="tx1"/>
                        </a:solidFill>
                        <a:effectLst/>
                        <a:latin typeface="Calibri"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400" b="1" i="0" u="none" strike="noStrike" cap="none" normalizeH="0" baseline="0" smtClean="0">
                          <a:ln>
                            <a:noFill/>
                          </a:ln>
                          <a:solidFill>
                            <a:schemeClr val="tx1"/>
                          </a:solidFill>
                          <a:effectLst/>
                          <a:latin typeface="Calibri" pitchFamily="34" charset="0"/>
                          <a:cs typeface="Arial" charset="0"/>
                        </a:rPr>
                        <a:t>30</a:t>
                      </a:r>
                      <a:endParaRPr kumimoji="0" lang="cs-CZ" sz="1400" b="1" i="0" u="none" strike="noStrike" cap="none" normalizeH="0" baseline="0" smtClean="0">
                        <a:ln>
                          <a:noFill/>
                        </a:ln>
                        <a:solidFill>
                          <a:schemeClr val="tx1"/>
                        </a:solidFill>
                        <a:effectLst/>
                        <a:latin typeface="Calibri"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400" b="1" i="0" u="none" strike="noStrike" cap="none" normalizeH="0" baseline="0" smtClean="0">
                          <a:ln>
                            <a:noFill/>
                          </a:ln>
                          <a:solidFill>
                            <a:schemeClr val="tx1"/>
                          </a:solidFill>
                          <a:effectLst/>
                          <a:latin typeface="Calibri" pitchFamily="34" charset="0"/>
                          <a:cs typeface="Arial" charset="0"/>
                        </a:rPr>
                        <a:t>0</a:t>
                      </a:r>
                      <a:r>
                        <a:rPr kumimoji="0" lang="cs-CZ" sz="1400" b="1" i="0" u="none" strike="noStrike" cap="none" normalizeH="0" baseline="0" smtClean="0">
                          <a:ln>
                            <a:noFill/>
                          </a:ln>
                          <a:solidFill>
                            <a:schemeClr val="tx1"/>
                          </a:solidFill>
                          <a:effectLst/>
                          <a:latin typeface="Calibri" pitchFamily="34" charset="0"/>
                          <a:cs typeface="Arial" charset="0"/>
                        </a:rPr>
                        <a:t>,</a:t>
                      </a:r>
                      <a:r>
                        <a:rPr kumimoji="0" lang="en-US" sz="1400" b="1" i="0" u="none" strike="noStrike" cap="none" normalizeH="0" baseline="0" smtClean="0">
                          <a:ln>
                            <a:noFill/>
                          </a:ln>
                          <a:solidFill>
                            <a:schemeClr val="tx1"/>
                          </a:solidFill>
                          <a:effectLst/>
                          <a:latin typeface="Calibri" pitchFamily="34" charset="0"/>
                          <a:cs typeface="Arial" charset="0"/>
                        </a:rPr>
                        <a:t>3</a:t>
                      </a:r>
                      <a:endParaRPr kumimoji="0" lang="cs-CZ" sz="1400" b="1" i="0" u="none" strike="noStrike" cap="none" normalizeH="0" baseline="0" smtClean="0">
                        <a:ln>
                          <a:noFill/>
                        </a:ln>
                        <a:solidFill>
                          <a:schemeClr val="tx1"/>
                        </a:solidFill>
                        <a:effectLst/>
                        <a:latin typeface="Calibri"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400" b="1" i="0" u="none" strike="noStrike" cap="none" normalizeH="0" baseline="0" smtClean="0">
                          <a:ln>
                            <a:noFill/>
                          </a:ln>
                          <a:solidFill>
                            <a:schemeClr val="tx1"/>
                          </a:solidFill>
                          <a:effectLst/>
                          <a:latin typeface="Calibri" pitchFamily="34" charset="0"/>
                          <a:cs typeface="Arial" charset="0"/>
                        </a:rPr>
                        <a:t>&lt;60</a:t>
                      </a:r>
                      <a:r>
                        <a:rPr kumimoji="0" lang="cs-CZ" sz="1400" b="1" i="0" u="none" strike="noStrike" cap="none" normalizeH="0" baseline="0" smtClean="0">
                          <a:ln>
                            <a:noFill/>
                          </a:ln>
                          <a:solidFill>
                            <a:schemeClr val="tx1"/>
                          </a:solidFill>
                          <a:effectLst/>
                          <a:latin typeface="Calibri" pitchFamily="34" charset="0"/>
                          <a:cs typeface="Arial" charset="0"/>
                        </a:rPr>
                        <a:t>, 80)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400" b="1" i="0" u="none" strike="noStrike" cap="none" normalizeH="0" baseline="0" smtClean="0">
                          <a:ln>
                            <a:noFill/>
                          </a:ln>
                          <a:solidFill>
                            <a:schemeClr val="tx1"/>
                          </a:solidFill>
                          <a:effectLst/>
                          <a:latin typeface="Calibri" pitchFamily="34" charset="0"/>
                          <a:cs typeface="Arial" charset="0"/>
                        </a:rPr>
                        <a:t>20</a:t>
                      </a:r>
                      <a:endParaRPr kumimoji="0" lang="cs-CZ" sz="1400" b="1" i="0" u="none" strike="noStrike" cap="none" normalizeH="0" baseline="0" smtClean="0">
                        <a:ln>
                          <a:noFill/>
                        </a:ln>
                        <a:solidFill>
                          <a:schemeClr val="tx1"/>
                        </a:solidFill>
                        <a:effectLst/>
                        <a:latin typeface="Calibri"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400" b="1" i="0" u="none" strike="noStrike" cap="none" normalizeH="0" baseline="0" smtClean="0">
                          <a:ln>
                            <a:noFill/>
                          </a:ln>
                          <a:solidFill>
                            <a:schemeClr val="tx1"/>
                          </a:solidFill>
                          <a:effectLst/>
                          <a:latin typeface="Calibri" pitchFamily="34" charset="0"/>
                          <a:cs typeface="Arial" charset="0"/>
                        </a:rPr>
                        <a:t>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400" b="1" i="0" u="none" strike="noStrike" cap="none" normalizeH="0" baseline="0" smtClean="0">
                          <a:ln>
                            <a:noFill/>
                          </a:ln>
                          <a:solidFill>
                            <a:schemeClr val="tx1"/>
                          </a:solidFill>
                          <a:effectLst/>
                          <a:latin typeface="Calibri" pitchFamily="34" charset="0"/>
                          <a:cs typeface="Arial" charset="0"/>
                        </a:rPr>
                        <a:t>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400" b="1" i="0" u="none" strike="noStrike" cap="none" normalizeH="0" baseline="0" smtClean="0">
                          <a:ln>
                            <a:noFill/>
                          </a:ln>
                          <a:solidFill>
                            <a:schemeClr val="tx1"/>
                          </a:solidFill>
                          <a:effectLst/>
                          <a:latin typeface="Calibri" pitchFamily="34" charset="0"/>
                          <a:cs typeface="Arial" charset="0"/>
                        </a:rPr>
                        <a:t>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400" b="1" i="0" u="none" strike="noStrike" cap="none" normalizeH="0" baseline="0" smtClean="0">
                          <a:ln>
                            <a:noFill/>
                          </a:ln>
                          <a:solidFill>
                            <a:schemeClr val="tx1"/>
                          </a:solidFill>
                          <a:effectLst/>
                          <a:latin typeface="Calibri" pitchFamily="34" charset="0"/>
                          <a:cs typeface="Arial" charset="0"/>
                        </a:rPr>
                        <a:t>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400" b="1" i="0" u="none" strike="noStrike" cap="none" normalizeH="0" baseline="0" smtClean="0">
                          <a:ln>
                            <a:noFill/>
                          </a:ln>
                          <a:solidFill>
                            <a:schemeClr val="tx1"/>
                          </a:solidFill>
                          <a:effectLst/>
                          <a:latin typeface="Calibri" pitchFamily="34" charset="0"/>
                          <a:cs typeface="Arial" charset="0"/>
                        </a:rPr>
                        <a:t>&lt;80</a:t>
                      </a:r>
                      <a:r>
                        <a:rPr kumimoji="0" lang="cs-CZ" sz="1400" b="1" i="0" u="none" strike="noStrike" cap="none" normalizeH="0" baseline="0" smtClean="0">
                          <a:ln>
                            <a:noFill/>
                          </a:ln>
                          <a:solidFill>
                            <a:schemeClr val="tx1"/>
                          </a:solidFill>
                          <a:effectLst/>
                          <a:latin typeface="Calibri" pitchFamily="34" charset="0"/>
                          <a:cs typeface="Arial" charset="0"/>
                        </a:rPr>
                        <a:t>, 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400" b="1" i="0" u="none" strike="noStrike" cap="none" normalizeH="0" baseline="0" smtClean="0">
                          <a:ln>
                            <a:noFill/>
                          </a:ln>
                          <a:solidFill>
                            <a:schemeClr val="tx1"/>
                          </a:solidFill>
                          <a:effectLst/>
                          <a:latin typeface="Calibri" pitchFamily="34" charset="0"/>
                          <a:cs typeface="Arial" charset="0"/>
                        </a:rPr>
                        <a:t>2</a:t>
                      </a:r>
                      <a:r>
                        <a:rPr kumimoji="0" lang="cs-CZ" sz="1400" b="1" i="0" u="none" strike="noStrike" cap="none" normalizeH="0" baseline="0" smtClean="0">
                          <a:ln>
                            <a:noFill/>
                          </a:ln>
                          <a:solidFill>
                            <a:schemeClr val="tx1"/>
                          </a:solidFill>
                          <a:effectLst/>
                          <a:latin typeface="Calibri" pitchFamily="34" charset="0"/>
                          <a:cs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400" b="1" i="0" u="none" strike="noStrike" cap="none" normalizeH="0" baseline="0" smtClean="0">
                          <a:ln>
                            <a:noFill/>
                          </a:ln>
                          <a:solidFill>
                            <a:schemeClr val="tx1"/>
                          </a:solidFill>
                          <a:effectLst/>
                          <a:latin typeface="Calibri" pitchFamily="34" charset="0"/>
                          <a:cs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400" b="1" i="0" u="none" strike="noStrike" cap="none" normalizeH="0" baseline="0" smtClean="0">
                          <a:ln>
                            <a:noFill/>
                          </a:ln>
                          <a:solidFill>
                            <a:schemeClr val="tx1"/>
                          </a:solidFill>
                          <a:effectLst/>
                          <a:latin typeface="Calibri" pitchFamily="34" charset="0"/>
                          <a:cs typeface="Arial" charset="0"/>
                        </a:rPr>
                        <a:t>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400" b="1" i="0" u="none" strike="noStrike" cap="none" normalizeH="0" baseline="0" smtClean="0">
                          <a:ln>
                            <a:noFill/>
                          </a:ln>
                          <a:solidFill>
                            <a:schemeClr val="tx1"/>
                          </a:solidFill>
                          <a:effectLst/>
                          <a:latin typeface="Calibri" pitchFamily="34" charset="0"/>
                          <a:cs typeface="Arial"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400" b="1" i="0" u="none" strike="noStrike" cap="none" normalizeH="0" baseline="0" smtClean="0">
                          <a:ln>
                            <a:noFill/>
                          </a:ln>
                          <a:solidFill>
                            <a:schemeClr val="tx1"/>
                          </a:solidFill>
                          <a:effectLst/>
                          <a:latin typeface="Calibri" pitchFamily="34" charset="0"/>
                          <a:cs typeface="Arial"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7157" name="Text Box 52"/>
          <p:cNvSpPr txBox="1">
            <a:spLocks noChangeArrowheads="1"/>
          </p:cNvSpPr>
          <p:nvPr/>
        </p:nvSpPr>
        <p:spPr bwMode="auto">
          <a:xfrm>
            <a:off x="1066800" y="3589338"/>
            <a:ext cx="1143000" cy="2432050"/>
          </a:xfrm>
          <a:prstGeom prst="rect">
            <a:avLst/>
          </a:prstGeom>
          <a:noFill/>
          <a:ln w="9525">
            <a:noFill/>
            <a:miter lim="800000"/>
            <a:headEnd/>
            <a:tailEnd/>
          </a:ln>
        </p:spPr>
        <p:txBody>
          <a:bodyPr>
            <a:spAutoFit/>
          </a:bodyPr>
          <a:lstStyle/>
          <a:p>
            <a:r>
              <a:rPr lang="cs-CZ" sz="1400" b="0" i="0"/>
              <a:t>1,21</a:t>
            </a:r>
          </a:p>
          <a:p>
            <a:r>
              <a:rPr lang="cs-CZ" sz="1400" b="0" i="0"/>
              <a:t>1,48</a:t>
            </a:r>
          </a:p>
          <a:p>
            <a:r>
              <a:rPr lang="cs-CZ" sz="1400" b="0" i="0"/>
              <a:t>1,56</a:t>
            </a:r>
          </a:p>
          <a:p>
            <a:r>
              <a:rPr lang="cs-CZ" sz="1400" b="0" i="0"/>
              <a:t>0,31</a:t>
            </a:r>
          </a:p>
          <a:p>
            <a:r>
              <a:rPr lang="cs-CZ" sz="1400" b="0" i="0"/>
              <a:t>1,21</a:t>
            </a:r>
          </a:p>
          <a:p>
            <a:r>
              <a:rPr lang="cs-CZ" sz="1400" b="0" i="0"/>
              <a:t>1,33</a:t>
            </a:r>
          </a:p>
          <a:p>
            <a:r>
              <a:rPr lang="cs-CZ" sz="1400" b="0" i="0"/>
              <a:t>0,33</a:t>
            </a:r>
          </a:p>
          <a:p>
            <a:r>
              <a:rPr lang="cs-CZ" sz="1400" b="0" i="0"/>
              <a:t>.</a:t>
            </a:r>
          </a:p>
          <a:p>
            <a:r>
              <a:rPr lang="cs-CZ" sz="1400" b="0" i="0"/>
              <a:t>.</a:t>
            </a:r>
          </a:p>
          <a:p>
            <a:r>
              <a:rPr lang="cs-CZ" sz="1400" b="0" i="0"/>
              <a:t>.</a:t>
            </a:r>
          </a:p>
          <a:p>
            <a:r>
              <a:rPr lang="cs-CZ" sz="1400" b="0" i="0"/>
              <a:t>n = 100</a:t>
            </a:r>
          </a:p>
        </p:txBody>
      </p:sp>
      <p:sp>
        <p:nvSpPr>
          <p:cNvPr id="47158" name="Text Box 53"/>
          <p:cNvSpPr txBox="1">
            <a:spLocks noChangeArrowheads="1"/>
          </p:cNvSpPr>
          <p:nvPr/>
        </p:nvSpPr>
        <p:spPr bwMode="auto">
          <a:xfrm rot="-5400000">
            <a:off x="-1006475" y="4748213"/>
            <a:ext cx="3505200" cy="336550"/>
          </a:xfrm>
          <a:prstGeom prst="rect">
            <a:avLst/>
          </a:prstGeom>
          <a:noFill/>
          <a:ln w="9525">
            <a:noFill/>
            <a:miter lim="800000"/>
            <a:headEnd/>
            <a:tailEnd/>
          </a:ln>
        </p:spPr>
        <p:txBody>
          <a:bodyPr>
            <a:spAutoFit/>
          </a:bodyPr>
          <a:lstStyle/>
          <a:p>
            <a:pPr algn="ctr">
              <a:spcBef>
                <a:spcPct val="50000"/>
              </a:spcBef>
            </a:pPr>
            <a:r>
              <a:rPr lang="cs-CZ" sz="1600" b="0"/>
              <a:t>Hodnoty pro n = 100 osob</a:t>
            </a:r>
          </a:p>
        </p:txBody>
      </p:sp>
      <p:sp>
        <p:nvSpPr>
          <p:cNvPr id="47159" name="Text Box 54"/>
          <p:cNvSpPr txBox="1">
            <a:spLocks noChangeArrowheads="1"/>
          </p:cNvSpPr>
          <p:nvPr/>
        </p:nvSpPr>
        <p:spPr bwMode="auto">
          <a:xfrm>
            <a:off x="2916238" y="1603375"/>
            <a:ext cx="3124200" cy="457200"/>
          </a:xfrm>
          <a:prstGeom prst="rect">
            <a:avLst/>
          </a:prstGeom>
          <a:solidFill>
            <a:srgbClr val="FFCC00"/>
          </a:solidFill>
          <a:ln w="9525">
            <a:noFill/>
            <a:miter lim="800000"/>
            <a:headEnd/>
            <a:tailEnd/>
          </a:ln>
        </p:spPr>
        <p:txBody>
          <a:bodyPr>
            <a:spAutoFit/>
          </a:bodyPr>
          <a:lstStyle/>
          <a:p>
            <a:pPr algn="ctr">
              <a:spcBef>
                <a:spcPct val="50000"/>
              </a:spcBef>
            </a:pPr>
            <a:r>
              <a:rPr lang="cs-CZ" sz="2400" i="0"/>
              <a:t>SPOJITÁ DATA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125" name="Rectangle 2"/>
          <p:cNvSpPr>
            <a:spLocks noChangeArrowheads="1"/>
          </p:cNvSpPr>
          <p:nvPr>
            <p:ph type="title" idx="4294967295"/>
          </p:nvPr>
        </p:nvSpPr>
        <p:spPr>
          <a:xfrm>
            <a:off x="79375" y="452438"/>
            <a:ext cx="8985250" cy="711200"/>
          </a:xfrm>
          <a:noFill/>
        </p:spPr>
        <p:txBody>
          <a:bodyPr/>
          <a:lstStyle/>
          <a:p>
            <a:r>
              <a:rPr lang="cs-CZ" smtClean="0"/>
              <a:t>Jak vznikají informace ?                                                                    - frekvenční sumarizace spojitých dat</a:t>
            </a:r>
          </a:p>
        </p:txBody>
      </p:sp>
      <p:sp>
        <p:nvSpPr>
          <p:cNvPr id="5126" name="Text Box 3"/>
          <p:cNvSpPr txBox="1">
            <a:spLocks noChangeArrowheads="1"/>
          </p:cNvSpPr>
          <p:nvPr/>
        </p:nvSpPr>
        <p:spPr bwMode="auto">
          <a:xfrm>
            <a:off x="3857625" y="4114800"/>
            <a:ext cx="282575" cy="304800"/>
          </a:xfrm>
          <a:prstGeom prst="rect">
            <a:avLst/>
          </a:prstGeom>
          <a:noFill/>
          <a:ln w="9525">
            <a:noFill/>
            <a:miter lim="800000"/>
            <a:headEnd/>
            <a:tailEnd/>
          </a:ln>
        </p:spPr>
        <p:txBody>
          <a:bodyPr wrap="none">
            <a:spAutoFit/>
          </a:bodyPr>
          <a:lstStyle/>
          <a:p>
            <a:pPr algn="ctr">
              <a:spcBef>
                <a:spcPct val="50000"/>
              </a:spcBef>
            </a:pPr>
            <a:r>
              <a:rPr lang="en-US" sz="1400" i="0"/>
              <a:t>x</a:t>
            </a:r>
            <a:endParaRPr lang="cs-CZ" sz="1400" i="0"/>
          </a:p>
        </p:txBody>
      </p:sp>
      <p:graphicFrame>
        <p:nvGraphicFramePr>
          <p:cNvPr id="5122" name="Object 4"/>
          <p:cNvGraphicFramePr>
            <a:graphicFrameLocks noChangeAspect="1"/>
          </p:cNvGraphicFramePr>
          <p:nvPr/>
        </p:nvGraphicFramePr>
        <p:xfrm>
          <a:off x="5021263" y="2438400"/>
          <a:ext cx="2997200" cy="2119313"/>
        </p:xfrm>
        <a:graphic>
          <a:graphicData uri="http://schemas.openxmlformats.org/presentationml/2006/ole">
            <p:oleObj spid="_x0000_s5122" name="Graf" r:id="rId4" imgW="4372081" imgH="3086061" progId="MSGraph.Chart.8">
              <p:embed followColorScheme="full"/>
            </p:oleObj>
          </a:graphicData>
        </a:graphic>
      </p:graphicFrame>
      <p:sp>
        <p:nvSpPr>
          <p:cNvPr id="5127" name="Text Box 5"/>
          <p:cNvSpPr txBox="1">
            <a:spLocks noChangeArrowheads="1"/>
          </p:cNvSpPr>
          <p:nvPr/>
        </p:nvSpPr>
        <p:spPr bwMode="auto">
          <a:xfrm>
            <a:off x="7999413" y="4038600"/>
            <a:ext cx="268287" cy="274638"/>
          </a:xfrm>
          <a:prstGeom prst="rect">
            <a:avLst/>
          </a:prstGeom>
          <a:noFill/>
          <a:ln w="9525">
            <a:noFill/>
            <a:miter lim="800000"/>
            <a:headEnd/>
            <a:tailEnd/>
          </a:ln>
        </p:spPr>
        <p:txBody>
          <a:bodyPr wrap="none">
            <a:spAutoFit/>
          </a:bodyPr>
          <a:lstStyle/>
          <a:p>
            <a:pPr algn="ctr">
              <a:spcBef>
                <a:spcPct val="50000"/>
              </a:spcBef>
            </a:pPr>
            <a:r>
              <a:rPr lang="en-US" sz="1200" i="0"/>
              <a:t>x</a:t>
            </a:r>
            <a:endParaRPr lang="cs-CZ" sz="1200" i="0"/>
          </a:p>
        </p:txBody>
      </p:sp>
      <p:sp>
        <p:nvSpPr>
          <p:cNvPr id="5128" name="Text Box 6"/>
          <p:cNvSpPr txBox="1">
            <a:spLocks noChangeArrowheads="1"/>
          </p:cNvSpPr>
          <p:nvPr/>
        </p:nvSpPr>
        <p:spPr bwMode="auto">
          <a:xfrm>
            <a:off x="5095875" y="4895850"/>
            <a:ext cx="3400425" cy="1047750"/>
          </a:xfrm>
          <a:prstGeom prst="rect">
            <a:avLst/>
          </a:prstGeom>
          <a:noFill/>
          <a:ln w="9525">
            <a:solidFill>
              <a:schemeClr val="tx1"/>
            </a:solidFill>
            <a:miter lim="800000"/>
            <a:headEnd/>
            <a:tailEnd/>
          </a:ln>
        </p:spPr>
        <p:txBody>
          <a:bodyPr>
            <a:spAutoFit/>
          </a:bodyPr>
          <a:lstStyle/>
          <a:p>
            <a:pPr>
              <a:spcBef>
                <a:spcPct val="50000"/>
              </a:spcBef>
            </a:pPr>
            <a:endParaRPr lang="cs-CZ" sz="1400" i="0"/>
          </a:p>
          <a:p>
            <a:pPr>
              <a:spcBef>
                <a:spcPct val="50000"/>
              </a:spcBef>
            </a:pPr>
            <a:r>
              <a:rPr lang="cs-CZ" sz="1600" i="0"/>
              <a:t>  F(x)</a:t>
            </a:r>
          </a:p>
          <a:p>
            <a:pPr>
              <a:spcBef>
                <a:spcPct val="50000"/>
              </a:spcBef>
            </a:pPr>
            <a:endParaRPr lang="cs-CZ" sz="1600" i="0"/>
          </a:p>
        </p:txBody>
      </p:sp>
      <p:sp>
        <p:nvSpPr>
          <p:cNvPr id="5129" name="Text Box 7"/>
          <p:cNvSpPr txBox="1">
            <a:spLocks noChangeArrowheads="1"/>
          </p:cNvSpPr>
          <p:nvPr/>
        </p:nvSpPr>
        <p:spPr bwMode="auto">
          <a:xfrm>
            <a:off x="7086600" y="4933950"/>
            <a:ext cx="1447800" cy="942975"/>
          </a:xfrm>
          <a:prstGeom prst="rect">
            <a:avLst/>
          </a:prstGeom>
          <a:noFill/>
          <a:ln w="9525">
            <a:noFill/>
            <a:miter lim="800000"/>
            <a:headEnd/>
            <a:tailEnd/>
          </a:ln>
        </p:spPr>
        <p:txBody>
          <a:bodyPr>
            <a:spAutoFit/>
          </a:bodyPr>
          <a:lstStyle/>
          <a:p>
            <a:pPr>
              <a:spcBef>
                <a:spcPct val="50000"/>
              </a:spcBef>
            </a:pPr>
            <a:r>
              <a:rPr lang="cs-CZ" sz="1400" i="0"/>
              <a:t>Intervalová relativní kumulativní četnost</a:t>
            </a:r>
          </a:p>
        </p:txBody>
      </p:sp>
      <p:sp>
        <p:nvSpPr>
          <p:cNvPr id="5130" name="AutoShape 8"/>
          <p:cNvSpPr>
            <a:spLocks noChangeArrowheads="1"/>
          </p:cNvSpPr>
          <p:nvPr/>
        </p:nvSpPr>
        <p:spPr bwMode="auto">
          <a:xfrm>
            <a:off x="6086475" y="5267325"/>
            <a:ext cx="762000" cy="304800"/>
          </a:xfrm>
          <a:prstGeom prst="rightArrow">
            <a:avLst>
              <a:gd name="adj1" fmla="val 50000"/>
              <a:gd name="adj2" fmla="val 62500"/>
            </a:avLst>
          </a:prstGeom>
          <a:noFill/>
          <a:ln w="19050">
            <a:solidFill>
              <a:schemeClr val="tx1"/>
            </a:solidFill>
            <a:miter lim="800000"/>
            <a:headEnd/>
            <a:tailEnd/>
          </a:ln>
        </p:spPr>
        <p:txBody>
          <a:bodyPr wrap="none" anchor="ctr">
            <a:spAutoFit/>
          </a:bodyPr>
          <a:lstStyle/>
          <a:p>
            <a:endParaRPr lang="cs-CZ"/>
          </a:p>
        </p:txBody>
      </p:sp>
      <p:sp>
        <p:nvSpPr>
          <p:cNvPr id="5131" name="Line 9"/>
          <p:cNvSpPr>
            <a:spLocks noChangeShapeType="1"/>
          </p:cNvSpPr>
          <p:nvPr/>
        </p:nvSpPr>
        <p:spPr bwMode="auto">
          <a:xfrm>
            <a:off x="5381625" y="2676525"/>
            <a:ext cx="2286000" cy="0"/>
          </a:xfrm>
          <a:prstGeom prst="line">
            <a:avLst/>
          </a:prstGeom>
          <a:noFill/>
          <a:ln w="19050">
            <a:solidFill>
              <a:schemeClr val="tx1"/>
            </a:solidFill>
            <a:prstDash val="sysDot"/>
            <a:round/>
            <a:headEnd/>
            <a:tailEnd/>
          </a:ln>
        </p:spPr>
        <p:txBody>
          <a:bodyPr>
            <a:spAutoFit/>
          </a:bodyPr>
          <a:lstStyle/>
          <a:p>
            <a:endParaRPr lang="cs-CZ"/>
          </a:p>
        </p:txBody>
      </p:sp>
      <p:sp>
        <p:nvSpPr>
          <p:cNvPr id="5132" name="Freeform 10"/>
          <p:cNvSpPr>
            <a:spLocks/>
          </p:cNvSpPr>
          <p:nvPr/>
        </p:nvSpPr>
        <p:spPr bwMode="auto">
          <a:xfrm>
            <a:off x="5857875" y="2657475"/>
            <a:ext cx="1828800" cy="1447800"/>
          </a:xfrm>
          <a:custGeom>
            <a:avLst/>
            <a:gdLst>
              <a:gd name="T0" fmla="*/ 0 w 1344"/>
              <a:gd name="T1" fmla="*/ 2147483647 h 584"/>
              <a:gd name="T2" fmla="*/ 2147483647 w 1344"/>
              <a:gd name="T3" fmla="*/ 2147483647 h 584"/>
              <a:gd name="T4" fmla="*/ 2147483647 w 1344"/>
              <a:gd name="T5" fmla="*/ 2147483647 h 584"/>
              <a:gd name="T6" fmla="*/ 2147483647 w 1344"/>
              <a:gd name="T7" fmla="*/ 2147483647 h 584"/>
              <a:gd name="T8" fmla="*/ 2147483647 w 1344"/>
              <a:gd name="T9" fmla="*/ 2147483647 h 584"/>
              <a:gd name="T10" fmla="*/ 2147483647 w 1344"/>
              <a:gd name="T11" fmla="*/ 2147483647 h 584"/>
              <a:gd name="T12" fmla="*/ 2147483647 w 1344"/>
              <a:gd name="T13" fmla="*/ 2147483647 h 584"/>
              <a:gd name="T14" fmla="*/ 2147483647 w 1344"/>
              <a:gd name="T15" fmla="*/ 2147483647 h 584"/>
              <a:gd name="T16" fmla="*/ 2147483647 w 1344"/>
              <a:gd name="T17" fmla="*/ 2147483647 h 584"/>
              <a:gd name="T18" fmla="*/ 2147483647 w 1344"/>
              <a:gd name="T19" fmla="*/ 2147483647 h 584"/>
              <a:gd name="T20" fmla="*/ 2147483647 w 1344"/>
              <a:gd name="T21" fmla="*/ 2147483647 h 584"/>
              <a:gd name="T22" fmla="*/ 2147483647 w 1344"/>
              <a:gd name="T23" fmla="*/ 2147483647 h 584"/>
              <a:gd name="T24" fmla="*/ 2147483647 w 1344"/>
              <a:gd name="T25" fmla="*/ 2147483647 h 584"/>
              <a:gd name="T26" fmla="*/ 2147483647 w 1344"/>
              <a:gd name="T27" fmla="*/ 2147483647 h 584"/>
              <a:gd name="T28" fmla="*/ 2147483647 w 1344"/>
              <a:gd name="T29" fmla="*/ 2147483647 h 584"/>
              <a:gd name="T30" fmla="*/ 2147483647 w 1344"/>
              <a:gd name="T31" fmla="*/ 2147483647 h 584"/>
              <a:gd name="T32" fmla="*/ 2147483647 w 1344"/>
              <a:gd name="T33" fmla="*/ 2147483647 h 584"/>
              <a:gd name="T34" fmla="*/ 2147483647 w 1344"/>
              <a:gd name="T35" fmla="*/ 2147483647 h 5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44"/>
              <a:gd name="T55" fmla="*/ 0 h 584"/>
              <a:gd name="T56" fmla="*/ 1344 w 1344"/>
              <a:gd name="T57" fmla="*/ 584 h 5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44" h="584">
                <a:moveTo>
                  <a:pt x="0" y="584"/>
                </a:moveTo>
                <a:cubicBezTo>
                  <a:pt x="12" y="528"/>
                  <a:pt x="24" y="472"/>
                  <a:pt x="48" y="440"/>
                </a:cubicBezTo>
                <a:cubicBezTo>
                  <a:pt x="72" y="408"/>
                  <a:pt x="120" y="400"/>
                  <a:pt x="144" y="392"/>
                </a:cubicBezTo>
                <a:cubicBezTo>
                  <a:pt x="168" y="384"/>
                  <a:pt x="168" y="400"/>
                  <a:pt x="192" y="392"/>
                </a:cubicBezTo>
                <a:cubicBezTo>
                  <a:pt x="216" y="384"/>
                  <a:pt x="256" y="368"/>
                  <a:pt x="288" y="344"/>
                </a:cubicBezTo>
                <a:cubicBezTo>
                  <a:pt x="320" y="320"/>
                  <a:pt x="344" y="272"/>
                  <a:pt x="384" y="248"/>
                </a:cubicBezTo>
                <a:cubicBezTo>
                  <a:pt x="424" y="224"/>
                  <a:pt x="488" y="208"/>
                  <a:pt x="528" y="200"/>
                </a:cubicBezTo>
                <a:cubicBezTo>
                  <a:pt x="568" y="192"/>
                  <a:pt x="592" y="208"/>
                  <a:pt x="624" y="200"/>
                </a:cubicBezTo>
                <a:cubicBezTo>
                  <a:pt x="656" y="192"/>
                  <a:pt x="696" y="168"/>
                  <a:pt x="720" y="152"/>
                </a:cubicBezTo>
                <a:cubicBezTo>
                  <a:pt x="744" y="136"/>
                  <a:pt x="752" y="120"/>
                  <a:pt x="768" y="104"/>
                </a:cubicBezTo>
                <a:cubicBezTo>
                  <a:pt x="784" y="88"/>
                  <a:pt x="792" y="72"/>
                  <a:pt x="816" y="56"/>
                </a:cubicBezTo>
                <a:cubicBezTo>
                  <a:pt x="840" y="40"/>
                  <a:pt x="880" y="16"/>
                  <a:pt x="912" y="8"/>
                </a:cubicBezTo>
                <a:cubicBezTo>
                  <a:pt x="944" y="0"/>
                  <a:pt x="984" y="8"/>
                  <a:pt x="1008" y="8"/>
                </a:cubicBezTo>
                <a:cubicBezTo>
                  <a:pt x="1032" y="8"/>
                  <a:pt x="1040" y="7"/>
                  <a:pt x="1056" y="8"/>
                </a:cubicBezTo>
                <a:cubicBezTo>
                  <a:pt x="1072" y="9"/>
                  <a:pt x="1086" y="12"/>
                  <a:pt x="1107" y="12"/>
                </a:cubicBezTo>
                <a:cubicBezTo>
                  <a:pt x="1128" y="12"/>
                  <a:pt x="1160" y="5"/>
                  <a:pt x="1185" y="6"/>
                </a:cubicBezTo>
                <a:cubicBezTo>
                  <a:pt x="1210" y="7"/>
                  <a:pt x="1232" y="18"/>
                  <a:pt x="1258" y="18"/>
                </a:cubicBezTo>
                <a:cubicBezTo>
                  <a:pt x="1284" y="18"/>
                  <a:pt x="1314" y="13"/>
                  <a:pt x="1344" y="8"/>
                </a:cubicBezTo>
              </a:path>
            </a:pathLst>
          </a:custGeom>
          <a:noFill/>
          <a:ln w="28575" cap="flat" cmpd="sng">
            <a:solidFill>
              <a:schemeClr val="tx1"/>
            </a:solidFill>
            <a:prstDash val="solid"/>
            <a:round/>
            <a:headEnd/>
            <a:tailEnd/>
          </a:ln>
        </p:spPr>
        <p:txBody>
          <a:bodyPr>
            <a:spAutoFit/>
          </a:bodyPr>
          <a:lstStyle/>
          <a:p>
            <a:endParaRPr lang="cs-CZ"/>
          </a:p>
        </p:txBody>
      </p:sp>
      <p:sp>
        <p:nvSpPr>
          <p:cNvPr id="302091" name="AutoShape 11"/>
          <p:cNvSpPr>
            <a:spLocks noChangeArrowheads="1"/>
          </p:cNvSpPr>
          <p:nvPr/>
        </p:nvSpPr>
        <p:spPr bwMode="auto">
          <a:xfrm>
            <a:off x="725488" y="1516063"/>
            <a:ext cx="2838450" cy="388937"/>
          </a:xfrm>
          <a:prstGeom prst="flowChartAlternateProcess">
            <a:avLst/>
          </a:prstGeom>
          <a:solidFill>
            <a:srgbClr val="FFCC00"/>
          </a:solidFill>
          <a:ln w="9525">
            <a:noFill/>
            <a:miter lim="800000"/>
            <a:headEnd/>
            <a:tailEnd/>
          </a:ln>
          <a:effectLst>
            <a:outerShdw dist="35921" dir="2700000" algn="ctr" rotWithShape="0">
              <a:schemeClr val="bg2"/>
            </a:outerShdw>
          </a:effectLst>
        </p:spPr>
        <p:txBody>
          <a:bodyPr>
            <a:spAutoFit/>
          </a:bodyPr>
          <a:lstStyle/>
          <a:p>
            <a:pPr algn="ctr">
              <a:spcBef>
                <a:spcPct val="50000"/>
              </a:spcBef>
              <a:defRPr/>
            </a:pPr>
            <a:r>
              <a:rPr lang="cs-CZ" i="0">
                <a:solidFill>
                  <a:srgbClr val="A50021"/>
                </a:solidFill>
                <a:latin typeface="Arial" pitchFamily="34" charset="0"/>
                <a:cs typeface="Arial" pitchFamily="34" charset="0"/>
              </a:rPr>
              <a:t>Histogram</a:t>
            </a:r>
          </a:p>
        </p:txBody>
      </p:sp>
      <p:sp>
        <p:nvSpPr>
          <p:cNvPr id="302092" name="AutoShape 12"/>
          <p:cNvSpPr>
            <a:spLocks noChangeArrowheads="1"/>
          </p:cNvSpPr>
          <p:nvPr/>
        </p:nvSpPr>
        <p:spPr bwMode="auto">
          <a:xfrm>
            <a:off x="4791075" y="1516063"/>
            <a:ext cx="3819525" cy="388937"/>
          </a:xfrm>
          <a:prstGeom prst="flowChartAlternateProcess">
            <a:avLst/>
          </a:prstGeom>
          <a:solidFill>
            <a:srgbClr val="996600"/>
          </a:solidFill>
          <a:ln w="9525">
            <a:noFill/>
            <a:miter lim="800000"/>
            <a:headEnd/>
            <a:tailEnd/>
          </a:ln>
          <a:effectLst>
            <a:outerShdw dist="35921" dir="2700000" algn="ctr" rotWithShape="0">
              <a:schemeClr val="bg2"/>
            </a:outerShdw>
          </a:effectLst>
        </p:spPr>
        <p:txBody>
          <a:bodyPr>
            <a:spAutoFit/>
          </a:bodyPr>
          <a:lstStyle/>
          <a:p>
            <a:pPr algn="ctr">
              <a:spcBef>
                <a:spcPct val="50000"/>
              </a:spcBef>
              <a:defRPr/>
            </a:pPr>
            <a:r>
              <a:rPr lang="cs-CZ" i="0">
                <a:solidFill>
                  <a:schemeClr val="bg1"/>
                </a:solidFill>
                <a:latin typeface="Arial" pitchFamily="34" charset="0"/>
                <a:cs typeface="Arial" pitchFamily="34" charset="0"/>
              </a:rPr>
              <a:t>Výběrová distribuční funkce</a:t>
            </a:r>
          </a:p>
        </p:txBody>
      </p:sp>
      <p:graphicFrame>
        <p:nvGraphicFramePr>
          <p:cNvPr id="5123" name="Object 13"/>
          <p:cNvGraphicFramePr>
            <a:graphicFrameLocks noChangeAspect="1"/>
          </p:cNvGraphicFramePr>
          <p:nvPr/>
        </p:nvGraphicFramePr>
        <p:xfrm>
          <a:off x="906463" y="2439988"/>
          <a:ext cx="2997200" cy="1971675"/>
        </p:xfrm>
        <a:graphic>
          <a:graphicData uri="http://schemas.openxmlformats.org/presentationml/2006/ole">
            <p:oleObj spid="_x0000_s5123" name="Graf" r:id="rId5" imgW="4372081" imgH="2867115" progId="MSGraph.Chart.8">
              <p:embed followColorScheme="full"/>
            </p:oleObj>
          </a:graphicData>
        </a:graphic>
      </p:graphicFrame>
      <p:sp>
        <p:nvSpPr>
          <p:cNvPr id="5135" name="Text Box 14"/>
          <p:cNvSpPr txBox="1">
            <a:spLocks noChangeArrowheads="1"/>
          </p:cNvSpPr>
          <p:nvPr/>
        </p:nvSpPr>
        <p:spPr bwMode="auto">
          <a:xfrm>
            <a:off x="533400" y="4899025"/>
            <a:ext cx="3810000" cy="1047750"/>
          </a:xfrm>
          <a:prstGeom prst="rect">
            <a:avLst/>
          </a:prstGeom>
          <a:noFill/>
          <a:ln w="9525">
            <a:solidFill>
              <a:schemeClr val="tx1"/>
            </a:solidFill>
            <a:miter lim="800000"/>
            <a:headEnd/>
            <a:tailEnd/>
          </a:ln>
        </p:spPr>
        <p:txBody>
          <a:bodyPr>
            <a:spAutoFit/>
          </a:bodyPr>
          <a:lstStyle/>
          <a:p>
            <a:pPr>
              <a:spcBef>
                <a:spcPct val="50000"/>
              </a:spcBef>
            </a:pPr>
            <a:endParaRPr lang="cs-CZ" sz="1400" i="0"/>
          </a:p>
          <a:p>
            <a:pPr>
              <a:spcBef>
                <a:spcPct val="50000"/>
              </a:spcBef>
            </a:pPr>
            <a:r>
              <a:rPr lang="cs-CZ" sz="1600" i="0"/>
              <a:t>  f(x)=</a:t>
            </a:r>
          </a:p>
          <a:p>
            <a:pPr>
              <a:spcBef>
                <a:spcPct val="50000"/>
              </a:spcBef>
            </a:pPr>
            <a:endParaRPr lang="cs-CZ" sz="1600" i="0"/>
          </a:p>
        </p:txBody>
      </p:sp>
      <p:sp>
        <p:nvSpPr>
          <p:cNvPr id="5136" name="Text Box 15"/>
          <p:cNvSpPr txBox="1">
            <a:spLocks noChangeArrowheads="1"/>
          </p:cNvSpPr>
          <p:nvPr/>
        </p:nvSpPr>
        <p:spPr bwMode="auto">
          <a:xfrm>
            <a:off x="3124200" y="5029200"/>
            <a:ext cx="1219200" cy="730250"/>
          </a:xfrm>
          <a:prstGeom prst="rect">
            <a:avLst/>
          </a:prstGeom>
          <a:noFill/>
          <a:ln w="9525">
            <a:noFill/>
            <a:miter lim="800000"/>
            <a:headEnd/>
            <a:tailEnd/>
          </a:ln>
        </p:spPr>
        <p:txBody>
          <a:bodyPr>
            <a:spAutoFit/>
          </a:bodyPr>
          <a:lstStyle/>
          <a:p>
            <a:pPr>
              <a:spcBef>
                <a:spcPct val="50000"/>
              </a:spcBef>
            </a:pPr>
            <a:r>
              <a:rPr lang="cs-CZ" sz="1400" i="0"/>
              <a:t>Intervalová hustota četnosti</a:t>
            </a:r>
          </a:p>
        </p:txBody>
      </p:sp>
      <p:sp>
        <p:nvSpPr>
          <p:cNvPr id="5137" name="AutoShape 16"/>
          <p:cNvSpPr>
            <a:spLocks noChangeArrowheads="1"/>
          </p:cNvSpPr>
          <p:nvPr/>
        </p:nvSpPr>
        <p:spPr bwMode="auto">
          <a:xfrm>
            <a:off x="2209800" y="5257800"/>
            <a:ext cx="762000" cy="304800"/>
          </a:xfrm>
          <a:prstGeom prst="rightArrow">
            <a:avLst>
              <a:gd name="adj1" fmla="val 50000"/>
              <a:gd name="adj2" fmla="val 62500"/>
            </a:avLst>
          </a:prstGeom>
          <a:noFill/>
          <a:ln w="19050">
            <a:solidFill>
              <a:schemeClr val="tx1"/>
            </a:solidFill>
            <a:miter lim="800000"/>
            <a:headEnd/>
            <a:tailEnd/>
          </a:ln>
        </p:spPr>
        <p:txBody>
          <a:bodyPr wrap="none" anchor="ctr">
            <a:spAutoFit/>
          </a:bodyPr>
          <a:lstStyle/>
          <a:p>
            <a:endParaRPr lang="cs-CZ"/>
          </a:p>
        </p:txBody>
      </p:sp>
      <p:sp>
        <p:nvSpPr>
          <p:cNvPr id="5138" name="Text Box 17"/>
          <p:cNvSpPr txBox="1">
            <a:spLocks noChangeArrowheads="1"/>
          </p:cNvSpPr>
          <p:nvPr/>
        </p:nvSpPr>
        <p:spPr bwMode="auto">
          <a:xfrm>
            <a:off x="1743075" y="4267200"/>
            <a:ext cx="392113" cy="244475"/>
          </a:xfrm>
          <a:prstGeom prst="rect">
            <a:avLst/>
          </a:prstGeom>
          <a:noFill/>
          <a:ln w="9525">
            <a:noFill/>
            <a:miter lim="800000"/>
            <a:headEnd/>
            <a:tailEnd/>
          </a:ln>
        </p:spPr>
        <p:txBody>
          <a:bodyPr>
            <a:spAutoFit/>
          </a:bodyPr>
          <a:lstStyle/>
          <a:p>
            <a:pPr algn="ctr">
              <a:spcBef>
                <a:spcPct val="50000"/>
              </a:spcBef>
            </a:pPr>
            <a:r>
              <a:rPr lang="cs-CZ" sz="1000" i="0"/>
              <a:t>20</a:t>
            </a:r>
          </a:p>
        </p:txBody>
      </p:sp>
      <p:sp>
        <p:nvSpPr>
          <p:cNvPr id="5139" name="Text Box 18"/>
          <p:cNvSpPr txBox="1">
            <a:spLocks noChangeArrowheads="1"/>
          </p:cNvSpPr>
          <p:nvPr/>
        </p:nvSpPr>
        <p:spPr bwMode="auto">
          <a:xfrm>
            <a:off x="2124075" y="4267200"/>
            <a:ext cx="392113" cy="244475"/>
          </a:xfrm>
          <a:prstGeom prst="rect">
            <a:avLst/>
          </a:prstGeom>
          <a:noFill/>
          <a:ln w="9525">
            <a:noFill/>
            <a:miter lim="800000"/>
            <a:headEnd/>
            <a:tailEnd/>
          </a:ln>
        </p:spPr>
        <p:txBody>
          <a:bodyPr>
            <a:spAutoFit/>
          </a:bodyPr>
          <a:lstStyle/>
          <a:p>
            <a:pPr algn="ctr">
              <a:spcBef>
                <a:spcPct val="50000"/>
              </a:spcBef>
            </a:pPr>
            <a:r>
              <a:rPr lang="cs-CZ" sz="1000" i="0"/>
              <a:t>40</a:t>
            </a:r>
          </a:p>
        </p:txBody>
      </p:sp>
      <p:sp>
        <p:nvSpPr>
          <p:cNvPr id="5140" name="Text Box 19"/>
          <p:cNvSpPr txBox="1">
            <a:spLocks noChangeArrowheads="1"/>
          </p:cNvSpPr>
          <p:nvPr/>
        </p:nvSpPr>
        <p:spPr bwMode="auto">
          <a:xfrm>
            <a:off x="2524125" y="4267200"/>
            <a:ext cx="392113" cy="244475"/>
          </a:xfrm>
          <a:prstGeom prst="rect">
            <a:avLst/>
          </a:prstGeom>
          <a:noFill/>
          <a:ln w="9525">
            <a:noFill/>
            <a:miter lim="800000"/>
            <a:headEnd/>
            <a:tailEnd/>
          </a:ln>
        </p:spPr>
        <p:txBody>
          <a:bodyPr>
            <a:spAutoFit/>
          </a:bodyPr>
          <a:lstStyle/>
          <a:p>
            <a:pPr algn="ctr">
              <a:spcBef>
                <a:spcPct val="50000"/>
              </a:spcBef>
            </a:pPr>
            <a:r>
              <a:rPr lang="cs-CZ" sz="1000" i="0"/>
              <a:t>60</a:t>
            </a:r>
          </a:p>
        </p:txBody>
      </p:sp>
      <p:sp>
        <p:nvSpPr>
          <p:cNvPr id="5141" name="Text Box 20"/>
          <p:cNvSpPr txBox="1">
            <a:spLocks noChangeArrowheads="1"/>
          </p:cNvSpPr>
          <p:nvPr/>
        </p:nvSpPr>
        <p:spPr bwMode="auto">
          <a:xfrm>
            <a:off x="2905125" y="4267200"/>
            <a:ext cx="392113" cy="244475"/>
          </a:xfrm>
          <a:prstGeom prst="rect">
            <a:avLst/>
          </a:prstGeom>
          <a:noFill/>
          <a:ln w="9525">
            <a:noFill/>
            <a:miter lim="800000"/>
            <a:headEnd/>
            <a:tailEnd/>
          </a:ln>
        </p:spPr>
        <p:txBody>
          <a:bodyPr>
            <a:spAutoFit/>
          </a:bodyPr>
          <a:lstStyle/>
          <a:p>
            <a:pPr algn="ctr">
              <a:spcBef>
                <a:spcPct val="50000"/>
              </a:spcBef>
            </a:pPr>
            <a:r>
              <a:rPr lang="cs-CZ" sz="1000" i="0"/>
              <a:t>80</a:t>
            </a:r>
          </a:p>
        </p:txBody>
      </p:sp>
      <p:sp>
        <p:nvSpPr>
          <p:cNvPr id="5142" name="Text Box 21"/>
          <p:cNvSpPr txBox="1">
            <a:spLocks noChangeArrowheads="1"/>
          </p:cNvSpPr>
          <p:nvPr/>
        </p:nvSpPr>
        <p:spPr bwMode="auto">
          <a:xfrm>
            <a:off x="3257550" y="4267200"/>
            <a:ext cx="485775" cy="244475"/>
          </a:xfrm>
          <a:prstGeom prst="rect">
            <a:avLst/>
          </a:prstGeom>
          <a:noFill/>
          <a:ln w="9525">
            <a:noFill/>
            <a:miter lim="800000"/>
            <a:headEnd/>
            <a:tailEnd/>
          </a:ln>
        </p:spPr>
        <p:txBody>
          <a:bodyPr>
            <a:spAutoFit/>
          </a:bodyPr>
          <a:lstStyle/>
          <a:p>
            <a:pPr algn="ctr">
              <a:spcBef>
                <a:spcPct val="50000"/>
              </a:spcBef>
            </a:pPr>
            <a:r>
              <a:rPr lang="cs-CZ" sz="1000" i="0"/>
              <a:t>100</a:t>
            </a:r>
          </a:p>
        </p:txBody>
      </p:sp>
      <p:sp>
        <p:nvSpPr>
          <p:cNvPr id="302102" name="AutoShape 22"/>
          <p:cNvSpPr>
            <a:spLocks noChangeArrowheads="1"/>
          </p:cNvSpPr>
          <p:nvPr/>
        </p:nvSpPr>
        <p:spPr bwMode="auto">
          <a:xfrm>
            <a:off x="2554288" y="2438400"/>
            <a:ext cx="533400" cy="381000"/>
          </a:xfrm>
          <a:prstGeom prst="upArrow">
            <a:avLst>
              <a:gd name="adj1" fmla="val 50000"/>
              <a:gd name="adj2" fmla="val 54514"/>
            </a:avLst>
          </a:prstGeom>
          <a:solidFill>
            <a:srgbClr val="CC6600"/>
          </a:solidFill>
          <a:ln w="9525">
            <a:noFill/>
            <a:miter lim="800000"/>
            <a:headEnd/>
            <a:tailEnd/>
          </a:ln>
          <a:effectLst>
            <a:outerShdw dist="35921" dir="2700000" algn="ctr" rotWithShape="0">
              <a:schemeClr val="bg2"/>
            </a:outerShdw>
          </a:effectLst>
        </p:spPr>
        <p:txBody>
          <a:bodyPr anchor="ctr">
            <a:spAutoFit/>
          </a:bodyPr>
          <a:lstStyle/>
          <a:p>
            <a:pPr>
              <a:defRPr/>
            </a:pPr>
            <a:endParaRPr lang="cs-CZ"/>
          </a:p>
        </p:txBody>
      </p:sp>
      <p:sp>
        <p:nvSpPr>
          <p:cNvPr id="5144" name="Text Box 23"/>
          <p:cNvSpPr txBox="1">
            <a:spLocks noChangeArrowheads="1"/>
          </p:cNvSpPr>
          <p:nvPr/>
        </p:nvSpPr>
        <p:spPr bwMode="auto">
          <a:xfrm>
            <a:off x="2201863" y="2133600"/>
            <a:ext cx="1327150" cy="304800"/>
          </a:xfrm>
          <a:prstGeom prst="rect">
            <a:avLst/>
          </a:prstGeom>
          <a:noFill/>
          <a:ln w="9525">
            <a:noFill/>
            <a:miter lim="800000"/>
            <a:headEnd/>
            <a:tailEnd/>
          </a:ln>
        </p:spPr>
        <p:txBody>
          <a:bodyPr wrap="none">
            <a:spAutoFit/>
          </a:bodyPr>
          <a:lstStyle/>
          <a:p>
            <a:pPr algn="ctr">
              <a:spcBef>
                <a:spcPct val="50000"/>
              </a:spcBef>
            </a:pPr>
            <a:r>
              <a:rPr lang="cs-CZ" sz="1400" b="0" i="0"/>
              <a:t>Plocha: n(l) / n</a:t>
            </a:r>
          </a:p>
        </p:txBody>
      </p:sp>
      <p:sp>
        <p:nvSpPr>
          <p:cNvPr id="5145" name="Text Box 24"/>
          <p:cNvSpPr txBox="1">
            <a:spLocks noChangeArrowheads="1"/>
          </p:cNvSpPr>
          <p:nvPr/>
        </p:nvSpPr>
        <p:spPr bwMode="auto">
          <a:xfrm>
            <a:off x="1301750" y="5126038"/>
            <a:ext cx="762000" cy="581025"/>
          </a:xfrm>
          <a:prstGeom prst="rect">
            <a:avLst/>
          </a:prstGeom>
          <a:noFill/>
          <a:ln w="9525">
            <a:noFill/>
            <a:miter lim="800000"/>
            <a:headEnd/>
            <a:tailEnd/>
          </a:ln>
        </p:spPr>
        <p:txBody>
          <a:bodyPr wrap="none">
            <a:spAutoFit/>
          </a:bodyPr>
          <a:lstStyle/>
          <a:p>
            <a:pPr algn="ctr">
              <a:spcBef>
                <a:spcPct val="50000"/>
              </a:spcBef>
            </a:pPr>
            <a:r>
              <a:rPr lang="cs-CZ" sz="1600" b="0" i="0"/>
              <a:t>n(l) / n</a:t>
            </a:r>
            <a:br>
              <a:rPr lang="cs-CZ" sz="1600" b="0" i="0"/>
            </a:br>
            <a:r>
              <a:rPr lang="cs-CZ" sz="1600" b="0" i="0"/>
              <a:t>d(l)</a:t>
            </a:r>
          </a:p>
        </p:txBody>
      </p:sp>
      <p:sp>
        <p:nvSpPr>
          <p:cNvPr id="5146" name="Line 25"/>
          <p:cNvSpPr>
            <a:spLocks noChangeShapeType="1"/>
          </p:cNvSpPr>
          <p:nvPr/>
        </p:nvSpPr>
        <p:spPr bwMode="auto">
          <a:xfrm>
            <a:off x="1285875" y="5410200"/>
            <a:ext cx="762000" cy="0"/>
          </a:xfrm>
          <a:prstGeom prst="line">
            <a:avLst/>
          </a:prstGeom>
          <a:noFill/>
          <a:ln w="19050">
            <a:solidFill>
              <a:schemeClr val="tx1"/>
            </a:solidFill>
            <a:round/>
            <a:headEnd/>
            <a:tailEnd/>
          </a:ln>
        </p:spPr>
        <p:txBody>
          <a:bodyPr>
            <a:spAutoFit/>
          </a:bodyPr>
          <a:lstStyle/>
          <a:p>
            <a:endParaRPr lang="cs-CZ"/>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6150" name="Rectangle 2"/>
          <p:cNvSpPr>
            <a:spLocks noGrp="1"/>
          </p:cNvSpPr>
          <p:nvPr>
            <p:ph type="title" idx="4294967295"/>
          </p:nvPr>
        </p:nvSpPr>
        <p:spPr>
          <a:xfrm>
            <a:off x="1752600" y="-76200"/>
            <a:ext cx="6324600" cy="1143000"/>
          </a:xfrm>
          <a:noFill/>
        </p:spPr>
        <p:txBody>
          <a:bodyPr/>
          <a:lstStyle/>
          <a:p>
            <a:r>
              <a:rPr lang="cs-CZ" smtClean="0"/>
              <a:t>Počet zvolených tříd a velikost souboru určují kvalitu výstupu</a:t>
            </a:r>
          </a:p>
        </p:txBody>
      </p:sp>
      <p:sp>
        <p:nvSpPr>
          <p:cNvPr id="6151" name="Text Box 3"/>
          <p:cNvSpPr txBox="1">
            <a:spLocks noChangeArrowheads="1"/>
          </p:cNvSpPr>
          <p:nvPr/>
        </p:nvSpPr>
        <p:spPr bwMode="auto">
          <a:xfrm>
            <a:off x="1676400" y="1579563"/>
            <a:ext cx="1819275" cy="276225"/>
          </a:xfrm>
          <a:prstGeom prst="rect">
            <a:avLst/>
          </a:prstGeom>
          <a:noFill/>
          <a:ln w="9525">
            <a:noFill/>
            <a:miter lim="800000"/>
            <a:headEnd/>
            <a:tailEnd/>
          </a:ln>
        </p:spPr>
        <p:txBody>
          <a:bodyPr/>
          <a:lstStyle/>
          <a:p>
            <a:pPr eaLnBrk="0" hangingPunct="0"/>
            <a:r>
              <a:rPr lang="cs-CZ" sz="2000" b="0" i="0"/>
              <a:t>k = 10 tříd</a:t>
            </a:r>
          </a:p>
        </p:txBody>
      </p:sp>
      <p:sp>
        <p:nvSpPr>
          <p:cNvPr id="6152" name="Text Box 4"/>
          <p:cNvSpPr txBox="1">
            <a:spLocks noChangeArrowheads="1"/>
          </p:cNvSpPr>
          <p:nvPr/>
        </p:nvSpPr>
        <p:spPr bwMode="auto">
          <a:xfrm>
            <a:off x="5791200" y="1503363"/>
            <a:ext cx="1819275" cy="276225"/>
          </a:xfrm>
          <a:prstGeom prst="rect">
            <a:avLst/>
          </a:prstGeom>
          <a:noFill/>
          <a:ln w="9525">
            <a:noFill/>
            <a:miter lim="800000"/>
            <a:headEnd/>
            <a:tailEnd/>
          </a:ln>
        </p:spPr>
        <p:txBody>
          <a:bodyPr/>
          <a:lstStyle/>
          <a:p>
            <a:pPr eaLnBrk="0" hangingPunct="0"/>
            <a:r>
              <a:rPr lang="cs-CZ" sz="2000" b="0" i="0"/>
              <a:t>k = 5 tříd</a:t>
            </a:r>
          </a:p>
        </p:txBody>
      </p:sp>
      <p:sp>
        <p:nvSpPr>
          <p:cNvPr id="6153" name="Text Box 5"/>
          <p:cNvSpPr txBox="1">
            <a:spLocks noChangeArrowheads="1"/>
          </p:cNvSpPr>
          <p:nvPr/>
        </p:nvSpPr>
        <p:spPr bwMode="auto">
          <a:xfrm>
            <a:off x="685800" y="3408363"/>
            <a:ext cx="3886200" cy="381000"/>
          </a:xfrm>
          <a:prstGeom prst="rect">
            <a:avLst/>
          </a:prstGeom>
          <a:noFill/>
          <a:ln w="9525">
            <a:noFill/>
            <a:miter lim="800000"/>
            <a:headEnd/>
            <a:tailEnd/>
          </a:ln>
        </p:spPr>
        <p:txBody>
          <a:bodyPr/>
          <a:lstStyle/>
          <a:p>
            <a:pPr eaLnBrk="0" hangingPunct="0"/>
            <a:r>
              <a:rPr lang="cs-CZ" sz="2400" b="0" i="0"/>
              <a:t>     </a:t>
            </a:r>
            <a:r>
              <a:rPr lang="cs-CZ" sz="1400" b="0" i="0"/>
              <a:t>1,5   2,0  2,5  3,0   3,5  4,0  4,5   5,0</a:t>
            </a:r>
          </a:p>
        </p:txBody>
      </p:sp>
      <p:sp>
        <p:nvSpPr>
          <p:cNvPr id="6154" name="Text Box 6"/>
          <p:cNvSpPr txBox="1">
            <a:spLocks noChangeArrowheads="1"/>
          </p:cNvSpPr>
          <p:nvPr/>
        </p:nvSpPr>
        <p:spPr bwMode="auto">
          <a:xfrm>
            <a:off x="5181600" y="3408363"/>
            <a:ext cx="3048000" cy="276225"/>
          </a:xfrm>
          <a:prstGeom prst="rect">
            <a:avLst/>
          </a:prstGeom>
          <a:noFill/>
          <a:ln w="9525">
            <a:noFill/>
            <a:miter lim="800000"/>
            <a:headEnd/>
            <a:tailEnd/>
          </a:ln>
        </p:spPr>
        <p:txBody>
          <a:bodyPr/>
          <a:lstStyle/>
          <a:p>
            <a:pPr eaLnBrk="0" hangingPunct="0"/>
            <a:r>
              <a:rPr lang="cs-CZ" sz="2400" b="0" i="0"/>
              <a:t>  </a:t>
            </a:r>
            <a:r>
              <a:rPr lang="cs-CZ" sz="1600" b="0" i="0"/>
              <a:t>1        2       3       4       5</a:t>
            </a:r>
          </a:p>
        </p:txBody>
      </p:sp>
      <p:sp>
        <p:nvSpPr>
          <p:cNvPr id="6155" name="Text Box 7"/>
          <p:cNvSpPr txBox="1">
            <a:spLocks noChangeArrowheads="1"/>
          </p:cNvSpPr>
          <p:nvPr/>
        </p:nvSpPr>
        <p:spPr bwMode="auto">
          <a:xfrm>
            <a:off x="3543300" y="4267200"/>
            <a:ext cx="1819275" cy="276225"/>
          </a:xfrm>
          <a:prstGeom prst="rect">
            <a:avLst/>
          </a:prstGeom>
          <a:noFill/>
          <a:ln w="9525">
            <a:noFill/>
            <a:miter lim="800000"/>
            <a:headEnd/>
            <a:tailEnd/>
          </a:ln>
        </p:spPr>
        <p:txBody>
          <a:bodyPr/>
          <a:lstStyle/>
          <a:p>
            <a:pPr eaLnBrk="0" hangingPunct="0"/>
            <a:r>
              <a:rPr lang="cs-CZ" sz="2000" b="0" i="0"/>
              <a:t>k = 20 tříd</a:t>
            </a:r>
          </a:p>
        </p:txBody>
      </p:sp>
      <p:sp>
        <p:nvSpPr>
          <p:cNvPr id="6156" name="Text Box 8"/>
          <p:cNvSpPr txBox="1">
            <a:spLocks noChangeArrowheads="1"/>
          </p:cNvSpPr>
          <p:nvPr/>
        </p:nvSpPr>
        <p:spPr bwMode="auto">
          <a:xfrm>
            <a:off x="1790700" y="5867400"/>
            <a:ext cx="5334000" cy="276225"/>
          </a:xfrm>
          <a:prstGeom prst="rect">
            <a:avLst/>
          </a:prstGeom>
          <a:noFill/>
          <a:ln w="9525">
            <a:noFill/>
            <a:miter lim="800000"/>
            <a:headEnd/>
            <a:tailEnd/>
          </a:ln>
        </p:spPr>
        <p:txBody>
          <a:bodyPr/>
          <a:lstStyle/>
          <a:p>
            <a:pPr eaLnBrk="0" hangingPunct="0"/>
            <a:r>
              <a:rPr lang="cs-CZ" sz="2400" b="0" i="0"/>
              <a:t> </a:t>
            </a:r>
            <a:r>
              <a:rPr lang="cs-CZ" sz="1400" b="0" i="0"/>
              <a:t>1,0                 2,0                     3,0                  4,0                   5,0</a:t>
            </a:r>
          </a:p>
        </p:txBody>
      </p:sp>
      <p:graphicFrame>
        <p:nvGraphicFramePr>
          <p:cNvPr id="6146" name="Object 9"/>
          <p:cNvGraphicFramePr>
            <a:graphicFrameLocks noChangeAspect="1"/>
          </p:cNvGraphicFramePr>
          <p:nvPr>
            <p:ph type="body" idx="4294967295"/>
          </p:nvPr>
        </p:nvGraphicFramePr>
        <p:xfrm>
          <a:off x="541338" y="1962150"/>
          <a:ext cx="3475037" cy="1490663"/>
        </p:xfrm>
        <a:graphic>
          <a:graphicData uri="http://schemas.openxmlformats.org/presentationml/2006/ole">
            <p:oleObj spid="_x0000_s6146" name="Graf" r:id="rId4" imgW="3648456" imgH="1952854" progId="Excel.Chart.8">
              <p:embed/>
            </p:oleObj>
          </a:graphicData>
        </a:graphic>
      </p:graphicFrame>
      <p:graphicFrame>
        <p:nvGraphicFramePr>
          <p:cNvPr id="6147" name="Object 10"/>
          <p:cNvGraphicFramePr>
            <a:graphicFrameLocks noChangeAspect="1"/>
          </p:cNvGraphicFramePr>
          <p:nvPr/>
        </p:nvGraphicFramePr>
        <p:xfrm>
          <a:off x="4648200" y="1731963"/>
          <a:ext cx="3505200" cy="1876425"/>
        </p:xfrm>
        <a:graphic>
          <a:graphicData uri="http://schemas.openxmlformats.org/presentationml/2006/ole">
            <p:oleObj spid="_x0000_s6147" name="Graf" r:id="rId5" imgW="3648456" imgH="1952854" progId="Excel.Chart.8">
              <p:embed/>
            </p:oleObj>
          </a:graphicData>
        </a:graphic>
      </p:graphicFrame>
      <p:graphicFrame>
        <p:nvGraphicFramePr>
          <p:cNvPr id="6148" name="Object 11"/>
          <p:cNvGraphicFramePr>
            <a:graphicFrameLocks noChangeAspect="1"/>
          </p:cNvGraphicFramePr>
          <p:nvPr/>
        </p:nvGraphicFramePr>
        <p:xfrm>
          <a:off x="1447800" y="4038600"/>
          <a:ext cx="5791200" cy="2133600"/>
        </p:xfrm>
        <a:graphic>
          <a:graphicData uri="http://schemas.openxmlformats.org/presentationml/2006/ole">
            <p:oleObj spid="_x0000_s6148" name="Graf" r:id="rId6" imgW="5248656" imgH="1952854" progId="Excel.Chart.8">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8131" name="Rectangle 2"/>
          <p:cNvSpPr>
            <a:spLocks noGrp="1"/>
          </p:cNvSpPr>
          <p:nvPr>
            <p:ph type="title" idx="4294967295"/>
          </p:nvPr>
        </p:nvSpPr>
        <p:spPr>
          <a:xfrm>
            <a:off x="57150" y="219075"/>
            <a:ext cx="8763000" cy="688975"/>
          </a:xfrm>
          <a:noFill/>
        </p:spPr>
        <p:txBody>
          <a:bodyPr/>
          <a:lstStyle/>
          <a:p>
            <a:r>
              <a:rPr lang="cs-CZ" smtClean="0"/>
              <a:t>Histogram vyjadřuje tvar výběrového rozložení</a:t>
            </a:r>
          </a:p>
        </p:txBody>
      </p:sp>
      <p:sp>
        <p:nvSpPr>
          <p:cNvPr id="48132" name="Text Box 3"/>
          <p:cNvSpPr txBox="1">
            <a:spLocks noChangeArrowheads="1"/>
          </p:cNvSpPr>
          <p:nvPr/>
        </p:nvSpPr>
        <p:spPr bwMode="auto">
          <a:xfrm>
            <a:off x="6948488" y="5949950"/>
            <a:ext cx="257175" cy="390525"/>
          </a:xfrm>
          <a:prstGeom prst="rect">
            <a:avLst/>
          </a:prstGeom>
          <a:noFill/>
          <a:ln w="9525">
            <a:noFill/>
            <a:miter lim="800000"/>
            <a:headEnd/>
            <a:tailEnd/>
          </a:ln>
        </p:spPr>
        <p:txBody>
          <a:bodyPr/>
          <a:lstStyle/>
          <a:p>
            <a:pPr eaLnBrk="0" hangingPunct="0"/>
            <a:r>
              <a:rPr lang="cs-CZ" sz="2400" i="0"/>
              <a:t>x</a:t>
            </a:r>
          </a:p>
        </p:txBody>
      </p:sp>
      <p:sp>
        <p:nvSpPr>
          <p:cNvPr id="48133" name="Text Box 4"/>
          <p:cNvSpPr txBox="1">
            <a:spLocks noChangeArrowheads="1"/>
          </p:cNvSpPr>
          <p:nvPr/>
        </p:nvSpPr>
        <p:spPr bwMode="auto">
          <a:xfrm>
            <a:off x="8610600" y="4764088"/>
            <a:ext cx="257175" cy="390525"/>
          </a:xfrm>
          <a:prstGeom prst="rect">
            <a:avLst/>
          </a:prstGeom>
          <a:noFill/>
          <a:ln w="9525">
            <a:noFill/>
            <a:miter lim="800000"/>
            <a:headEnd/>
            <a:tailEnd/>
          </a:ln>
        </p:spPr>
        <p:txBody>
          <a:bodyPr/>
          <a:lstStyle/>
          <a:p>
            <a:pPr eaLnBrk="0" hangingPunct="0"/>
            <a:r>
              <a:rPr lang="cs-CZ" sz="2400" i="0"/>
              <a:t>x</a:t>
            </a:r>
          </a:p>
        </p:txBody>
      </p:sp>
      <p:sp>
        <p:nvSpPr>
          <p:cNvPr id="48134" name="Text Box 5"/>
          <p:cNvSpPr txBox="1">
            <a:spLocks noChangeArrowheads="1"/>
          </p:cNvSpPr>
          <p:nvPr/>
        </p:nvSpPr>
        <p:spPr bwMode="auto">
          <a:xfrm>
            <a:off x="4095750" y="4697413"/>
            <a:ext cx="257175" cy="390525"/>
          </a:xfrm>
          <a:prstGeom prst="rect">
            <a:avLst/>
          </a:prstGeom>
          <a:noFill/>
          <a:ln w="9525">
            <a:noFill/>
            <a:miter lim="800000"/>
            <a:headEnd/>
            <a:tailEnd/>
          </a:ln>
        </p:spPr>
        <p:txBody>
          <a:bodyPr/>
          <a:lstStyle/>
          <a:p>
            <a:pPr eaLnBrk="0" hangingPunct="0"/>
            <a:r>
              <a:rPr lang="cs-CZ" sz="2400" i="0"/>
              <a:t>x</a:t>
            </a:r>
          </a:p>
        </p:txBody>
      </p:sp>
      <p:sp>
        <p:nvSpPr>
          <p:cNvPr id="48135" name="Text Box 6"/>
          <p:cNvSpPr txBox="1">
            <a:spLocks noChangeArrowheads="1"/>
          </p:cNvSpPr>
          <p:nvPr/>
        </p:nvSpPr>
        <p:spPr bwMode="auto">
          <a:xfrm>
            <a:off x="4133850" y="2716213"/>
            <a:ext cx="257175" cy="390525"/>
          </a:xfrm>
          <a:prstGeom prst="rect">
            <a:avLst/>
          </a:prstGeom>
          <a:noFill/>
          <a:ln w="9525">
            <a:noFill/>
            <a:miter lim="800000"/>
            <a:headEnd/>
            <a:tailEnd/>
          </a:ln>
        </p:spPr>
        <p:txBody>
          <a:bodyPr/>
          <a:lstStyle/>
          <a:p>
            <a:pPr eaLnBrk="0" hangingPunct="0"/>
            <a:r>
              <a:rPr lang="cs-CZ" sz="2400" i="0"/>
              <a:t>x</a:t>
            </a:r>
          </a:p>
        </p:txBody>
      </p:sp>
      <p:sp>
        <p:nvSpPr>
          <p:cNvPr id="48136" name="Text Box 7"/>
          <p:cNvSpPr txBox="1">
            <a:spLocks noChangeArrowheads="1"/>
          </p:cNvSpPr>
          <p:nvPr/>
        </p:nvSpPr>
        <p:spPr bwMode="auto">
          <a:xfrm>
            <a:off x="8458200" y="2706688"/>
            <a:ext cx="257175" cy="390525"/>
          </a:xfrm>
          <a:prstGeom prst="rect">
            <a:avLst/>
          </a:prstGeom>
          <a:noFill/>
          <a:ln w="9525">
            <a:noFill/>
            <a:miter lim="800000"/>
            <a:headEnd/>
            <a:tailEnd/>
          </a:ln>
        </p:spPr>
        <p:txBody>
          <a:bodyPr/>
          <a:lstStyle/>
          <a:p>
            <a:pPr eaLnBrk="0" hangingPunct="0"/>
            <a:r>
              <a:rPr lang="cs-CZ" sz="2400" i="0"/>
              <a:t>x</a:t>
            </a:r>
          </a:p>
        </p:txBody>
      </p:sp>
      <p:sp>
        <p:nvSpPr>
          <p:cNvPr id="48137" name="Text Box 8"/>
          <p:cNvSpPr txBox="1">
            <a:spLocks noChangeArrowheads="1"/>
          </p:cNvSpPr>
          <p:nvPr/>
        </p:nvSpPr>
        <p:spPr bwMode="auto">
          <a:xfrm>
            <a:off x="76200" y="1525588"/>
            <a:ext cx="685800" cy="390525"/>
          </a:xfrm>
          <a:prstGeom prst="rect">
            <a:avLst/>
          </a:prstGeom>
          <a:noFill/>
          <a:ln w="9525">
            <a:noFill/>
            <a:miter lim="800000"/>
            <a:headEnd/>
            <a:tailEnd/>
          </a:ln>
        </p:spPr>
        <p:txBody>
          <a:bodyPr/>
          <a:lstStyle/>
          <a:p>
            <a:pPr eaLnBrk="0" hangingPunct="0"/>
            <a:r>
              <a:rPr lang="cs-CZ" sz="2000" i="0"/>
              <a:t>f(x)</a:t>
            </a:r>
          </a:p>
        </p:txBody>
      </p:sp>
      <p:sp>
        <p:nvSpPr>
          <p:cNvPr id="48138" name="Text Box 9"/>
          <p:cNvSpPr txBox="1">
            <a:spLocks noChangeArrowheads="1"/>
          </p:cNvSpPr>
          <p:nvPr/>
        </p:nvSpPr>
        <p:spPr bwMode="auto">
          <a:xfrm>
            <a:off x="2209800" y="4916488"/>
            <a:ext cx="609600" cy="390525"/>
          </a:xfrm>
          <a:prstGeom prst="rect">
            <a:avLst/>
          </a:prstGeom>
          <a:noFill/>
          <a:ln w="9525">
            <a:noFill/>
            <a:miter lim="800000"/>
            <a:headEnd/>
            <a:tailEnd/>
          </a:ln>
        </p:spPr>
        <p:txBody>
          <a:bodyPr/>
          <a:lstStyle/>
          <a:p>
            <a:pPr eaLnBrk="0" hangingPunct="0"/>
            <a:r>
              <a:rPr lang="cs-CZ" sz="2000" i="0"/>
              <a:t>f(x)</a:t>
            </a:r>
          </a:p>
        </p:txBody>
      </p:sp>
      <p:sp>
        <p:nvSpPr>
          <p:cNvPr id="48139" name="Text Box 10"/>
          <p:cNvSpPr txBox="1">
            <a:spLocks noChangeArrowheads="1"/>
          </p:cNvSpPr>
          <p:nvPr/>
        </p:nvSpPr>
        <p:spPr bwMode="auto">
          <a:xfrm>
            <a:off x="4419600" y="3087688"/>
            <a:ext cx="590550" cy="390525"/>
          </a:xfrm>
          <a:prstGeom prst="rect">
            <a:avLst/>
          </a:prstGeom>
          <a:noFill/>
          <a:ln w="9525">
            <a:noFill/>
            <a:miter lim="800000"/>
            <a:headEnd/>
            <a:tailEnd/>
          </a:ln>
        </p:spPr>
        <p:txBody>
          <a:bodyPr/>
          <a:lstStyle/>
          <a:p>
            <a:pPr eaLnBrk="0" hangingPunct="0"/>
            <a:r>
              <a:rPr lang="cs-CZ" sz="2000" i="0"/>
              <a:t>f(x)</a:t>
            </a:r>
          </a:p>
        </p:txBody>
      </p:sp>
      <p:sp>
        <p:nvSpPr>
          <p:cNvPr id="48140" name="Text Box 11"/>
          <p:cNvSpPr txBox="1">
            <a:spLocks noChangeArrowheads="1"/>
          </p:cNvSpPr>
          <p:nvPr/>
        </p:nvSpPr>
        <p:spPr bwMode="auto">
          <a:xfrm>
            <a:off x="76200" y="3087688"/>
            <a:ext cx="609600" cy="400050"/>
          </a:xfrm>
          <a:prstGeom prst="rect">
            <a:avLst/>
          </a:prstGeom>
          <a:noFill/>
          <a:ln w="9525">
            <a:noFill/>
            <a:miter lim="800000"/>
            <a:headEnd/>
            <a:tailEnd/>
          </a:ln>
        </p:spPr>
        <p:txBody>
          <a:bodyPr/>
          <a:lstStyle/>
          <a:p>
            <a:pPr eaLnBrk="0" hangingPunct="0"/>
            <a:r>
              <a:rPr lang="cs-CZ" sz="2000" i="0"/>
              <a:t>f(x)</a:t>
            </a:r>
          </a:p>
        </p:txBody>
      </p:sp>
      <p:sp>
        <p:nvSpPr>
          <p:cNvPr id="48141" name="Rectangle 12"/>
          <p:cNvSpPr>
            <a:spLocks noChangeArrowheads="1"/>
          </p:cNvSpPr>
          <p:nvPr/>
        </p:nvSpPr>
        <p:spPr bwMode="auto">
          <a:xfrm>
            <a:off x="4356100" y="1484313"/>
            <a:ext cx="609600" cy="396875"/>
          </a:xfrm>
          <a:prstGeom prst="rect">
            <a:avLst/>
          </a:prstGeom>
          <a:noFill/>
          <a:ln w="9525">
            <a:noFill/>
            <a:miter lim="800000"/>
            <a:headEnd/>
            <a:tailEnd/>
          </a:ln>
        </p:spPr>
        <p:txBody>
          <a:bodyPr>
            <a:spAutoFit/>
          </a:bodyPr>
          <a:lstStyle/>
          <a:p>
            <a:r>
              <a:rPr lang="cs-CZ" sz="2000" i="0"/>
              <a:t>f(x)</a:t>
            </a:r>
          </a:p>
        </p:txBody>
      </p:sp>
      <p:pic>
        <p:nvPicPr>
          <p:cNvPr id="48142" name="Picture 13"/>
          <p:cNvPicPr>
            <a:picLocks noChangeAspect="1" noChangeArrowheads="1"/>
          </p:cNvPicPr>
          <p:nvPr>
            <p:ph type="body" idx="4294967295"/>
          </p:nvPr>
        </p:nvPicPr>
        <p:blipFill>
          <a:blip r:embed="rId3" cstate="print"/>
          <a:srcRect/>
          <a:stretch>
            <a:fillRect/>
          </a:stretch>
        </p:blipFill>
        <p:spPr>
          <a:xfrm>
            <a:off x="609600" y="1412875"/>
            <a:ext cx="3349625" cy="1370013"/>
          </a:xfrm>
          <a:noFill/>
        </p:spPr>
      </p:pic>
      <p:pic>
        <p:nvPicPr>
          <p:cNvPr id="48143" name="Picture 14"/>
          <p:cNvPicPr>
            <a:picLocks noChangeAspect="1" noChangeArrowheads="1"/>
          </p:cNvPicPr>
          <p:nvPr/>
        </p:nvPicPr>
        <p:blipFill>
          <a:blip r:embed="rId4" cstate="print"/>
          <a:srcRect/>
          <a:stretch>
            <a:fillRect/>
          </a:stretch>
        </p:blipFill>
        <p:spPr bwMode="auto">
          <a:xfrm>
            <a:off x="4953000" y="1412875"/>
            <a:ext cx="3810000" cy="1416050"/>
          </a:xfrm>
          <a:prstGeom prst="rect">
            <a:avLst/>
          </a:prstGeom>
          <a:noFill/>
          <a:ln w="9525">
            <a:noFill/>
            <a:miter lim="800000"/>
            <a:headEnd/>
            <a:tailEnd/>
          </a:ln>
        </p:spPr>
      </p:pic>
      <p:pic>
        <p:nvPicPr>
          <p:cNvPr id="48144" name="Picture 15"/>
          <p:cNvPicPr>
            <a:picLocks noChangeAspect="1" noChangeArrowheads="1"/>
          </p:cNvPicPr>
          <p:nvPr/>
        </p:nvPicPr>
        <p:blipFill>
          <a:blip r:embed="rId5" cstate="print"/>
          <a:srcRect/>
          <a:stretch>
            <a:fillRect/>
          </a:stretch>
        </p:blipFill>
        <p:spPr bwMode="auto">
          <a:xfrm>
            <a:off x="609600" y="3087688"/>
            <a:ext cx="3886200" cy="1704975"/>
          </a:xfrm>
          <a:prstGeom prst="rect">
            <a:avLst/>
          </a:prstGeom>
          <a:noFill/>
          <a:ln w="9525">
            <a:noFill/>
            <a:miter lim="800000"/>
            <a:headEnd/>
            <a:tailEnd/>
          </a:ln>
        </p:spPr>
      </p:pic>
      <p:pic>
        <p:nvPicPr>
          <p:cNvPr id="48145" name="Picture 16"/>
          <p:cNvPicPr>
            <a:picLocks noChangeAspect="1" noChangeArrowheads="1"/>
          </p:cNvPicPr>
          <p:nvPr/>
        </p:nvPicPr>
        <p:blipFill>
          <a:blip r:embed="rId6" cstate="print"/>
          <a:srcRect/>
          <a:stretch>
            <a:fillRect/>
          </a:stretch>
        </p:blipFill>
        <p:spPr bwMode="auto">
          <a:xfrm>
            <a:off x="4953000" y="3087688"/>
            <a:ext cx="4038600" cy="1727200"/>
          </a:xfrm>
          <a:prstGeom prst="rect">
            <a:avLst/>
          </a:prstGeom>
          <a:noFill/>
          <a:ln w="9525">
            <a:noFill/>
            <a:miter lim="800000"/>
            <a:headEnd/>
            <a:tailEnd/>
          </a:ln>
        </p:spPr>
      </p:pic>
      <p:pic>
        <p:nvPicPr>
          <p:cNvPr id="48146" name="Picture 17"/>
          <p:cNvPicPr>
            <a:picLocks noChangeAspect="1" noChangeArrowheads="1"/>
          </p:cNvPicPr>
          <p:nvPr/>
        </p:nvPicPr>
        <p:blipFill>
          <a:blip r:embed="rId7" cstate="print"/>
          <a:srcRect/>
          <a:stretch>
            <a:fillRect/>
          </a:stretch>
        </p:blipFill>
        <p:spPr bwMode="auto">
          <a:xfrm>
            <a:off x="2743200" y="4840288"/>
            <a:ext cx="4343400"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36867" name="Rectangle 2"/>
          <p:cNvSpPr>
            <a:spLocks noGrp="1"/>
          </p:cNvSpPr>
          <p:nvPr>
            <p:ph type="title" idx="4294967295"/>
          </p:nvPr>
        </p:nvSpPr>
        <p:spPr/>
        <p:txBody>
          <a:bodyPr/>
          <a:lstStyle/>
          <a:p>
            <a:r>
              <a:rPr lang="cs-CZ" smtClean="0"/>
              <a:t>Anotace</a:t>
            </a:r>
          </a:p>
        </p:txBody>
      </p:sp>
      <p:sp>
        <p:nvSpPr>
          <p:cNvPr id="36868" name="Rectangle 3"/>
          <p:cNvSpPr>
            <a:spLocks noGrp="1"/>
          </p:cNvSpPr>
          <p:nvPr>
            <p:ph type="body" idx="4294967295"/>
          </p:nvPr>
        </p:nvSpPr>
        <p:spPr/>
        <p:txBody>
          <a:bodyPr/>
          <a:lstStyle/>
          <a:p>
            <a:r>
              <a:rPr lang="cs-CZ" smtClean="0"/>
              <a:t>Základním principem statistiky je pravděpodobnost výskytu nějaké události. Prostřednictvím vzorkování se snažíme odhadnout skutečnou pravděpodobnost událostí. Klíčovou otázkou je velikost vzorku, čím větší vzorek, tím větší šance na projevení se skutečné pravděpodobnosti výskytu jevu.</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7173" name="Rectangle 2"/>
          <p:cNvSpPr>
            <a:spLocks noGrp="1"/>
          </p:cNvSpPr>
          <p:nvPr>
            <p:ph type="title" idx="4294967295"/>
          </p:nvPr>
        </p:nvSpPr>
        <p:spPr>
          <a:xfrm>
            <a:off x="125413" y="0"/>
            <a:ext cx="8839200" cy="874713"/>
          </a:xfrm>
          <a:noFill/>
        </p:spPr>
        <p:txBody>
          <a:bodyPr/>
          <a:lstStyle/>
          <a:p>
            <a:r>
              <a:rPr lang="cs-CZ" smtClean="0"/>
              <a:t>Příklad: věk účastníků vážných dopravních nehod</a:t>
            </a:r>
          </a:p>
        </p:txBody>
      </p:sp>
      <p:graphicFrame>
        <p:nvGraphicFramePr>
          <p:cNvPr id="7170" name="Object 3"/>
          <p:cNvGraphicFramePr>
            <a:graphicFrameLocks noChangeAspect="1"/>
          </p:cNvGraphicFramePr>
          <p:nvPr/>
        </p:nvGraphicFramePr>
        <p:xfrm>
          <a:off x="685800" y="1281113"/>
          <a:ext cx="6057900" cy="2724150"/>
        </p:xfrm>
        <a:graphic>
          <a:graphicData uri="http://schemas.openxmlformats.org/presentationml/2006/ole">
            <p:oleObj spid="_x0000_s7170" name="Graf" r:id="rId4" imgW="6058205" imgH="2581656" progId="Excel.Chart.8">
              <p:embed/>
            </p:oleObj>
          </a:graphicData>
        </a:graphic>
      </p:graphicFrame>
      <p:graphicFrame>
        <p:nvGraphicFramePr>
          <p:cNvPr id="7171" name="Object 4"/>
          <p:cNvGraphicFramePr>
            <a:graphicFrameLocks noChangeAspect="1"/>
          </p:cNvGraphicFramePr>
          <p:nvPr/>
        </p:nvGraphicFramePr>
        <p:xfrm>
          <a:off x="787400" y="3933825"/>
          <a:ext cx="5934075" cy="2655888"/>
        </p:xfrm>
        <a:graphic>
          <a:graphicData uri="http://schemas.openxmlformats.org/presentationml/2006/ole">
            <p:oleObj spid="_x0000_s7171" name="Graf" r:id="rId5" imgW="5934456" imgH="2657856" progId="Excel.Chart.8">
              <p:embed/>
            </p:oleObj>
          </a:graphicData>
        </a:graphic>
      </p:graphicFrame>
      <p:sp>
        <p:nvSpPr>
          <p:cNvPr id="7174" name="Rectangle 5"/>
          <p:cNvSpPr>
            <a:spLocks noChangeArrowheads="1"/>
          </p:cNvSpPr>
          <p:nvPr/>
        </p:nvSpPr>
        <p:spPr bwMode="auto">
          <a:xfrm>
            <a:off x="3402013" y="3733800"/>
            <a:ext cx="1457325" cy="342900"/>
          </a:xfrm>
          <a:prstGeom prst="rect">
            <a:avLst/>
          </a:prstGeom>
          <a:noFill/>
          <a:ln w="9525">
            <a:noFill/>
            <a:miter lim="800000"/>
            <a:headEnd/>
            <a:tailEnd/>
          </a:ln>
        </p:spPr>
        <p:txBody>
          <a:bodyPr/>
          <a:lstStyle/>
          <a:p>
            <a:pPr eaLnBrk="0" hangingPunct="0"/>
            <a:r>
              <a:rPr lang="cs-CZ" b="0" i="0"/>
              <a:t>Věk (roky)</a:t>
            </a:r>
          </a:p>
        </p:txBody>
      </p:sp>
      <p:sp>
        <p:nvSpPr>
          <p:cNvPr id="7175" name="Rectangle 6"/>
          <p:cNvSpPr>
            <a:spLocks noChangeArrowheads="1"/>
          </p:cNvSpPr>
          <p:nvPr/>
        </p:nvSpPr>
        <p:spPr bwMode="auto">
          <a:xfrm>
            <a:off x="6732588" y="6021388"/>
            <a:ext cx="1457325" cy="342900"/>
          </a:xfrm>
          <a:prstGeom prst="rect">
            <a:avLst/>
          </a:prstGeom>
          <a:noFill/>
          <a:ln w="9525">
            <a:noFill/>
            <a:miter lim="800000"/>
            <a:headEnd/>
            <a:tailEnd/>
          </a:ln>
        </p:spPr>
        <p:txBody>
          <a:bodyPr/>
          <a:lstStyle/>
          <a:p>
            <a:pPr eaLnBrk="0" hangingPunct="0"/>
            <a:r>
              <a:rPr lang="cs-CZ" b="0" i="0"/>
              <a:t>Věk (roky)</a:t>
            </a:r>
          </a:p>
        </p:txBody>
      </p:sp>
      <p:sp>
        <p:nvSpPr>
          <p:cNvPr id="7176" name="Rectangle 7"/>
          <p:cNvSpPr>
            <a:spLocks noChangeArrowheads="1"/>
          </p:cNvSpPr>
          <p:nvPr/>
        </p:nvSpPr>
        <p:spPr bwMode="auto">
          <a:xfrm rot="-5400000">
            <a:off x="-266700" y="1900238"/>
            <a:ext cx="1524000" cy="381000"/>
          </a:xfrm>
          <a:prstGeom prst="rect">
            <a:avLst/>
          </a:prstGeom>
          <a:noFill/>
          <a:ln w="9525">
            <a:noFill/>
            <a:miter lim="800000"/>
            <a:headEnd/>
            <a:tailEnd/>
          </a:ln>
        </p:spPr>
        <p:txBody>
          <a:bodyPr/>
          <a:lstStyle/>
          <a:p>
            <a:pPr eaLnBrk="0" hangingPunct="0"/>
            <a:r>
              <a:rPr lang="cs-CZ" sz="1600" i="0"/>
              <a:t>Frekvence</a:t>
            </a:r>
          </a:p>
        </p:txBody>
      </p:sp>
      <p:sp>
        <p:nvSpPr>
          <p:cNvPr id="7177" name="Rectangle 8"/>
          <p:cNvSpPr>
            <a:spLocks noChangeArrowheads="1"/>
          </p:cNvSpPr>
          <p:nvPr/>
        </p:nvSpPr>
        <p:spPr bwMode="auto">
          <a:xfrm rot="-5433234">
            <a:off x="-725488" y="4929188"/>
            <a:ext cx="2543175" cy="457200"/>
          </a:xfrm>
          <a:prstGeom prst="rect">
            <a:avLst/>
          </a:prstGeom>
          <a:noFill/>
          <a:ln w="9525">
            <a:noFill/>
            <a:miter lim="800000"/>
            <a:headEnd/>
            <a:tailEnd/>
          </a:ln>
        </p:spPr>
        <p:txBody>
          <a:bodyPr/>
          <a:lstStyle/>
          <a:p>
            <a:pPr eaLnBrk="0" hangingPunct="0"/>
            <a:r>
              <a:rPr lang="cs-CZ" sz="1600" i="0"/>
              <a:t>Frekvence po roce věku</a:t>
            </a:r>
          </a:p>
        </p:txBody>
      </p:sp>
      <p:sp>
        <p:nvSpPr>
          <p:cNvPr id="7178" name="Text Box 9"/>
          <p:cNvSpPr txBox="1">
            <a:spLocks noChangeArrowheads="1"/>
          </p:cNvSpPr>
          <p:nvPr/>
        </p:nvSpPr>
        <p:spPr bwMode="auto">
          <a:xfrm>
            <a:off x="1547813" y="1312863"/>
            <a:ext cx="2362200" cy="381000"/>
          </a:xfrm>
          <a:prstGeom prst="rect">
            <a:avLst/>
          </a:prstGeom>
          <a:solidFill>
            <a:srgbClr val="FFFFFF"/>
          </a:solidFill>
          <a:ln w="9525">
            <a:noFill/>
            <a:miter lim="800000"/>
            <a:headEnd/>
            <a:tailEnd/>
          </a:ln>
        </p:spPr>
        <p:txBody>
          <a:bodyPr/>
          <a:lstStyle/>
          <a:p>
            <a:pPr eaLnBrk="0" hangingPunct="0"/>
            <a:r>
              <a:rPr lang="cs-CZ" b="0" i="0">
                <a:solidFill>
                  <a:srgbClr val="FF0000"/>
                </a:solidFill>
              </a:rPr>
              <a:t>Správný histogram ?</a:t>
            </a:r>
          </a:p>
        </p:txBody>
      </p:sp>
      <p:sp>
        <p:nvSpPr>
          <p:cNvPr id="7179" name="Text Box 10"/>
          <p:cNvSpPr txBox="1">
            <a:spLocks noChangeArrowheads="1"/>
          </p:cNvSpPr>
          <p:nvPr/>
        </p:nvSpPr>
        <p:spPr bwMode="auto">
          <a:xfrm>
            <a:off x="3348038" y="4430713"/>
            <a:ext cx="2828925" cy="438150"/>
          </a:xfrm>
          <a:prstGeom prst="rect">
            <a:avLst/>
          </a:prstGeom>
          <a:solidFill>
            <a:srgbClr val="FFFFFF"/>
          </a:solidFill>
          <a:ln w="9525">
            <a:noFill/>
            <a:miter lim="800000"/>
            <a:headEnd/>
            <a:tailEnd/>
          </a:ln>
        </p:spPr>
        <p:txBody>
          <a:bodyPr/>
          <a:lstStyle/>
          <a:p>
            <a:pPr eaLnBrk="0" hangingPunct="0"/>
            <a:r>
              <a:rPr lang="cs-CZ" b="0" i="0">
                <a:solidFill>
                  <a:srgbClr val="FF0000"/>
                </a:solidFill>
              </a:rPr>
              <a:t>Správný histogram ?</a:t>
            </a:r>
          </a:p>
        </p:txBody>
      </p:sp>
      <p:sp>
        <p:nvSpPr>
          <p:cNvPr id="7180" name="Rectangle 11"/>
          <p:cNvSpPr>
            <a:spLocks noChangeArrowheads="1"/>
          </p:cNvSpPr>
          <p:nvPr/>
        </p:nvSpPr>
        <p:spPr bwMode="auto">
          <a:xfrm>
            <a:off x="7162800" y="2514600"/>
            <a:ext cx="914400" cy="3200400"/>
          </a:xfrm>
          <a:prstGeom prst="rect">
            <a:avLst/>
          </a:prstGeom>
          <a:noFill/>
          <a:ln w="9525">
            <a:noFill/>
            <a:miter lim="800000"/>
            <a:headEnd/>
            <a:tailEnd/>
          </a:ln>
        </p:spPr>
        <p:txBody>
          <a:bodyPr/>
          <a:lstStyle/>
          <a:p>
            <a:pPr eaLnBrk="0" hangingPunct="0"/>
            <a:r>
              <a:rPr lang="cs-CZ" b="0" i="0"/>
              <a:t> </a:t>
            </a:r>
            <a:r>
              <a:rPr lang="cs-CZ" b="0" i="0" u="sng"/>
              <a:t>Věk</a:t>
            </a:r>
          </a:p>
          <a:p>
            <a:pPr eaLnBrk="0" hangingPunct="0"/>
            <a:endParaRPr lang="cs-CZ" b="0" i="0"/>
          </a:p>
          <a:p>
            <a:pPr eaLnBrk="0" hangingPunct="0"/>
            <a:r>
              <a:rPr lang="cs-CZ" b="0" i="0"/>
              <a:t> </a:t>
            </a:r>
            <a:r>
              <a:rPr lang="cs-CZ" sz="1600" b="0" i="0"/>
              <a:t>0 - 4</a:t>
            </a:r>
          </a:p>
          <a:p>
            <a:pPr eaLnBrk="0" hangingPunct="0"/>
            <a:r>
              <a:rPr lang="cs-CZ" sz="1600" b="0" i="0"/>
              <a:t> 5 - 9</a:t>
            </a:r>
          </a:p>
          <a:p>
            <a:pPr eaLnBrk="0" hangingPunct="0"/>
            <a:r>
              <a:rPr lang="cs-CZ" sz="1600" b="0" i="0"/>
              <a:t>10 - 15</a:t>
            </a:r>
          </a:p>
          <a:p>
            <a:pPr eaLnBrk="0" hangingPunct="0"/>
            <a:r>
              <a:rPr lang="cs-CZ" sz="1600" b="0" i="0"/>
              <a:t>16 - 19</a:t>
            </a:r>
          </a:p>
          <a:p>
            <a:pPr eaLnBrk="0" hangingPunct="0"/>
            <a:r>
              <a:rPr lang="cs-CZ" sz="1600" b="0" i="0"/>
              <a:t>20 - 24</a:t>
            </a:r>
          </a:p>
          <a:p>
            <a:pPr eaLnBrk="0" hangingPunct="0"/>
            <a:r>
              <a:rPr lang="cs-CZ" sz="1600" b="0" i="0"/>
              <a:t>25 - 59</a:t>
            </a:r>
          </a:p>
          <a:p>
            <a:pPr eaLnBrk="0" hangingPunct="0"/>
            <a:r>
              <a:rPr lang="cs-CZ" sz="1600" b="0" i="0"/>
              <a:t>  &gt; 60</a:t>
            </a:r>
          </a:p>
        </p:txBody>
      </p:sp>
      <p:sp>
        <p:nvSpPr>
          <p:cNvPr id="7181" name="Rectangle 12"/>
          <p:cNvSpPr>
            <a:spLocks noChangeArrowheads="1"/>
          </p:cNvSpPr>
          <p:nvPr/>
        </p:nvSpPr>
        <p:spPr bwMode="auto">
          <a:xfrm>
            <a:off x="8420100" y="2514600"/>
            <a:ext cx="723900" cy="2428875"/>
          </a:xfrm>
          <a:prstGeom prst="rect">
            <a:avLst/>
          </a:prstGeom>
          <a:noFill/>
          <a:ln w="9525">
            <a:noFill/>
            <a:miter lim="800000"/>
            <a:headEnd/>
            <a:tailEnd/>
          </a:ln>
        </p:spPr>
        <p:txBody>
          <a:bodyPr/>
          <a:lstStyle/>
          <a:p>
            <a:pPr eaLnBrk="0" hangingPunct="0"/>
            <a:r>
              <a:rPr lang="cs-CZ" b="0" i="0" u="sng"/>
              <a:t>f</a:t>
            </a:r>
          </a:p>
          <a:p>
            <a:pPr eaLnBrk="0" hangingPunct="0"/>
            <a:endParaRPr lang="cs-CZ" b="0" i="0"/>
          </a:p>
          <a:p>
            <a:pPr eaLnBrk="0" hangingPunct="0"/>
            <a:r>
              <a:rPr lang="cs-CZ" sz="1600" b="0" i="0"/>
              <a:t>28</a:t>
            </a:r>
          </a:p>
          <a:p>
            <a:pPr eaLnBrk="0" hangingPunct="0"/>
            <a:r>
              <a:rPr lang="cs-CZ" sz="1600" b="0" i="0"/>
              <a:t>46</a:t>
            </a:r>
          </a:p>
          <a:p>
            <a:pPr eaLnBrk="0" hangingPunct="0"/>
            <a:r>
              <a:rPr lang="cs-CZ" sz="1600" b="0" i="0"/>
              <a:t>58</a:t>
            </a:r>
          </a:p>
          <a:p>
            <a:pPr eaLnBrk="0" hangingPunct="0"/>
            <a:r>
              <a:rPr lang="cs-CZ" sz="1600" b="0" i="0"/>
              <a:t>20</a:t>
            </a:r>
          </a:p>
          <a:p>
            <a:pPr eaLnBrk="0" hangingPunct="0"/>
            <a:r>
              <a:rPr lang="cs-CZ" sz="1600" b="0" i="0"/>
              <a:t>114</a:t>
            </a:r>
          </a:p>
          <a:p>
            <a:pPr eaLnBrk="0" hangingPunct="0"/>
            <a:r>
              <a:rPr lang="cs-CZ" sz="1600" b="0" i="0"/>
              <a:t>316</a:t>
            </a:r>
          </a:p>
          <a:p>
            <a:pPr eaLnBrk="0" hangingPunct="0"/>
            <a:r>
              <a:rPr lang="cs-CZ" sz="1600" b="0" i="0"/>
              <a:t>103</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9155" name="Rectangle 2"/>
          <p:cNvSpPr>
            <a:spLocks noGrp="1"/>
          </p:cNvSpPr>
          <p:nvPr>
            <p:ph type="title" idx="4294967295"/>
          </p:nvPr>
        </p:nvSpPr>
        <p:spPr>
          <a:xfrm>
            <a:off x="762000" y="149225"/>
            <a:ext cx="7772400" cy="831850"/>
          </a:xfrm>
          <a:noFill/>
        </p:spPr>
        <p:txBody>
          <a:bodyPr/>
          <a:lstStyle/>
          <a:p>
            <a:r>
              <a:rPr lang="cs-CZ" smtClean="0"/>
              <a:t>Pojem ROZLOŽENÍ - příklad spojitých dat</a:t>
            </a:r>
          </a:p>
        </p:txBody>
      </p:sp>
      <p:grpSp>
        <p:nvGrpSpPr>
          <p:cNvPr id="49156" name="Group 3"/>
          <p:cNvGrpSpPr>
            <a:grpSpLocks/>
          </p:cNvGrpSpPr>
          <p:nvPr/>
        </p:nvGrpSpPr>
        <p:grpSpPr bwMode="auto">
          <a:xfrm>
            <a:off x="904875" y="1571625"/>
            <a:ext cx="2514600" cy="1428750"/>
            <a:chOff x="64" y="136"/>
            <a:chExt cx="255" cy="204"/>
          </a:xfrm>
        </p:grpSpPr>
        <p:sp>
          <p:nvSpPr>
            <p:cNvPr id="49173" name="Line 4"/>
            <p:cNvSpPr>
              <a:spLocks noChangeShapeType="1"/>
            </p:cNvSpPr>
            <p:nvPr/>
          </p:nvSpPr>
          <p:spPr bwMode="auto">
            <a:xfrm>
              <a:off x="64" y="136"/>
              <a:ext cx="0" cy="204"/>
            </a:xfrm>
            <a:prstGeom prst="line">
              <a:avLst/>
            </a:prstGeom>
            <a:noFill/>
            <a:ln w="9525">
              <a:solidFill>
                <a:srgbClr val="000000"/>
              </a:solidFill>
              <a:round/>
              <a:headEnd/>
              <a:tailEnd/>
            </a:ln>
          </p:spPr>
          <p:txBody>
            <a:bodyPr anchor="ctr" anchorCtr="1"/>
            <a:lstStyle/>
            <a:p>
              <a:endParaRPr lang="cs-CZ"/>
            </a:p>
          </p:txBody>
        </p:sp>
        <p:sp>
          <p:nvSpPr>
            <p:cNvPr id="49174" name="Line 5"/>
            <p:cNvSpPr>
              <a:spLocks noChangeShapeType="1"/>
            </p:cNvSpPr>
            <p:nvPr/>
          </p:nvSpPr>
          <p:spPr bwMode="auto">
            <a:xfrm>
              <a:off x="64" y="340"/>
              <a:ext cx="255" cy="0"/>
            </a:xfrm>
            <a:prstGeom prst="line">
              <a:avLst/>
            </a:prstGeom>
            <a:noFill/>
            <a:ln w="9525">
              <a:solidFill>
                <a:srgbClr val="000000"/>
              </a:solidFill>
              <a:round/>
              <a:headEnd/>
              <a:tailEnd/>
            </a:ln>
          </p:spPr>
          <p:txBody>
            <a:bodyPr anchor="ctr" anchorCtr="1"/>
            <a:lstStyle/>
            <a:p>
              <a:endParaRPr lang="cs-CZ"/>
            </a:p>
          </p:txBody>
        </p:sp>
      </p:grpSp>
      <p:grpSp>
        <p:nvGrpSpPr>
          <p:cNvPr id="49157" name="Group 6"/>
          <p:cNvGrpSpPr>
            <a:grpSpLocks/>
          </p:cNvGrpSpPr>
          <p:nvPr/>
        </p:nvGrpSpPr>
        <p:grpSpPr bwMode="auto">
          <a:xfrm>
            <a:off x="904875" y="4000500"/>
            <a:ext cx="2543175" cy="1428750"/>
            <a:chOff x="64" y="136"/>
            <a:chExt cx="255" cy="204"/>
          </a:xfrm>
        </p:grpSpPr>
        <p:sp>
          <p:nvSpPr>
            <p:cNvPr id="49171" name="Line 7"/>
            <p:cNvSpPr>
              <a:spLocks noChangeShapeType="1"/>
            </p:cNvSpPr>
            <p:nvPr/>
          </p:nvSpPr>
          <p:spPr bwMode="auto">
            <a:xfrm>
              <a:off x="64" y="136"/>
              <a:ext cx="0" cy="204"/>
            </a:xfrm>
            <a:prstGeom prst="line">
              <a:avLst/>
            </a:prstGeom>
            <a:noFill/>
            <a:ln w="9525">
              <a:solidFill>
                <a:srgbClr val="000000"/>
              </a:solidFill>
              <a:round/>
              <a:headEnd/>
              <a:tailEnd/>
            </a:ln>
          </p:spPr>
          <p:txBody>
            <a:bodyPr anchor="ctr" anchorCtr="1"/>
            <a:lstStyle/>
            <a:p>
              <a:endParaRPr lang="cs-CZ"/>
            </a:p>
          </p:txBody>
        </p:sp>
        <p:sp>
          <p:nvSpPr>
            <p:cNvPr id="49172" name="Line 8"/>
            <p:cNvSpPr>
              <a:spLocks noChangeShapeType="1"/>
            </p:cNvSpPr>
            <p:nvPr/>
          </p:nvSpPr>
          <p:spPr bwMode="auto">
            <a:xfrm>
              <a:off x="64" y="340"/>
              <a:ext cx="255" cy="0"/>
            </a:xfrm>
            <a:prstGeom prst="line">
              <a:avLst/>
            </a:prstGeom>
            <a:noFill/>
            <a:ln w="9525">
              <a:solidFill>
                <a:srgbClr val="000000"/>
              </a:solidFill>
              <a:round/>
              <a:headEnd/>
              <a:tailEnd/>
            </a:ln>
          </p:spPr>
          <p:txBody>
            <a:bodyPr anchor="ctr" anchorCtr="1"/>
            <a:lstStyle/>
            <a:p>
              <a:endParaRPr lang="cs-CZ"/>
            </a:p>
          </p:txBody>
        </p:sp>
      </p:grpSp>
      <p:sp>
        <p:nvSpPr>
          <p:cNvPr id="49158" name="Freeform 9" descr="Široký šikmo nahoru"/>
          <p:cNvSpPr>
            <a:spLocks/>
          </p:cNvSpPr>
          <p:nvPr/>
        </p:nvSpPr>
        <p:spPr bwMode="auto">
          <a:xfrm>
            <a:off x="962025" y="1895475"/>
            <a:ext cx="2324100" cy="1104900"/>
          </a:xfrm>
          <a:custGeom>
            <a:avLst/>
            <a:gdLst>
              <a:gd name="T0" fmla="*/ 0 w 244"/>
              <a:gd name="T1" fmla="*/ 2147483647 h 116"/>
              <a:gd name="T2" fmla="*/ 2147483647 w 244"/>
              <a:gd name="T3" fmla="*/ 2147483647 h 116"/>
              <a:gd name="T4" fmla="*/ 2147483647 w 244"/>
              <a:gd name="T5" fmla="*/ 2147483647 h 116"/>
              <a:gd name="T6" fmla="*/ 2147483647 w 244"/>
              <a:gd name="T7" fmla="*/ 2147483647 h 116"/>
              <a:gd name="T8" fmla="*/ 2147483647 w 244"/>
              <a:gd name="T9" fmla="*/ 0 h 116"/>
              <a:gd name="T10" fmla="*/ 2147483647 w 244"/>
              <a:gd name="T11" fmla="*/ 2147483647 h 116"/>
              <a:gd name="T12" fmla="*/ 2147483647 w 244"/>
              <a:gd name="T13" fmla="*/ 2147483647 h 116"/>
              <a:gd name="T14" fmla="*/ 2147483647 w 244"/>
              <a:gd name="T15" fmla="*/ 2147483647 h 116"/>
              <a:gd name="T16" fmla="*/ 2147483647 w 244"/>
              <a:gd name="T17" fmla="*/ 2147483647 h 1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4"/>
              <a:gd name="T28" fmla="*/ 0 h 116"/>
              <a:gd name="T29" fmla="*/ 244 w 244"/>
              <a:gd name="T30" fmla="*/ 116 h 1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4" h="116">
                <a:moveTo>
                  <a:pt x="0" y="116"/>
                </a:moveTo>
                <a:cubicBezTo>
                  <a:pt x="6" y="113"/>
                  <a:pt x="28" y="108"/>
                  <a:pt x="39" y="98"/>
                </a:cubicBezTo>
                <a:cubicBezTo>
                  <a:pt x="50" y="88"/>
                  <a:pt x="59" y="70"/>
                  <a:pt x="68" y="57"/>
                </a:cubicBezTo>
                <a:cubicBezTo>
                  <a:pt x="77" y="44"/>
                  <a:pt x="81" y="28"/>
                  <a:pt x="92" y="19"/>
                </a:cubicBezTo>
                <a:cubicBezTo>
                  <a:pt x="103" y="10"/>
                  <a:pt x="120" y="0"/>
                  <a:pt x="132" y="0"/>
                </a:cubicBezTo>
                <a:cubicBezTo>
                  <a:pt x="144" y="0"/>
                  <a:pt x="155" y="9"/>
                  <a:pt x="163" y="18"/>
                </a:cubicBezTo>
                <a:cubicBezTo>
                  <a:pt x="171" y="27"/>
                  <a:pt x="172" y="42"/>
                  <a:pt x="179" y="55"/>
                </a:cubicBezTo>
                <a:cubicBezTo>
                  <a:pt x="186" y="68"/>
                  <a:pt x="193" y="84"/>
                  <a:pt x="204" y="94"/>
                </a:cubicBezTo>
                <a:cubicBezTo>
                  <a:pt x="215" y="104"/>
                  <a:pt x="236" y="111"/>
                  <a:pt x="244" y="115"/>
                </a:cubicBezTo>
              </a:path>
            </a:pathLst>
          </a:custGeom>
          <a:pattFill prst="wdUpDiag">
            <a:fgClr>
              <a:srgbClr val="0000FF"/>
            </a:fgClr>
            <a:bgClr>
              <a:srgbClr val="FFFFFF"/>
            </a:bgClr>
          </a:pattFill>
          <a:ln w="28575" cap="flat" cmpd="sng">
            <a:solidFill>
              <a:srgbClr val="000000"/>
            </a:solidFill>
            <a:prstDash val="solid"/>
            <a:round/>
            <a:headEnd type="none" w="med" len="med"/>
            <a:tailEnd type="none" w="med" len="med"/>
          </a:ln>
        </p:spPr>
        <p:txBody>
          <a:bodyPr anchor="ctr" anchorCtr="1"/>
          <a:lstStyle/>
          <a:p>
            <a:endParaRPr lang="cs-CZ"/>
          </a:p>
        </p:txBody>
      </p:sp>
      <p:sp>
        <p:nvSpPr>
          <p:cNvPr id="49159" name="Freeform 10"/>
          <p:cNvSpPr>
            <a:spLocks/>
          </p:cNvSpPr>
          <p:nvPr/>
        </p:nvSpPr>
        <p:spPr bwMode="auto">
          <a:xfrm>
            <a:off x="923925" y="4191000"/>
            <a:ext cx="2419350" cy="1228725"/>
          </a:xfrm>
          <a:custGeom>
            <a:avLst/>
            <a:gdLst>
              <a:gd name="T0" fmla="*/ 0 w 254"/>
              <a:gd name="T1" fmla="*/ 2147483647 h 129"/>
              <a:gd name="T2" fmla="*/ 2147483647 w 254"/>
              <a:gd name="T3" fmla="*/ 2147483647 h 129"/>
              <a:gd name="T4" fmla="*/ 2147483647 w 254"/>
              <a:gd name="T5" fmla="*/ 2147483647 h 129"/>
              <a:gd name="T6" fmla="*/ 2147483647 w 254"/>
              <a:gd name="T7" fmla="*/ 2147483647 h 129"/>
              <a:gd name="T8" fmla="*/ 2147483647 w 254"/>
              <a:gd name="T9" fmla="*/ 2147483647 h 129"/>
              <a:gd name="T10" fmla="*/ 0 60000 65536"/>
              <a:gd name="T11" fmla="*/ 0 60000 65536"/>
              <a:gd name="T12" fmla="*/ 0 60000 65536"/>
              <a:gd name="T13" fmla="*/ 0 60000 65536"/>
              <a:gd name="T14" fmla="*/ 0 60000 65536"/>
              <a:gd name="T15" fmla="*/ 0 w 254"/>
              <a:gd name="T16" fmla="*/ 0 h 129"/>
              <a:gd name="T17" fmla="*/ 254 w 254"/>
              <a:gd name="T18" fmla="*/ 129 h 129"/>
            </a:gdLst>
            <a:ahLst/>
            <a:cxnLst>
              <a:cxn ang="T10">
                <a:pos x="T0" y="T1"/>
              </a:cxn>
              <a:cxn ang="T11">
                <a:pos x="T2" y="T3"/>
              </a:cxn>
              <a:cxn ang="T12">
                <a:pos x="T4" y="T5"/>
              </a:cxn>
              <a:cxn ang="T13">
                <a:pos x="T6" y="T7"/>
              </a:cxn>
              <a:cxn ang="T14">
                <a:pos x="T8" y="T9"/>
              </a:cxn>
            </a:cxnLst>
            <a:rect l="T15" t="T16" r="T17" b="T18"/>
            <a:pathLst>
              <a:path w="254" h="129">
                <a:moveTo>
                  <a:pt x="0" y="129"/>
                </a:moveTo>
                <a:cubicBezTo>
                  <a:pt x="27" y="125"/>
                  <a:pt x="55" y="121"/>
                  <a:pt x="76" y="110"/>
                </a:cubicBezTo>
                <a:cubicBezTo>
                  <a:pt x="97" y="99"/>
                  <a:pt x="110" y="80"/>
                  <a:pt x="128" y="63"/>
                </a:cubicBezTo>
                <a:cubicBezTo>
                  <a:pt x="146" y="46"/>
                  <a:pt x="165" y="20"/>
                  <a:pt x="186" y="10"/>
                </a:cubicBezTo>
                <a:cubicBezTo>
                  <a:pt x="207" y="0"/>
                  <a:pt x="240" y="3"/>
                  <a:pt x="254" y="1"/>
                </a:cubicBezTo>
              </a:path>
            </a:pathLst>
          </a:custGeom>
          <a:noFill/>
          <a:ln w="25400" cap="flat" cmpd="sng">
            <a:solidFill>
              <a:srgbClr val="000000"/>
            </a:solidFill>
            <a:prstDash val="solid"/>
            <a:round/>
            <a:headEnd type="none" w="med" len="med"/>
            <a:tailEnd type="none" w="med" len="med"/>
          </a:ln>
        </p:spPr>
        <p:txBody>
          <a:bodyPr anchor="ctr" anchorCtr="1"/>
          <a:lstStyle/>
          <a:p>
            <a:endParaRPr lang="cs-CZ"/>
          </a:p>
        </p:txBody>
      </p:sp>
      <p:sp>
        <p:nvSpPr>
          <p:cNvPr id="49160" name="Text Box 11"/>
          <p:cNvSpPr txBox="1">
            <a:spLocks noChangeArrowheads="1"/>
          </p:cNvSpPr>
          <p:nvPr/>
        </p:nvSpPr>
        <p:spPr bwMode="auto">
          <a:xfrm>
            <a:off x="276225" y="1571625"/>
            <a:ext cx="714375" cy="514350"/>
          </a:xfrm>
          <a:prstGeom prst="rect">
            <a:avLst/>
          </a:prstGeom>
          <a:noFill/>
          <a:ln w="9525">
            <a:noFill/>
            <a:miter lim="800000"/>
            <a:headEnd/>
            <a:tailEnd/>
          </a:ln>
        </p:spPr>
        <p:txBody>
          <a:bodyPr anchor="ctr" anchorCtr="1"/>
          <a:lstStyle/>
          <a:p>
            <a:pPr eaLnBrk="0" hangingPunct="0"/>
            <a:r>
              <a:rPr lang="cs-CZ" sz="2000" i="0">
                <a:latin typeface="Symbol" pitchFamily="18" charset="2"/>
              </a:rPr>
              <a:t>j</a:t>
            </a:r>
            <a:r>
              <a:rPr lang="cs-CZ" sz="2000" i="0"/>
              <a:t>(x)</a:t>
            </a:r>
          </a:p>
        </p:txBody>
      </p:sp>
      <p:sp>
        <p:nvSpPr>
          <p:cNvPr id="49161" name="Text Box 12"/>
          <p:cNvSpPr txBox="1">
            <a:spLocks noChangeArrowheads="1"/>
          </p:cNvSpPr>
          <p:nvPr/>
        </p:nvSpPr>
        <p:spPr bwMode="auto">
          <a:xfrm>
            <a:off x="609600" y="5381625"/>
            <a:ext cx="495300" cy="390525"/>
          </a:xfrm>
          <a:prstGeom prst="rect">
            <a:avLst/>
          </a:prstGeom>
          <a:noFill/>
          <a:ln w="9525">
            <a:noFill/>
            <a:miter lim="800000"/>
            <a:headEnd/>
            <a:tailEnd/>
          </a:ln>
        </p:spPr>
        <p:txBody>
          <a:bodyPr anchor="ctr" anchorCtr="1"/>
          <a:lstStyle/>
          <a:p>
            <a:pPr eaLnBrk="0" hangingPunct="0"/>
            <a:r>
              <a:rPr lang="cs-CZ" sz="2400" i="0"/>
              <a:t>0</a:t>
            </a:r>
          </a:p>
        </p:txBody>
      </p:sp>
      <p:sp>
        <p:nvSpPr>
          <p:cNvPr id="49162" name="Text Box 13"/>
          <p:cNvSpPr txBox="1">
            <a:spLocks noChangeArrowheads="1"/>
          </p:cNvSpPr>
          <p:nvPr/>
        </p:nvSpPr>
        <p:spPr bwMode="auto">
          <a:xfrm>
            <a:off x="228600" y="3857625"/>
            <a:ext cx="752475" cy="390525"/>
          </a:xfrm>
          <a:prstGeom prst="rect">
            <a:avLst/>
          </a:prstGeom>
          <a:noFill/>
          <a:ln w="9525">
            <a:noFill/>
            <a:miter lim="800000"/>
            <a:headEnd/>
            <a:tailEnd/>
          </a:ln>
        </p:spPr>
        <p:txBody>
          <a:bodyPr anchor="ctr" anchorCtr="1"/>
          <a:lstStyle/>
          <a:p>
            <a:pPr eaLnBrk="0" hangingPunct="0"/>
            <a:r>
              <a:rPr lang="cs-CZ" sz="2000" i="0"/>
              <a:t>F(x)</a:t>
            </a:r>
          </a:p>
        </p:txBody>
      </p:sp>
      <p:sp>
        <p:nvSpPr>
          <p:cNvPr id="49163" name="Text Box 14"/>
          <p:cNvSpPr txBox="1">
            <a:spLocks noChangeArrowheads="1"/>
          </p:cNvSpPr>
          <p:nvPr/>
        </p:nvSpPr>
        <p:spPr bwMode="auto">
          <a:xfrm>
            <a:off x="3505200" y="1885950"/>
            <a:ext cx="1676400" cy="504825"/>
          </a:xfrm>
          <a:prstGeom prst="rect">
            <a:avLst/>
          </a:prstGeom>
          <a:noFill/>
          <a:ln w="9525">
            <a:noFill/>
            <a:miter lim="800000"/>
            <a:headEnd/>
            <a:tailEnd/>
          </a:ln>
        </p:spPr>
        <p:txBody>
          <a:bodyPr anchor="ctr" anchorCtr="1"/>
          <a:lstStyle/>
          <a:p>
            <a:pPr eaLnBrk="0" hangingPunct="0"/>
            <a:r>
              <a:rPr lang="cs-CZ" sz="2400" b="0" i="0"/>
              <a:t>Rozložení</a:t>
            </a:r>
          </a:p>
        </p:txBody>
      </p:sp>
      <p:sp>
        <p:nvSpPr>
          <p:cNvPr id="49164" name="Text Box 15"/>
          <p:cNvSpPr txBox="1">
            <a:spLocks noChangeArrowheads="1"/>
          </p:cNvSpPr>
          <p:nvPr/>
        </p:nvSpPr>
        <p:spPr bwMode="auto">
          <a:xfrm>
            <a:off x="3352800" y="5610225"/>
            <a:ext cx="285750" cy="266700"/>
          </a:xfrm>
          <a:prstGeom prst="rect">
            <a:avLst/>
          </a:prstGeom>
          <a:noFill/>
          <a:ln w="9525">
            <a:noFill/>
            <a:miter lim="800000"/>
            <a:headEnd/>
            <a:tailEnd/>
          </a:ln>
        </p:spPr>
        <p:txBody>
          <a:bodyPr anchor="ctr" anchorCtr="1"/>
          <a:lstStyle/>
          <a:p>
            <a:pPr eaLnBrk="0" hangingPunct="0"/>
            <a:r>
              <a:rPr lang="cs-CZ" sz="2400" i="0"/>
              <a:t>x</a:t>
            </a:r>
            <a:r>
              <a:rPr lang="cs-CZ" sz="2400" b="0" i="0"/>
              <a:t>  </a:t>
            </a:r>
          </a:p>
        </p:txBody>
      </p:sp>
      <p:sp>
        <p:nvSpPr>
          <p:cNvPr id="49165" name="Text Box 16"/>
          <p:cNvSpPr txBox="1">
            <a:spLocks noChangeArrowheads="1"/>
          </p:cNvSpPr>
          <p:nvPr/>
        </p:nvSpPr>
        <p:spPr bwMode="auto">
          <a:xfrm>
            <a:off x="3657600" y="4238625"/>
            <a:ext cx="1828800" cy="828675"/>
          </a:xfrm>
          <a:prstGeom prst="rect">
            <a:avLst/>
          </a:prstGeom>
          <a:noFill/>
          <a:ln w="9525">
            <a:noFill/>
            <a:miter lim="800000"/>
            <a:headEnd/>
            <a:tailEnd/>
          </a:ln>
        </p:spPr>
        <p:txBody>
          <a:bodyPr anchor="ctr" anchorCtr="1"/>
          <a:lstStyle/>
          <a:p>
            <a:pPr eaLnBrk="0" hangingPunct="0"/>
            <a:r>
              <a:rPr lang="cs-CZ" sz="2400" b="0" i="0"/>
              <a:t>Distribuční funkce</a:t>
            </a:r>
          </a:p>
        </p:txBody>
      </p:sp>
      <p:sp>
        <p:nvSpPr>
          <p:cNvPr id="49166" name="Text Box 17"/>
          <p:cNvSpPr txBox="1">
            <a:spLocks noChangeArrowheads="1"/>
          </p:cNvSpPr>
          <p:nvPr/>
        </p:nvSpPr>
        <p:spPr bwMode="auto">
          <a:xfrm>
            <a:off x="609600" y="2943225"/>
            <a:ext cx="495300" cy="390525"/>
          </a:xfrm>
          <a:prstGeom prst="rect">
            <a:avLst/>
          </a:prstGeom>
          <a:noFill/>
          <a:ln w="9525">
            <a:noFill/>
            <a:miter lim="800000"/>
            <a:headEnd/>
            <a:tailEnd/>
          </a:ln>
        </p:spPr>
        <p:txBody>
          <a:bodyPr anchor="ctr" anchorCtr="1"/>
          <a:lstStyle/>
          <a:p>
            <a:pPr eaLnBrk="0" hangingPunct="0"/>
            <a:r>
              <a:rPr lang="cs-CZ" sz="2400" i="0"/>
              <a:t>0</a:t>
            </a:r>
          </a:p>
        </p:txBody>
      </p:sp>
      <p:sp>
        <p:nvSpPr>
          <p:cNvPr id="49167" name="AutoShape 18"/>
          <p:cNvSpPr>
            <a:spLocks/>
          </p:cNvSpPr>
          <p:nvPr/>
        </p:nvSpPr>
        <p:spPr bwMode="auto">
          <a:xfrm>
            <a:off x="5410200" y="1419225"/>
            <a:ext cx="304800" cy="4333875"/>
          </a:xfrm>
          <a:prstGeom prst="rightBrace">
            <a:avLst>
              <a:gd name="adj1" fmla="val 118490"/>
              <a:gd name="adj2" fmla="val 50000"/>
            </a:avLst>
          </a:prstGeom>
          <a:noFill/>
          <a:ln w="28575">
            <a:solidFill>
              <a:srgbClr val="000000"/>
            </a:solidFill>
            <a:round/>
            <a:headEnd/>
            <a:tailEnd/>
          </a:ln>
        </p:spPr>
        <p:txBody>
          <a:bodyPr anchor="ctr" anchorCtr="1"/>
          <a:lstStyle/>
          <a:p>
            <a:endParaRPr lang="cs-CZ"/>
          </a:p>
        </p:txBody>
      </p:sp>
      <p:sp>
        <p:nvSpPr>
          <p:cNvPr id="49168" name="Text Box 19"/>
          <p:cNvSpPr txBox="1">
            <a:spLocks noChangeArrowheads="1"/>
          </p:cNvSpPr>
          <p:nvPr/>
        </p:nvSpPr>
        <p:spPr bwMode="auto">
          <a:xfrm>
            <a:off x="6172200" y="2790825"/>
            <a:ext cx="2409825" cy="2438400"/>
          </a:xfrm>
          <a:prstGeom prst="rect">
            <a:avLst/>
          </a:prstGeom>
          <a:noFill/>
          <a:ln w="9525">
            <a:noFill/>
            <a:miter lim="800000"/>
            <a:headEnd/>
            <a:tailEnd/>
          </a:ln>
        </p:spPr>
        <p:txBody>
          <a:bodyPr anchor="ctr" anchorCtr="1"/>
          <a:lstStyle/>
          <a:p>
            <a:pPr algn="ctr" eaLnBrk="0" hangingPunct="0"/>
            <a:r>
              <a:rPr lang="cs-CZ" sz="2400" i="0">
                <a:solidFill>
                  <a:srgbClr val="FF0000"/>
                </a:solidFill>
              </a:rPr>
              <a:t>Je - li dána</a:t>
            </a:r>
          </a:p>
          <a:p>
            <a:pPr algn="ctr" eaLnBrk="0" hangingPunct="0"/>
            <a:r>
              <a:rPr lang="cs-CZ" sz="2400" i="0">
                <a:solidFill>
                  <a:srgbClr val="FF0000"/>
                </a:solidFill>
              </a:rPr>
              <a:t> distribuční funkce,</a:t>
            </a:r>
          </a:p>
          <a:p>
            <a:pPr algn="ctr" eaLnBrk="0" hangingPunct="0"/>
            <a:r>
              <a:rPr lang="cs-CZ" sz="2400" i="0">
                <a:solidFill>
                  <a:srgbClr val="FF0000"/>
                </a:solidFill>
              </a:rPr>
              <a:t> je dáno rozložení</a:t>
            </a:r>
          </a:p>
        </p:txBody>
      </p:sp>
      <p:sp>
        <p:nvSpPr>
          <p:cNvPr id="49169" name="Line 20"/>
          <p:cNvSpPr>
            <a:spLocks noChangeShapeType="1"/>
          </p:cNvSpPr>
          <p:nvPr/>
        </p:nvSpPr>
        <p:spPr bwMode="auto">
          <a:xfrm>
            <a:off x="923925" y="4162425"/>
            <a:ext cx="2486025" cy="0"/>
          </a:xfrm>
          <a:prstGeom prst="line">
            <a:avLst/>
          </a:prstGeom>
          <a:noFill/>
          <a:ln w="9525">
            <a:solidFill>
              <a:srgbClr val="000000"/>
            </a:solidFill>
            <a:prstDash val="dash"/>
            <a:round/>
            <a:headEnd/>
            <a:tailEnd/>
          </a:ln>
        </p:spPr>
        <p:txBody>
          <a:bodyPr anchor="ctr" anchorCtr="1"/>
          <a:lstStyle/>
          <a:p>
            <a:endParaRPr lang="cs-CZ"/>
          </a:p>
        </p:txBody>
      </p:sp>
      <p:sp>
        <p:nvSpPr>
          <p:cNvPr id="49170" name="Text Box 21"/>
          <p:cNvSpPr txBox="1">
            <a:spLocks noChangeArrowheads="1"/>
          </p:cNvSpPr>
          <p:nvPr/>
        </p:nvSpPr>
        <p:spPr bwMode="auto">
          <a:xfrm>
            <a:off x="3124200" y="3171825"/>
            <a:ext cx="285750" cy="266700"/>
          </a:xfrm>
          <a:prstGeom prst="rect">
            <a:avLst/>
          </a:prstGeom>
          <a:noFill/>
          <a:ln w="9525">
            <a:noFill/>
            <a:miter lim="800000"/>
            <a:headEnd/>
            <a:tailEnd/>
          </a:ln>
        </p:spPr>
        <p:txBody>
          <a:bodyPr anchor="ctr" anchorCtr="1"/>
          <a:lstStyle/>
          <a:p>
            <a:pPr eaLnBrk="0" hangingPunct="0"/>
            <a:r>
              <a:rPr lang="cs-CZ" sz="2400" i="0"/>
              <a:t>x</a:t>
            </a:r>
            <a:r>
              <a:rPr lang="cs-CZ" sz="2400" b="0" i="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0179" name="Rectangle 2"/>
          <p:cNvSpPr>
            <a:spLocks noGrp="1"/>
          </p:cNvSpPr>
          <p:nvPr>
            <p:ph type="title" idx="4294967295"/>
          </p:nvPr>
        </p:nvSpPr>
        <p:spPr>
          <a:xfrm>
            <a:off x="250825" y="1588"/>
            <a:ext cx="8713788" cy="1143000"/>
          </a:xfrm>
          <a:noFill/>
        </p:spPr>
        <p:txBody>
          <a:bodyPr/>
          <a:lstStyle/>
          <a:p>
            <a:r>
              <a:rPr lang="cs-CZ" smtClean="0"/>
              <a:t>Výběrové rozložení hodnot lze modelově popsat  a definovat tak pravděpodobnost výskytu X</a:t>
            </a:r>
          </a:p>
        </p:txBody>
      </p:sp>
      <p:sp>
        <p:nvSpPr>
          <p:cNvPr id="50180" name="AutoShape 3"/>
          <p:cNvSpPr>
            <a:spLocks noChangeArrowheads="1"/>
          </p:cNvSpPr>
          <p:nvPr/>
        </p:nvSpPr>
        <p:spPr bwMode="auto">
          <a:xfrm rot="-9929">
            <a:off x="4181475" y="2144713"/>
            <a:ext cx="457200" cy="200025"/>
          </a:xfrm>
          <a:prstGeom prst="rightArrow">
            <a:avLst>
              <a:gd name="adj1" fmla="val 50000"/>
              <a:gd name="adj2" fmla="val 57143"/>
            </a:avLst>
          </a:prstGeom>
          <a:solidFill>
            <a:srgbClr val="000000"/>
          </a:solidFill>
          <a:ln w="9525">
            <a:solidFill>
              <a:srgbClr val="000000"/>
            </a:solidFill>
            <a:miter lim="800000"/>
            <a:headEnd/>
            <a:tailEnd/>
          </a:ln>
        </p:spPr>
        <p:txBody>
          <a:bodyPr/>
          <a:lstStyle/>
          <a:p>
            <a:endParaRPr lang="cs-CZ"/>
          </a:p>
        </p:txBody>
      </p:sp>
      <p:sp>
        <p:nvSpPr>
          <p:cNvPr id="50181" name="Text Box 4"/>
          <p:cNvSpPr txBox="1">
            <a:spLocks noChangeArrowheads="1"/>
          </p:cNvSpPr>
          <p:nvPr/>
        </p:nvSpPr>
        <p:spPr bwMode="auto">
          <a:xfrm>
            <a:off x="152400" y="1239838"/>
            <a:ext cx="838200" cy="533400"/>
          </a:xfrm>
          <a:prstGeom prst="rect">
            <a:avLst/>
          </a:prstGeom>
          <a:noFill/>
          <a:ln w="9525">
            <a:noFill/>
            <a:miter lim="800000"/>
            <a:headEnd/>
            <a:tailEnd/>
          </a:ln>
        </p:spPr>
        <p:txBody>
          <a:bodyPr/>
          <a:lstStyle/>
          <a:p>
            <a:pPr eaLnBrk="0" hangingPunct="0"/>
            <a:r>
              <a:rPr lang="cs-CZ" sz="2400" i="0"/>
              <a:t>f(x)</a:t>
            </a:r>
          </a:p>
        </p:txBody>
      </p:sp>
      <p:sp>
        <p:nvSpPr>
          <p:cNvPr id="50182" name="Text Box 5"/>
          <p:cNvSpPr txBox="1">
            <a:spLocks noChangeArrowheads="1"/>
          </p:cNvSpPr>
          <p:nvPr/>
        </p:nvSpPr>
        <p:spPr bwMode="auto">
          <a:xfrm>
            <a:off x="3492500" y="2606675"/>
            <a:ext cx="419100" cy="390525"/>
          </a:xfrm>
          <a:prstGeom prst="rect">
            <a:avLst/>
          </a:prstGeom>
          <a:noFill/>
          <a:ln w="9525">
            <a:noFill/>
            <a:miter lim="800000"/>
            <a:headEnd/>
            <a:tailEnd/>
          </a:ln>
        </p:spPr>
        <p:txBody>
          <a:bodyPr/>
          <a:lstStyle/>
          <a:p>
            <a:pPr eaLnBrk="0" hangingPunct="0"/>
            <a:r>
              <a:rPr lang="cs-CZ" sz="2400" i="0"/>
              <a:t>x</a:t>
            </a:r>
          </a:p>
        </p:txBody>
      </p:sp>
      <p:sp>
        <p:nvSpPr>
          <p:cNvPr id="50183" name="Text Box 6"/>
          <p:cNvSpPr txBox="1">
            <a:spLocks noChangeArrowheads="1"/>
          </p:cNvSpPr>
          <p:nvPr/>
        </p:nvSpPr>
        <p:spPr bwMode="auto">
          <a:xfrm>
            <a:off x="228600" y="3068638"/>
            <a:ext cx="790575" cy="609600"/>
          </a:xfrm>
          <a:prstGeom prst="rect">
            <a:avLst/>
          </a:prstGeom>
          <a:noFill/>
          <a:ln w="9525">
            <a:noFill/>
            <a:miter lim="800000"/>
            <a:headEnd/>
            <a:tailEnd/>
          </a:ln>
        </p:spPr>
        <p:txBody>
          <a:bodyPr/>
          <a:lstStyle/>
          <a:p>
            <a:pPr eaLnBrk="0" hangingPunct="0"/>
            <a:r>
              <a:rPr lang="cs-CZ" sz="2400" i="0"/>
              <a:t>f(x)</a:t>
            </a:r>
          </a:p>
        </p:txBody>
      </p:sp>
      <p:sp>
        <p:nvSpPr>
          <p:cNvPr id="50184" name="Text Box 7"/>
          <p:cNvSpPr txBox="1">
            <a:spLocks noChangeArrowheads="1"/>
          </p:cNvSpPr>
          <p:nvPr/>
        </p:nvSpPr>
        <p:spPr bwMode="auto">
          <a:xfrm>
            <a:off x="3779838" y="4402138"/>
            <a:ext cx="419100" cy="390525"/>
          </a:xfrm>
          <a:prstGeom prst="rect">
            <a:avLst/>
          </a:prstGeom>
          <a:noFill/>
          <a:ln w="9525">
            <a:noFill/>
            <a:miter lim="800000"/>
            <a:headEnd/>
            <a:tailEnd/>
          </a:ln>
        </p:spPr>
        <p:txBody>
          <a:bodyPr/>
          <a:lstStyle/>
          <a:p>
            <a:pPr eaLnBrk="0" hangingPunct="0"/>
            <a:r>
              <a:rPr lang="cs-CZ" sz="2400" i="0"/>
              <a:t>x</a:t>
            </a:r>
          </a:p>
        </p:txBody>
      </p:sp>
      <p:sp>
        <p:nvSpPr>
          <p:cNvPr id="50185" name="Text Box 8"/>
          <p:cNvSpPr txBox="1">
            <a:spLocks noChangeArrowheads="1"/>
          </p:cNvSpPr>
          <p:nvPr/>
        </p:nvSpPr>
        <p:spPr bwMode="auto">
          <a:xfrm>
            <a:off x="228600" y="4648200"/>
            <a:ext cx="790575" cy="390525"/>
          </a:xfrm>
          <a:prstGeom prst="rect">
            <a:avLst/>
          </a:prstGeom>
          <a:noFill/>
          <a:ln w="9525">
            <a:noFill/>
            <a:miter lim="800000"/>
            <a:headEnd/>
            <a:tailEnd/>
          </a:ln>
        </p:spPr>
        <p:txBody>
          <a:bodyPr/>
          <a:lstStyle/>
          <a:p>
            <a:pPr eaLnBrk="0" hangingPunct="0"/>
            <a:r>
              <a:rPr lang="cs-CZ" sz="2400" i="0"/>
              <a:t>f(x)</a:t>
            </a:r>
          </a:p>
        </p:txBody>
      </p:sp>
      <p:sp>
        <p:nvSpPr>
          <p:cNvPr id="50186" name="Text Box 9"/>
          <p:cNvSpPr txBox="1">
            <a:spLocks noChangeArrowheads="1"/>
          </p:cNvSpPr>
          <p:nvPr/>
        </p:nvSpPr>
        <p:spPr bwMode="auto">
          <a:xfrm>
            <a:off x="3851275" y="5932488"/>
            <a:ext cx="419100" cy="390525"/>
          </a:xfrm>
          <a:prstGeom prst="rect">
            <a:avLst/>
          </a:prstGeom>
          <a:noFill/>
          <a:ln w="9525">
            <a:noFill/>
            <a:miter lim="800000"/>
            <a:headEnd/>
            <a:tailEnd/>
          </a:ln>
        </p:spPr>
        <p:txBody>
          <a:bodyPr/>
          <a:lstStyle/>
          <a:p>
            <a:pPr eaLnBrk="0" hangingPunct="0"/>
            <a:r>
              <a:rPr lang="cs-CZ" sz="2400" i="0"/>
              <a:t>x</a:t>
            </a:r>
          </a:p>
        </p:txBody>
      </p:sp>
      <p:sp>
        <p:nvSpPr>
          <p:cNvPr id="50187" name="AutoShape 10"/>
          <p:cNvSpPr>
            <a:spLocks noChangeArrowheads="1"/>
          </p:cNvSpPr>
          <p:nvPr/>
        </p:nvSpPr>
        <p:spPr bwMode="auto">
          <a:xfrm rot="-9929">
            <a:off x="4181475" y="3849688"/>
            <a:ext cx="457200" cy="200025"/>
          </a:xfrm>
          <a:prstGeom prst="rightArrow">
            <a:avLst>
              <a:gd name="adj1" fmla="val 50000"/>
              <a:gd name="adj2" fmla="val 57143"/>
            </a:avLst>
          </a:prstGeom>
          <a:solidFill>
            <a:srgbClr val="000000"/>
          </a:solidFill>
          <a:ln w="9525">
            <a:solidFill>
              <a:srgbClr val="000000"/>
            </a:solidFill>
            <a:miter lim="800000"/>
            <a:headEnd/>
            <a:tailEnd/>
          </a:ln>
        </p:spPr>
        <p:txBody>
          <a:bodyPr/>
          <a:lstStyle/>
          <a:p>
            <a:endParaRPr lang="cs-CZ"/>
          </a:p>
        </p:txBody>
      </p:sp>
      <p:sp>
        <p:nvSpPr>
          <p:cNvPr id="50188" name="AutoShape 11"/>
          <p:cNvSpPr>
            <a:spLocks noChangeArrowheads="1"/>
          </p:cNvSpPr>
          <p:nvPr/>
        </p:nvSpPr>
        <p:spPr bwMode="auto">
          <a:xfrm rot="-9929">
            <a:off x="4181475" y="5629275"/>
            <a:ext cx="457200" cy="200025"/>
          </a:xfrm>
          <a:prstGeom prst="rightArrow">
            <a:avLst>
              <a:gd name="adj1" fmla="val 50000"/>
              <a:gd name="adj2" fmla="val 57143"/>
            </a:avLst>
          </a:prstGeom>
          <a:solidFill>
            <a:srgbClr val="000000"/>
          </a:solidFill>
          <a:ln w="9525">
            <a:solidFill>
              <a:srgbClr val="000000"/>
            </a:solidFill>
            <a:miter lim="800000"/>
            <a:headEnd/>
            <a:tailEnd/>
          </a:ln>
        </p:spPr>
        <p:txBody>
          <a:bodyPr/>
          <a:lstStyle/>
          <a:p>
            <a:endParaRPr lang="cs-CZ"/>
          </a:p>
        </p:txBody>
      </p:sp>
      <p:grpSp>
        <p:nvGrpSpPr>
          <p:cNvPr id="50189" name="Group 12"/>
          <p:cNvGrpSpPr>
            <a:grpSpLocks/>
          </p:cNvGrpSpPr>
          <p:nvPr/>
        </p:nvGrpSpPr>
        <p:grpSpPr bwMode="auto">
          <a:xfrm>
            <a:off x="5819775" y="1382713"/>
            <a:ext cx="2514600" cy="1428750"/>
            <a:chOff x="64" y="136"/>
            <a:chExt cx="255" cy="204"/>
          </a:xfrm>
        </p:grpSpPr>
        <p:sp>
          <p:nvSpPr>
            <p:cNvPr id="50205" name="Line 13"/>
            <p:cNvSpPr>
              <a:spLocks noChangeShapeType="1"/>
            </p:cNvSpPr>
            <p:nvPr/>
          </p:nvSpPr>
          <p:spPr bwMode="auto">
            <a:xfrm>
              <a:off x="64" y="136"/>
              <a:ext cx="0" cy="204"/>
            </a:xfrm>
            <a:prstGeom prst="line">
              <a:avLst/>
            </a:prstGeom>
            <a:noFill/>
            <a:ln w="19050">
              <a:solidFill>
                <a:srgbClr val="000000"/>
              </a:solidFill>
              <a:round/>
              <a:headEnd/>
              <a:tailEnd/>
            </a:ln>
          </p:spPr>
          <p:txBody>
            <a:bodyPr/>
            <a:lstStyle/>
            <a:p>
              <a:endParaRPr lang="cs-CZ"/>
            </a:p>
          </p:txBody>
        </p:sp>
        <p:sp>
          <p:nvSpPr>
            <p:cNvPr id="50206" name="Line 14"/>
            <p:cNvSpPr>
              <a:spLocks noChangeShapeType="1"/>
            </p:cNvSpPr>
            <p:nvPr/>
          </p:nvSpPr>
          <p:spPr bwMode="auto">
            <a:xfrm>
              <a:off x="64" y="340"/>
              <a:ext cx="255" cy="0"/>
            </a:xfrm>
            <a:prstGeom prst="line">
              <a:avLst/>
            </a:prstGeom>
            <a:noFill/>
            <a:ln w="19050">
              <a:solidFill>
                <a:srgbClr val="000000"/>
              </a:solidFill>
              <a:round/>
              <a:headEnd/>
              <a:tailEnd/>
            </a:ln>
          </p:spPr>
          <p:txBody>
            <a:bodyPr/>
            <a:lstStyle/>
            <a:p>
              <a:endParaRPr lang="cs-CZ"/>
            </a:p>
          </p:txBody>
        </p:sp>
      </p:grpSp>
      <p:sp>
        <p:nvSpPr>
          <p:cNvPr id="50190" name="Freeform 15" descr="Široký šikmo nahoru"/>
          <p:cNvSpPr>
            <a:spLocks/>
          </p:cNvSpPr>
          <p:nvPr/>
        </p:nvSpPr>
        <p:spPr bwMode="auto">
          <a:xfrm>
            <a:off x="5857875" y="1620838"/>
            <a:ext cx="2314575" cy="1190625"/>
          </a:xfrm>
          <a:custGeom>
            <a:avLst/>
            <a:gdLst>
              <a:gd name="T0" fmla="*/ 0 w 243"/>
              <a:gd name="T1" fmla="*/ 2147483647 h 125"/>
              <a:gd name="T2" fmla="*/ 2147483647 w 243"/>
              <a:gd name="T3" fmla="*/ 2147483647 h 125"/>
              <a:gd name="T4" fmla="*/ 2147483647 w 243"/>
              <a:gd name="T5" fmla="*/ 2147483647 h 125"/>
              <a:gd name="T6" fmla="*/ 2147483647 w 243"/>
              <a:gd name="T7" fmla="*/ 2147483647 h 125"/>
              <a:gd name="T8" fmla="*/ 2147483647 w 243"/>
              <a:gd name="T9" fmla="*/ 0 h 125"/>
              <a:gd name="T10" fmla="*/ 2147483647 w 243"/>
              <a:gd name="T11" fmla="*/ 2147483647 h 125"/>
              <a:gd name="T12" fmla="*/ 2147483647 w 243"/>
              <a:gd name="T13" fmla="*/ 2147483647 h 125"/>
              <a:gd name="T14" fmla="*/ 2147483647 w 243"/>
              <a:gd name="T15" fmla="*/ 2147483647 h 125"/>
              <a:gd name="T16" fmla="*/ 2147483647 w 243"/>
              <a:gd name="T17" fmla="*/ 2147483647 h 1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3"/>
              <a:gd name="T28" fmla="*/ 0 h 125"/>
              <a:gd name="T29" fmla="*/ 243 w 243"/>
              <a:gd name="T30" fmla="*/ 125 h 12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3" h="125">
                <a:moveTo>
                  <a:pt x="0" y="125"/>
                </a:moveTo>
                <a:cubicBezTo>
                  <a:pt x="3" y="122"/>
                  <a:pt x="11" y="116"/>
                  <a:pt x="17" y="106"/>
                </a:cubicBezTo>
                <a:cubicBezTo>
                  <a:pt x="23" y="96"/>
                  <a:pt x="30" y="77"/>
                  <a:pt x="34" y="65"/>
                </a:cubicBezTo>
                <a:cubicBezTo>
                  <a:pt x="38" y="53"/>
                  <a:pt x="39" y="45"/>
                  <a:pt x="43" y="34"/>
                </a:cubicBezTo>
                <a:cubicBezTo>
                  <a:pt x="47" y="23"/>
                  <a:pt x="55" y="0"/>
                  <a:pt x="61" y="0"/>
                </a:cubicBezTo>
                <a:cubicBezTo>
                  <a:pt x="67" y="0"/>
                  <a:pt x="75" y="20"/>
                  <a:pt x="81" y="31"/>
                </a:cubicBezTo>
                <a:cubicBezTo>
                  <a:pt x="87" y="42"/>
                  <a:pt x="90" y="53"/>
                  <a:pt x="99" y="65"/>
                </a:cubicBezTo>
                <a:cubicBezTo>
                  <a:pt x="108" y="77"/>
                  <a:pt x="109" y="93"/>
                  <a:pt x="133" y="103"/>
                </a:cubicBezTo>
                <a:cubicBezTo>
                  <a:pt x="157" y="113"/>
                  <a:pt x="220" y="120"/>
                  <a:pt x="243" y="124"/>
                </a:cubicBezTo>
              </a:path>
            </a:pathLst>
          </a:custGeom>
          <a:pattFill prst="wdUpDiag">
            <a:fgClr>
              <a:srgbClr val="0000FF"/>
            </a:fgClr>
            <a:bgClr>
              <a:srgbClr val="FFFFFF"/>
            </a:bgClr>
          </a:pattFill>
          <a:ln w="19050" cmpd="sng">
            <a:solidFill>
              <a:srgbClr val="000000"/>
            </a:solidFill>
            <a:round/>
            <a:headEnd/>
            <a:tailEnd/>
          </a:ln>
        </p:spPr>
        <p:txBody>
          <a:bodyPr/>
          <a:lstStyle/>
          <a:p>
            <a:endParaRPr lang="cs-CZ"/>
          </a:p>
        </p:txBody>
      </p:sp>
      <p:grpSp>
        <p:nvGrpSpPr>
          <p:cNvPr id="50191" name="Group 16"/>
          <p:cNvGrpSpPr>
            <a:grpSpLocks/>
          </p:cNvGrpSpPr>
          <p:nvPr/>
        </p:nvGrpSpPr>
        <p:grpSpPr bwMode="auto">
          <a:xfrm>
            <a:off x="5829300" y="3087688"/>
            <a:ext cx="2514600" cy="1428750"/>
            <a:chOff x="64" y="136"/>
            <a:chExt cx="255" cy="204"/>
          </a:xfrm>
        </p:grpSpPr>
        <p:sp>
          <p:nvSpPr>
            <p:cNvPr id="50203" name="Line 17"/>
            <p:cNvSpPr>
              <a:spLocks noChangeShapeType="1"/>
            </p:cNvSpPr>
            <p:nvPr/>
          </p:nvSpPr>
          <p:spPr bwMode="auto">
            <a:xfrm>
              <a:off x="64" y="136"/>
              <a:ext cx="0" cy="204"/>
            </a:xfrm>
            <a:prstGeom prst="line">
              <a:avLst/>
            </a:prstGeom>
            <a:noFill/>
            <a:ln w="19050">
              <a:solidFill>
                <a:srgbClr val="000000"/>
              </a:solidFill>
              <a:round/>
              <a:headEnd/>
              <a:tailEnd/>
            </a:ln>
          </p:spPr>
          <p:txBody>
            <a:bodyPr/>
            <a:lstStyle/>
            <a:p>
              <a:endParaRPr lang="cs-CZ"/>
            </a:p>
          </p:txBody>
        </p:sp>
        <p:sp>
          <p:nvSpPr>
            <p:cNvPr id="50204" name="Line 18"/>
            <p:cNvSpPr>
              <a:spLocks noChangeShapeType="1"/>
            </p:cNvSpPr>
            <p:nvPr/>
          </p:nvSpPr>
          <p:spPr bwMode="auto">
            <a:xfrm>
              <a:off x="64" y="340"/>
              <a:ext cx="255" cy="0"/>
            </a:xfrm>
            <a:prstGeom prst="line">
              <a:avLst/>
            </a:prstGeom>
            <a:noFill/>
            <a:ln w="19050">
              <a:solidFill>
                <a:srgbClr val="000000"/>
              </a:solidFill>
              <a:round/>
              <a:headEnd/>
              <a:tailEnd/>
            </a:ln>
          </p:spPr>
          <p:txBody>
            <a:bodyPr/>
            <a:lstStyle/>
            <a:p>
              <a:endParaRPr lang="cs-CZ"/>
            </a:p>
          </p:txBody>
        </p:sp>
      </p:grpSp>
      <p:sp>
        <p:nvSpPr>
          <p:cNvPr id="50192" name="Freeform 19" descr="Široký šikmo nahoru"/>
          <p:cNvSpPr>
            <a:spLocks/>
          </p:cNvSpPr>
          <p:nvPr/>
        </p:nvSpPr>
        <p:spPr bwMode="auto">
          <a:xfrm>
            <a:off x="5857875" y="3392488"/>
            <a:ext cx="2324100" cy="1123950"/>
          </a:xfrm>
          <a:custGeom>
            <a:avLst/>
            <a:gdLst>
              <a:gd name="T0" fmla="*/ 0 w 244"/>
              <a:gd name="T1" fmla="*/ 2147483647 h 118"/>
              <a:gd name="T2" fmla="*/ 2147483647 w 244"/>
              <a:gd name="T3" fmla="*/ 2147483647 h 118"/>
              <a:gd name="T4" fmla="*/ 2147483647 w 244"/>
              <a:gd name="T5" fmla="*/ 2147483647 h 118"/>
              <a:gd name="T6" fmla="*/ 2147483647 w 244"/>
              <a:gd name="T7" fmla="*/ 2147483647 h 118"/>
              <a:gd name="T8" fmla="*/ 2147483647 w 244"/>
              <a:gd name="T9" fmla="*/ 0 h 118"/>
              <a:gd name="T10" fmla="*/ 2147483647 w 244"/>
              <a:gd name="T11" fmla="*/ 2147483647 h 118"/>
              <a:gd name="T12" fmla="*/ 2147483647 w 244"/>
              <a:gd name="T13" fmla="*/ 2147483647 h 118"/>
              <a:gd name="T14" fmla="*/ 2147483647 w 244"/>
              <a:gd name="T15" fmla="*/ 2147483647 h 118"/>
              <a:gd name="T16" fmla="*/ 2147483647 w 244"/>
              <a:gd name="T17" fmla="*/ 2147483647 h 1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4"/>
              <a:gd name="T28" fmla="*/ 0 h 118"/>
              <a:gd name="T29" fmla="*/ 244 w 244"/>
              <a:gd name="T30" fmla="*/ 118 h 1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4" h="118">
                <a:moveTo>
                  <a:pt x="0" y="118"/>
                </a:moveTo>
                <a:cubicBezTo>
                  <a:pt x="6" y="115"/>
                  <a:pt x="28" y="110"/>
                  <a:pt x="39" y="100"/>
                </a:cubicBezTo>
                <a:cubicBezTo>
                  <a:pt x="50" y="90"/>
                  <a:pt x="59" y="72"/>
                  <a:pt x="68" y="59"/>
                </a:cubicBezTo>
                <a:cubicBezTo>
                  <a:pt x="77" y="46"/>
                  <a:pt x="82" y="31"/>
                  <a:pt x="92" y="21"/>
                </a:cubicBezTo>
                <a:cubicBezTo>
                  <a:pt x="102" y="11"/>
                  <a:pt x="115" y="0"/>
                  <a:pt x="127" y="0"/>
                </a:cubicBezTo>
                <a:cubicBezTo>
                  <a:pt x="139" y="0"/>
                  <a:pt x="154" y="11"/>
                  <a:pt x="163" y="20"/>
                </a:cubicBezTo>
                <a:cubicBezTo>
                  <a:pt x="172" y="29"/>
                  <a:pt x="172" y="44"/>
                  <a:pt x="179" y="57"/>
                </a:cubicBezTo>
                <a:cubicBezTo>
                  <a:pt x="186" y="70"/>
                  <a:pt x="193" y="86"/>
                  <a:pt x="204" y="96"/>
                </a:cubicBezTo>
                <a:cubicBezTo>
                  <a:pt x="215" y="106"/>
                  <a:pt x="236" y="113"/>
                  <a:pt x="244" y="117"/>
                </a:cubicBezTo>
              </a:path>
            </a:pathLst>
          </a:custGeom>
          <a:pattFill prst="wdUpDiag">
            <a:fgClr>
              <a:srgbClr val="FF9900"/>
            </a:fgClr>
            <a:bgClr>
              <a:srgbClr val="FFFFFF"/>
            </a:bgClr>
          </a:pattFill>
          <a:ln w="19050" cmpd="sng">
            <a:solidFill>
              <a:srgbClr val="000000"/>
            </a:solidFill>
            <a:round/>
            <a:headEnd/>
            <a:tailEnd/>
          </a:ln>
        </p:spPr>
        <p:txBody>
          <a:bodyPr/>
          <a:lstStyle/>
          <a:p>
            <a:endParaRPr lang="cs-CZ"/>
          </a:p>
        </p:txBody>
      </p:sp>
      <p:grpSp>
        <p:nvGrpSpPr>
          <p:cNvPr id="50193" name="Group 20"/>
          <p:cNvGrpSpPr>
            <a:grpSpLocks/>
          </p:cNvGrpSpPr>
          <p:nvPr/>
        </p:nvGrpSpPr>
        <p:grpSpPr bwMode="auto">
          <a:xfrm>
            <a:off x="5829300" y="4733925"/>
            <a:ext cx="2514600" cy="1428750"/>
            <a:chOff x="64" y="136"/>
            <a:chExt cx="255" cy="204"/>
          </a:xfrm>
        </p:grpSpPr>
        <p:sp>
          <p:nvSpPr>
            <p:cNvPr id="50201" name="Line 21"/>
            <p:cNvSpPr>
              <a:spLocks noChangeShapeType="1"/>
            </p:cNvSpPr>
            <p:nvPr/>
          </p:nvSpPr>
          <p:spPr bwMode="auto">
            <a:xfrm>
              <a:off x="64" y="136"/>
              <a:ext cx="0" cy="204"/>
            </a:xfrm>
            <a:prstGeom prst="line">
              <a:avLst/>
            </a:prstGeom>
            <a:noFill/>
            <a:ln w="19050">
              <a:solidFill>
                <a:srgbClr val="000000"/>
              </a:solidFill>
              <a:round/>
              <a:headEnd/>
              <a:tailEnd/>
            </a:ln>
          </p:spPr>
          <p:txBody>
            <a:bodyPr/>
            <a:lstStyle/>
            <a:p>
              <a:endParaRPr lang="cs-CZ"/>
            </a:p>
          </p:txBody>
        </p:sp>
        <p:sp>
          <p:nvSpPr>
            <p:cNvPr id="50202" name="Line 22"/>
            <p:cNvSpPr>
              <a:spLocks noChangeShapeType="1"/>
            </p:cNvSpPr>
            <p:nvPr/>
          </p:nvSpPr>
          <p:spPr bwMode="auto">
            <a:xfrm>
              <a:off x="64" y="340"/>
              <a:ext cx="255" cy="0"/>
            </a:xfrm>
            <a:prstGeom prst="line">
              <a:avLst/>
            </a:prstGeom>
            <a:noFill/>
            <a:ln w="19050">
              <a:solidFill>
                <a:srgbClr val="000000"/>
              </a:solidFill>
              <a:round/>
              <a:headEnd/>
              <a:tailEnd/>
            </a:ln>
          </p:spPr>
          <p:txBody>
            <a:bodyPr/>
            <a:lstStyle/>
            <a:p>
              <a:endParaRPr lang="cs-CZ"/>
            </a:p>
          </p:txBody>
        </p:sp>
      </p:grpSp>
      <p:sp>
        <p:nvSpPr>
          <p:cNvPr id="50194" name="Freeform 23" descr="Široký šikmo nahoru"/>
          <p:cNvSpPr>
            <a:spLocks/>
          </p:cNvSpPr>
          <p:nvPr/>
        </p:nvSpPr>
        <p:spPr bwMode="auto">
          <a:xfrm>
            <a:off x="5857875" y="5038725"/>
            <a:ext cx="2333625" cy="1133475"/>
          </a:xfrm>
          <a:custGeom>
            <a:avLst/>
            <a:gdLst>
              <a:gd name="T0" fmla="*/ 0 w 245"/>
              <a:gd name="T1" fmla="*/ 2147483647 h 119"/>
              <a:gd name="T2" fmla="*/ 2147483647 w 245"/>
              <a:gd name="T3" fmla="*/ 2147483647 h 119"/>
              <a:gd name="T4" fmla="*/ 2147483647 w 245"/>
              <a:gd name="T5" fmla="*/ 2147483647 h 119"/>
              <a:gd name="T6" fmla="*/ 2147483647 w 245"/>
              <a:gd name="T7" fmla="*/ 2147483647 h 119"/>
              <a:gd name="T8" fmla="*/ 2147483647 w 245"/>
              <a:gd name="T9" fmla="*/ 2147483647 h 119"/>
              <a:gd name="T10" fmla="*/ 2147483647 w 245"/>
              <a:gd name="T11" fmla="*/ 2147483647 h 119"/>
              <a:gd name="T12" fmla="*/ 2147483647 w 245"/>
              <a:gd name="T13" fmla="*/ 2147483647 h 119"/>
              <a:gd name="T14" fmla="*/ 2147483647 w 245"/>
              <a:gd name="T15" fmla="*/ 2147483647 h 119"/>
              <a:gd name="T16" fmla="*/ 2147483647 w 245"/>
              <a:gd name="T17" fmla="*/ 2147483647 h 119"/>
              <a:gd name="T18" fmla="*/ 2147483647 w 245"/>
              <a:gd name="T19" fmla="*/ 2147483647 h 1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5"/>
              <a:gd name="T31" fmla="*/ 0 h 119"/>
              <a:gd name="T32" fmla="*/ 245 w 245"/>
              <a:gd name="T33" fmla="*/ 119 h 11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5" h="119">
                <a:moveTo>
                  <a:pt x="0" y="119"/>
                </a:moveTo>
                <a:cubicBezTo>
                  <a:pt x="10" y="116"/>
                  <a:pt x="41" y="108"/>
                  <a:pt x="58" y="103"/>
                </a:cubicBezTo>
                <a:cubicBezTo>
                  <a:pt x="75" y="98"/>
                  <a:pt x="88" y="97"/>
                  <a:pt x="103" y="90"/>
                </a:cubicBezTo>
                <a:cubicBezTo>
                  <a:pt x="118" y="83"/>
                  <a:pt x="136" y="73"/>
                  <a:pt x="147" y="62"/>
                </a:cubicBezTo>
                <a:cubicBezTo>
                  <a:pt x="158" y="51"/>
                  <a:pt x="161" y="36"/>
                  <a:pt x="167" y="26"/>
                </a:cubicBezTo>
                <a:cubicBezTo>
                  <a:pt x="173" y="16"/>
                  <a:pt x="179" y="2"/>
                  <a:pt x="185" y="1"/>
                </a:cubicBezTo>
                <a:cubicBezTo>
                  <a:pt x="191" y="0"/>
                  <a:pt x="197" y="11"/>
                  <a:pt x="202" y="21"/>
                </a:cubicBezTo>
                <a:cubicBezTo>
                  <a:pt x="207" y="31"/>
                  <a:pt x="212" y="46"/>
                  <a:pt x="217" y="59"/>
                </a:cubicBezTo>
                <a:cubicBezTo>
                  <a:pt x="222" y="72"/>
                  <a:pt x="228" y="90"/>
                  <a:pt x="233" y="100"/>
                </a:cubicBezTo>
                <a:cubicBezTo>
                  <a:pt x="238" y="110"/>
                  <a:pt x="243" y="114"/>
                  <a:pt x="245" y="118"/>
                </a:cubicBezTo>
              </a:path>
            </a:pathLst>
          </a:custGeom>
          <a:pattFill prst="wdUpDiag">
            <a:fgClr>
              <a:srgbClr val="339966"/>
            </a:fgClr>
            <a:bgClr>
              <a:srgbClr val="FFFFFF"/>
            </a:bgClr>
          </a:pattFill>
          <a:ln w="19050" cmpd="sng">
            <a:solidFill>
              <a:srgbClr val="000000"/>
            </a:solidFill>
            <a:round/>
            <a:headEnd/>
            <a:tailEnd/>
          </a:ln>
        </p:spPr>
        <p:txBody>
          <a:bodyPr/>
          <a:lstStyle/>
          <a:p>
            <a:endParaRPr lang="cs-CZ"/>
          </a:p>
        </p:txBody>
      </p:sp>
      <p:sp>
        <p:nvSpPr>
          <p:cNvPr id="50195" name="Text Box 24"/>
          <p:cNvSpPr txBox="1">
            <a:spLocks noChangeArrowheads="1"/>
          </p:cNvSpPr>
          <p:nvPr/>
        </p:nvSpPr>
        <p:spPr bwMode="auto">
          <a:xfrm>
            <a:off x="5105400" y="1316038"/>
            <a:ext cx="838200" cy="390525"/>
          </a:xfrm>
          <a:prstGeom prst="rect">
            <a:avLst/>
          </a:prstGeom>
          <a:noFill/>
          <a:ln w="9525">
            <a:noFill/>
            <a:miter lim="800000"/>
            <a:headEnd/>
            <a:tailEnd/>
          </a:ln>
        </p:spPr>
        <p:txBody>
          <a:bodyPr/>
          <a:lstStyle/>
          <a:p>
            <a:pPr eaLnBrk="0" hangingPunct="0"/>
            <a:r>
              <a:rPr lang="cs-CZ" sz="2400" i="0">
                <a:latin typeface="Symbol" pitchFamily="18" charset="2"/>
              </a:rPr>
              <a:t>j</a:t>
            </a:r>
            <a:r>
              <a:rPr lang="cs-CZ" sz="2400" i="0"/>
              <a:t>(x)</a:t>
            </a:r>
          </a:p>
        </p:txBody>
      </p:sp>
      <p:sp>
        <p:nvSpPr>
          <p:cNvPr id="50196" name="Text Box 25"/>
          <p:cNvSpPr txBox="1">
            <a:spLocks noChangeArrowheads="1"/>
          </p:cNvSpPr>
          <p:nvPr/>
        </p:nvSpPr>
        <p:spPr bwMode="auto">
          <a:xfrm>
            <a:off x="5105400" y="3068638"/>
            <a:ext cx="838200" cy="390525"/>
          </a:xfrm>
          <a:prstGeom prst="rect">
            <a:avLst/>
          </a:prstGeom>
          <a:noFill/>
          <a:ln w="9525">
            <a:noFill/>
            <a:miter lim="800000"/>
            <a:headEnd/>
            <a:tailEnd/>
          </a:ln>
        </p:spPr>
        <p:txBody>
          <a:bodyPr/>
          <a:lstStyle/>
          <a:p>
            <a:pPr eaLnBrk="0" hangingPunct="0"/>
            <a:r>
              <a:rPr lang="cs-CZ" sz="2400" i="0">
                <a:latin typeface="Symbol" pitchFamily="18" charset="2"/>
              </a:rPr>
              <a:t>j</a:t>
            </a:r>
            <a:r>
              <a:rPr lang="cs-CZ" sz="2400" i="0"/>
              <a:t>(x)</a:t>
            </a:r>
          </a:p>
        </p:txBody>
      </p:sp>
      <p:sp>
        <p:nvSpPr>
          <p:cNvPr id="50197" name="Text Box 26"/>
          <p:cNvSpPr txBox="1">
            <a:spLocks noChangeArrowheads="1"/>
          </p:cNvSpPr>
          <p:nvPr/>
        </p:nvSpPr>
        <p:spPr bwMode="auto">
          <a:xfrm>
            <a:off x="5105400" y="4752975"/>
            <a:ext cx="885825" cy="390525"/>
          </a:xfrm>
          <a:prstGeom prst="rect">
            <a:avLst/>
          </a:prstGeom>
          <a:noFill/>
          <a:ln w="9525">
            <a:noFill/>
            <a:miter lim="800000"/>
            <a:headEnd/>
            <a:tailEnd/>
          </a:ln>
        </p:spPr>
        <p:txBody>
          <a:bodyPr/>
          <a:lstStyle/>
          <a:p>
            <a:pPr eaLnBrk="0" hangingPunct="0"/>
            <a:r>
              <a:rPr lang="cs-CZ" sz="2400" i="0">
                <a:latin typeface="Symbol" pitchFamily="18" charset="2"/>
              </a:rPr>
              <a:t>j</a:t>
            </a:r>
            <a:r>
              <a:rPr lang="cs-CZ" sz="2400" i="0"/>
              <a:t>(x)</a:t>
            </a:r>
          </a:p>
        </p:txBody>
      </p:sp>
      <p:pic>
        <p:nvPicPr>
          <p:cNvPr id="50198" name="Picture 27"/>
          <p:cNvPicPr>
            <a:picLocks noChangeAspect="1" noChangeArrowheads="1"/>
          </p:cNvPicPr>
          <p:nvPr>
            <p:ph type="body" idx="4294967295"/>
          </p:nvPr>
        </p:nvPicPr>
        <p:blipFill>
          <a:blip r:embed="rId3" cstate="print"/>
          <a:srcRect/>
          <a:stretch>
            <a:fillRect/>
          </a:stretch>
        </p:blipFill>
        <p:spPr>
          <a:xfrm>
            <a:off x="738188" y="1654175"/>
            <a:ext cx="2679700" cy="1244600"/>
          </a:xfrm>
          <a:noFill/>
        </p:spPr>
      </p:pic>
      <p:pic>
        <p:nvPicPr>
          <p:cNvPr id="50199" name="Picture 28"/>
          <p:cNvPicPr>
            <a:picLocks noChangeAspect="1" noChangeArrowheads="1"/>
          </p:cNvPicPr>
          <p:nvPr/>
        </p:nvPicPr>
        <p:blipFill>
          <a:blip r:embed="rId4" cstate="print"/>
          <a:srcRect/>
          <a:stretch>
            <a:fillRect/>
          </a:stretch>
        </p:blipFill>
        <p:spPr bwMode="auto">
          <a:xfrm>
            <a:off x="762000" y="3068638"/>
            <a:ext cx="3124200" cy="1600200"/>
          </a:xfrm>
          <a:prstGeom prst="rect">
            <a:avLst/>
          </a:prstGeom>
          <a:noFill/>
          <a:ln w="9525">
            <a:noFill/>
            <a:miter lim="800000"/>
            <a:headEnd/>
            <a:tailEnd/>
          </a:ln>
        </p:spPr>
      </p:pic>
      <p:pic>
        <p:nvPicPr>
          <p:cNvPr id="50200" name="Picture 29"/>
          <p:cNvPicPr>
            <a:picLocks noChangeAspect="1" noChangeArrowheads="1"/>
          </p:cNvPicPr>
          <p:nvPr/>
        </p:nvPicPr>
        <p:blipFill>
          <a:blip r:embed="rId5" cstate="print"/>
          <a:srcRect/>
          <a:stretch>
            <a:fillRect/>
          </a:stretch>
        </p:blipFill>
        <p:spPr bwMode="auto">
          <a:xfrm>
            <a:off x="762000" y="4648200"/>
            <a:ext cx="3124200" cy="1608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1203" name="Rectangle 2"/>
          <p:cNvSpPr>
            <a:spLocks noGrp="1"/>
          </p:cNvSpPr>
          <p:nvPr>
            <p:ph type="title" idx="4294967295"/>
          </p:nvPr>
        </p:nvSpPr>
        <p:spPr>
          <a:xfrm>
            <a:off x="395288" y="784225"/>
            <a:ext cx="8497887" cy="412750"/>
          </a:xfrm>
          <a:noFill/>
        </p:spPr>
        <p:txBody>
          <a:bodyPr/>
          <a:lstStyle/>
          <a:p>
            <a:r>
              <a:rPr lang="cs-CZ" smtClean="0"/>
              <a:t>Distribuční funkce jako užitečný nástroj pro práci s rozložením</a:t>
            </a:r>
          </a:p>
        </p:txBody>
      </p:sp>
      <p:grpSp>
        <p:nvGrpSpPr>
          <p:cNvPr id="51204" name="Group 3"/>
          <p:cNvGrpSpPr>
            <a:grpSpLocks/>
          </p:cNvGrpSpPr>
          <p:nvPr/>
        </p:nvGrpSpPr>
        <p:grpSpPr bwMode="auto">
          <a:xfrm>
            <a:off x="868363" y="1712913"/>
            <a:ext cx="2514600" cy="1428750"/>
            <a:chOff x="64" y="136"/>
            <a:chExt cx="255" cy="204"/>
          </a:xfrm>
        </p:grpSpPr>
        <p:sp>
          <p:nvSpPr>
            <p:cNvPr id="51239" name="Line 4"/>
            <p:cNvSpPr>
              <a:spLocks noChangeShapeType="1"/>
            </p:cNvSpPr>
            <p:nvPr/>
          </p:nvSpPr>
          <p:spPr bwMode="auto">
            <a:xfrm>
              <a:off x="64" y="136"/>
              <a:ext cx="0" cy="204"/>
            </a:xfrm>
            <a:prstGeom prst="line">
              <a:avLst/>
            </a:prstGeom>
            <a:noFill/>
            <a:ln w="9525">
              <a:solidFill>
                <a:srgbClr val="000000"/>
              </a:solidFill>
              <a:round/>
              <a:headEnd/>
              <a:tailEnd/>
            </a:ln>
          </p:spPr>
          <p:txBody>
            <a:bodyPr/>
            <a:lstStyle/>
            <a:p>
              <a:endParaRPr lang="cs-CZ"/>
            </a:p>
          </p:txBody>
        </p:sp>
        <p:sp>
          <p:nvSpPr>
            <p:cNvPr id="51240" name="Line 5"/>
            <p:cNvSpPr>
              <a:spLocks noChangeShapeType="1"/>
            </p:cNvSpPr>
            <p:nvPr/>
          </p:nvSpPr>
          <p:spPr bwMode="auto">
            <a:xfrm>
              <a:off x="64" y="340"/>
              <a:ext cx="255" cy="0"/>
            </a:xfrm>
            <a:prstGeom prst="line">
              <a:avLst/>
            </a:prstGeom>
            <a:noFill/>
            <a:ln w="9525">
              <a:solidFill>
                <a:srgbClr val="000000"/>
              </a:solidFill>
              <a:round/>
              <a:headEnd/>
              <a:tailEnd/>
            </a:ln>
          </p:spPr>
          <p:txBody>
            <a:bodyPr/>
            <a:lstStyle/>
            <a:p>
              <a:endParaRPr lang="cs-CZ"/>
            </a:p>
          </p:txBody>
        </p:sp>
      </p:grpSp>
      <p:grpSp>
        <p:nvGrpSpPr>
          <p:cNvPr id="51205" name="Group 6"/>
          <p:cNvGrpSpPr>
            <a:grpSpLocks/>
          </p:cNvGrpSpPr>
          <p:nvPr/>
        </p:nvGrpSpPr>
        <p:grpSpPr bwMode="auto">
          <a:xfrm>
            <a:off x="906463" y="3562350"/>
            <a:ext cx="2543175" cy="1428750"/>
            <a:chOff x="64" y="136"/>
            <a:chExt cx="255" cy="204"/>
          </a:xfrm>
        </p:grpSpPr>
        <p:sp>
          <p:nvSpPr>
            <p:cNvPr id="51237" name="Line 7"/>
            <p:cNvSpPr>
              <a:spLocks noChangeShapeType="1"/>
            </p:cNvSpPr>
            <p:nvPr/>
          </p:nvSpPr>
          <p:spPr bwMode="auto">
            <a:xfrm>
              <a:off x="64" y="136"/>
              <a:ext cx="0" cy="204"/>
            </a:xfrm>
            <a:prstGeom prst="line">
              <a:avLst/>
            </a:prstGeom>
            <a:noFill/>
            <a:ln w="9525">
              <a:solidFill>
                <a:srgbClr val="000000"/>
              </a:solidFill>
              <a:round/>
              <a:headEnd/>
              <a:tailEnd/>
            </a:ln>
          </p:spPr>
          <p:txBody>
            <a:bodyPr/>
            <a:lstStyle/>
            <a:p>
              <a:endParaRPr lang="cs-CZ"/>
            </a:p>
          </p:txBody>
        </p:sp>
        <p:sp>
          <p:nvSpPr>
            <p:cNvPr id="51238" name="Line 8"/>
            <p:cNvSpPr>
              <a:spLocks noChangeShapeType="1"/>
            </p:cNvSpPr>
            <p:nvPr/>
          </p:nvSpPr>
          <p:spPr bwMode="auto">
            <a:xfrm>
              <a:off x="64" y="340"/>
              <a:ext cx="255" cy="0"/>
            </a:xfrm>
            <a:prstGeom prst="line">
              <a:avLst/>
            </a:prstGeom>
            <a:noFill/>
            <a:ln w="9525">
              <a:solidFill>
                <a:srgbClr val="000000"/>
              </a:solidFill>
              <a:round/>
              <a:headEnd/>
              <a:tailEnd/>
            </a:ln>
          </p:spPr>
          <p:txBody>
            <a:bodyPr/>
            <a:lstStyle/>
            <a:p>
              <a:endParaRPr lang="cs-CZ"/>
            </a:p>
          </p:txBody>
        </p:sp>
      </p:grpSp>
      <p:sp>
        <p:nvSpPr>
          <p:cNvPr id="51206" name="Freeform 9"/>
          <p:cNvSpPr>
            <a:spLocks/>
          </p:cNvSpPr>
          <p:nvPr/>
        </p:nvSpPr>
        <p:spPr bwMode="auto">
          <a:xfrm>
            <a:off x="877888" y="2027238"/>
            <a:ext cx="2324100" cy="1104900"/>
          </a:xfrm>
          <a:custGeom>
            <a:avLst/>
            <a:gdLst>
              <a:gd name="T0" fmla="*/ 0 w 244"/>
              <a:gd name="T1" fmla="*/ 2147483647 h 116"/>
              <a:gd name="T2" fmla="*/ 2147483647 w 244"/>
              <a:gd name="T3" fmla="*/ 2147483647 h 116"/>
              <a:gd name="T4" fmla="*/ 2147483647 w 244"/>
              <a:gd name="T5" fmla="*/ 2147483647 h 116"/>
              <a:gd name="T6" fmla="*/ 2147483647 w 244"/>
              <a:gd name="T7" fmla="*/ 2147483647 h 116"/>
              <a:gd name="T8" fmla="*/ 2147483647 w 244"/>
              <a:gd name="T9" fmla="*/ 0 h 116"/>
              <a:gd name="T10" fmla="*/ 2147483647 w 244"/>
              <a:gd name="T11" fmla="*/ 2147483647 h 116"/>
              <a:gd name="T12" fmla="*/ 2147483647 w 244"/>
              <a:gd name="T13" fmla="*/ 2147483647 h 116"/>
              <a:gd name="T14" fmla="*/ 2147483647 w 244"/>
              <a:gd name="T15" fmla="*/ 2147483647 h 116"/>
              <a:gd name="T16" fmla="*/ 2147483647 w 244"/>
              <a:gd name="T17" fmla="*/ 2147483647 h 1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4"/>
              <a:gd name="T28" fmla="*/ 0 h 116"/>
              <a:gd name="T29" fmla="*/ 244 w 244"/>
              <a:gd name="T30" fmla="*/ 116 h 1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4" h="116">
                <a:moveTo>
                  <a:pt x="0" y="116"/>
                </a:moveTo>
                <a:cubicBezTo>
                  <a:pt x="6" y="113"/>
                  <a:pt x="28" y="108"/>
                  <a:pt x="39" y="98"/>
                </a:cubicBezTo>
                <a:cubicBezTo>
                  <a:pt x="50" y="88"/>
                  <a:pt x="59" y="70"/>
                  <a:pt x="68" y="57"/>
                </a:cubicBezTo>
                <a:cubicBezTo>
                  <a:pt x="77" y="44"/>
                  <a:pt x="81" y="28"/>
                  <a:pt x="92" y="19"/>
                </a:cubicBezTo>
                <a:cubicBezTo>
                  <a:pt x="103" y="10"/>
                  <a:pt x="120" y="0"/>
                  <a:pt x="132" y="0"/>
                </a:cubicBezTo>
                <a:cubicBezTo>
                  <a:pt x="144" y="0"/>
                  <a:pt x="155" y="9"/>
                  <a:pt x="163" y="18"/>
                </a:cubicBezTo>
                <a:cubicBezTo>
                  <a:pt x="171" y="27"/>
                  <a:pt x="172" y="42"/>
                  <a:pt x="179" y="55"/>
                </a:cubicBezTo>
                <a:cubicBezTo>
                  <a:pt x="186" y="68"/>
                  <a:pt x="193" y="84"/>
                  <a:pt x="204" y="94"/>
                </a:cubicBezTo>
                <a:cubicBezTo>
                  <a:pt x="215" y="104"/>
                  <a:pt x="236" y="111"/>
                  <a:pt x="244" y="115"/>
                </a:cubicBezTo>
              </a:path>
            </a:pathLst>
          </a:custGeom>
          <a:noFill/>
          <a:ln w="25400" cap="flat" cmpd="sng">
            <a:solidFill>
              <a:srgbClr val="000000"/>
            </a:solidFill>
            <a:prstDash val="solid"/>
            <a:round/>
            <a:headEnd type="none" w="med" len="med"/>
            <a:tailEnd type="none" w="med" len="med"/>
          </a:ln>
        </p:spPr>
        <p:txBody>
          <a:bodyPr/>
          <a:lstStyle/>
          <a:p>
            <a:endParaRPr lang="cs-CZ"/>
          </a:p>
        </p:txBody>
      </p:sp>
      <p:sp>
        <p:nvSpPr>
          <p:cNvPr id="51207" name="Line 10"/>
          <p:cNvSpPr>
            <a:spLocks noChangeShapeType="1"/>
          </p:cNvSpPr>
          <p:nvPr/>
        </p:nvSpPr>
        <p:spPr bwMode="auto">
          <a:xfrm>
            <a:off x="925513" y="3724275"/>
            <a:ext cx="2486025" cy="0"/>
          </a:xfrm>
          <a:prstGeom prst="line">
            <a:avLst/>
          </a:prstGeom>
          <a:noFill/>
          <a:ln w="9525">
            <a:solidFill>
              <a:srgbClr val="000000"/>
            </a:solidFill>
            <a:prstDash val="dash"/>
            <a:round/>
            <a:headEnd/>
            <a:tailEnd/>
          </a:ln>
        </p:spPr>
        <p:txBody>
          <a:bodyPr/>
          <a:lstStyle/>
          <a:p>
            <a:endParaRPr lang="cs-CZ"/>
          </a:p>
        </p:txBody>
      </p:sp>
      <p:sp>
        <p:nvSpPr>
          <p:cNvPr id="51208" name="Freeform 11"/>
          <p:cNvSpPr>
            <a:spLocks/>
          </p:cNvSpPr>
          <p:nvPr/>
        </p:nvSpPr>
        <p:spPr bwMode="auto">
          <a:xfrm>
            <a:off x="925513" y="3752850"/>
            <a:ext cx="2419350" cy="1228725"/>
          </a:xfrm>
          <a:custGeom>
            <a:avLst/>
            <a:gdLst>
              <a:gd name="T0" fmla="*/ 0 w 254"/>
              <a:gd name="T1" fmla="*/ 2147483647 h 129"/>
              <a:gd name="T2" fmla="*/ 2147483647 w 254"/>
              <a:gd name="T3" fmla="*/ 2147483647 h 129"/>
              <a:gd name="T4" fmla="*/ 2147483647 w 254"/>
              <a:gd name="T5" fmla="*/ 2147483647 h 129"/>
              <a:gd name="T6" fmla="*/ 2147483647 w 254"/>
              <a:gd name="T7" fmla="*/ 2147483647 h 129"/>
              <a:gd name="T8" fmla="*/ 2147483647 w 254"/>
              <a:gd name="T9" fmla="*/ 2147483647 h 129"/>
              <a:gd name="T10" fmla="*/ 0 60000 65536"/>
              <a:gd name="T11" fmla="*/ 0 60000 65536"/>
              <a:gd name="T12" fmla="*/ 0 60000 65536"/>
              <a:gd name="T13" fmla="*/ 0 60000 65536"/>
              <a:gd name="T14" fmla="*/ 0 60000 65536"/>
              <a:gd name="T15" fmla="*/ 0 w 254"/>
              <a:gd name="T16" fmla="*/ 0 h 129"/>
              <a:gd name="T17" fmla="*/ 254 w 254"/>
              <a:gd name="T18" fmla="*/ 129 h 129"/>
            </a:gdLst>
            <a:ahLst/>
            <a:cxnLst>
              <a:cxn ang="T10">
                <a:pos x="T0" y="T1"/>
              </a:cxn>
              <a:cxn ang="T11">
                <a:pos x="T2" y="T3"/>
              </a:cxn>
              <a:cxn ang="T12">
                <a:pos x="T4" y="T5"/>
              </a:cxn>
              <a:cxn ang="T13">
                <a:pos x="T6" y="T7"/>
              </a:cxn>
              <a:cxn ang="T14">
                <a:pos x="T8" y="T9"/>
              </a:cxn>
            </a:cxnLst>
            <a:rect l="T15" t="T16" r="T17" b="T18"/>
            <a:pathLst>
              <a:path w="254" h="129">
                <a:moveTo>
                  <a:pt x="0" y="129"/>
                </a:moveTo>
                <a:cubicBezTo>
                  <a:pt x="27" y="125"/>
                  <a:pt x="55" y="121"/>
                  <a:pt x="76" y="110"/>
                </a:cubicBezTo>
                <a:cubicBezTo>
                  <a:pt x="97" y="99"/>
                  <a:pt x="110" y="80"/>
                  <a:pt x="128" y="63"/>
                </a:cubicBezTo>
                <a:cubicBezTo>
                  <a:pt x="146" y="46"/>
                  <a:pt x="165" y="20"/>
                  <a:pt x="186" y="10"/>
                </a:cubicBezTo>
                <a:cubicBezTo>
                  <a:pt x="207" y="0"/>
                  <a:pt x="240" y="3"/>
                  <a:pt x="254" y="1"/>
                </a:cubicBezTo>
              </a:path>
            </a:pathLst>
          </a:custGeom>
          <a:noFill/>
          <a:ln w="25400" cap="flat" cmpd="sng">
            <a:solidFill>
              <a:srgbClr val="000000"/>
            </a:solidFill>
            <a:prstDash val="solid"/>
            <a:round/>
            <a:headEnd type="none" w="med" len="med"/>
            <a:tailEnd type="none" w="med" len="med"/>
          </a:ln>
        </p:spPr>
        <p:txBody>
          <a:bodyPr/>
          <a:lstStyle/>
          <a:p>
            <a:endParaRPr lang="cs-CZ"/>
          </a:p>
        </p:txBody>
      </p:sp>
      <p:sp>
        <p:nvSpPr>
          <p:cNvPr id="51209" name="Line 12"/>
          <p:cNvSpPr>
            <a:spLocks noChangeShapeType="1"/>
          </p:cNvSpPr>
          <p:nvPr/>
        </p:nvSpPr>
        <p:spPr bwMode="auto">
          <a:xfrm>
            <a:off x="1649413" y="1933575"/>
            <a:ext cx="0" cy="3048000"/>
          </a:xfrm>
          <a:prstGeom prst="line">
            <a:avLst/>
          </a:prstGeom>
          <a:noFill/>
          <a:ln w="9525">
            <a:solidFill>
              <a:srgbClr val="000000"/>
            </a:solidFill>
            <a:prstDash val="dashDot"/>
            <a:round/>
            <a:headEnd/>
            <a:tailEnd/>
          </a:ln>
        </p:spPr>
        <p:txBody>
          <a:bodyPr/>
          <a:lstStyle/>
          <a:p>
            <a:endParaRPr lang="cs-CZ"/>
          </a:p>
        </p:txBody>
      </p:sp>
      <p:sp>
        <p:nvSpPr>
          <p:cNvPr id="51210" name="Line 13"/>
          <p:cNvSpPr>
            <a:spLocks noChangeShapeType="1"/>
          </p:cNvSpPr>
          <p:nvPr/>
        </p:nvSpPr>
        <p:spPr bwMode="auto">
          <a:xfrm>
            <a:off x="906463" y="4781550"/>
            <a:ext cx="762000" cy="0"/>
          </a:xfrm>
          <a:prstGeom prst="line">
            <a:avLst/>
          </a:prstGeom>
          <a:noFill/>
          <a:ln w="9525">
            <a:solidFill>
              <a:srgbClr val="000000"/>
            </a:solidFill>
            <a:prstDash val="dash"/>
            <a:round/>
            <a:headEnd/>
            <a:tailEnd/>
          </a:ln>
        </p:spPr>
        <p:txBody>
          <a:bodyPr/>
          <a:lstStyle/>
          <a:p>
            <a:endParaRPr lang="cs-CZ"/>
          </a:p>
        </p:txBody>
      </p:sp>
      <p:sp>
        <p:nvSpPr>
          <p:cNvPr id="51211" name="Freeform 14" descr="Světlý svislý"/>
          <p:cNvSpPr>
            <a:spLocks/>
          </p:cNvSpPr>
          <p:nvPr/>
        </p:nvSpPr>
        <p:spPr bwMode="auto">
          <a:xfrm>
            <a:off x="944563" y="2446338"/>
            <a:ext cx="685800" cy="676275"/>
          </a:xfrm>
          <a:custGeom>
            <a:avLst/>
            <a:gdLst>
              <a:gd name="T0" fmla="*/ 2147483647 w 72"/>
              <a:gd name="T1" fmla="*/ 2147483647 h 71"/>
              <a:gd name="T2" fmla="*/ 2147483647 w 72"/>
              <a:gd name="T3" fmla="*/ 2147483647 h 71"/>
              <a:gd name="T4" fmla="*/ 2147483647 w 72"/>
              <a:gd name="T5" fmla="*/ 2147483647 h 71"/>
              <a:gd name="T6" fmla="*/ 2147483647 w 72"/>
              <a:gd name="T7" fmla="*/ 0 h 71"/>
              <a:gd name="T8" fmla="*/ 2147483647 w 72"/>
              <a:gd name="T9" fmla="*/ 2147483647 h 71"/>
              <a:gd name="T10" fmla="*/ 0 w 72"/>
              <a:gd name="T11" fmla="*/ 2147483647 h 71"/>
              <a:gd name="T12" fmla="*/ 0 60000 65536"/>
              <a:gd name="T13" fmla="*/ 0 60000 65536"/>
              <a:gd name="T14" fmla="*/ 0 60000 65536"/>
              <a:gd name="T15" fmla="*/ 0 60000 65536"/>
              <a:gd name="T16" fmla="*/ 0 60000 65536"/>
              <a:gd name="T17" fmla="*/ 0 60000 65536"/>
              <a:gd name="T18" fmla="*/ 0 w 72"/>
              <a:gd name="T19" fmla="*/ 0 h 71"/>
              <a:gd name="T20" fmla="*/ 72 w 72"/>
              <a:gd name="T21" fmla="*/ 71 h 71"/>
            </a:gdLst>
            <a:ahLst/>
            <a:cxnLst>
              <a:cxn ang="T12">
                <a:pos x="T0" y="T1"/>
              </a:cxn>
              <a:cxn ang="T13">
                <a:pos x="T2" y="T3"/>
              </a:cxn>
              <a:cxn ang="T14">
                <a:pos x="T4" y="T5"/>
              </a:cxn>
              <a:cxn ang="T15">
                <a:pos x="T6" y="T7"/>
              </a:cxn>
              <a:cxn ang="T16">
                <a:pos x="T8" y="T9"/>
              </a:cxn>
              <a:cxn ang="T17">
                <a:pos x="T10" y="T11"/>
              </a:cxn>
            </a:cxnLst>
            <a:rect l="T18" t="T19" r="T20" b="T21"/>
            <a:pathLst>
              <a:path w="72" h="71">
                <a:moveTo>
                  <a:pt x="1" y="71"/>
                </a:moveTo>
                <a:lnTo>
                  <a:pt x="29" y="62"/>
                </a:lnTo>
                <a:lnTo>
                  <a:pt x="50" y="36"/>
                </a:lnTo>
                <a:lnTo>
                  <a:pt x="72" y="0"/>
                </a:lnTo>
                <a:lnTo>
                  <a:pt x="72" y="70"/>
                </a:lnTo>
                <a:lnTo>
                  <a:pt x="0" y="70"/>
                </a:lnTo>
              </a:path>
            </a:pathLst>
          </a:custGeom>
          <a:pattFill prst="ltVert">
            <a:fgClr>
              <a:srgbClr val="000000"/>
            </a:fgClr>
            <a:bgClr>
              <a:srgbClr val="FFFFFF"/>
            </a:bgClr>
          </a:pattFill>
          <a:ln w="9525" cap="flat" cmpd="sng">
            <a:noFill/>
            <a:prstDash val="solid"/>
            <a:round/>
            <a:headEnd type="none" w="med" len="med"/>
            <a:tailEnd type="none" w="med" len="med"/>
          </a:ln>
        </p:spPr>
        <p:txBody>
          <a:bodyPr/>
          <a:lstStyle/>
          <a:p>
            <a:endParaRPr lang="cs-CZ"/>
          </a:p>
        </p:txBody>
      </p:sp>
      <p:sp>
        <p:nvSpPr>
          <p:cNvPr id="51212" name="AutoShape 15"/>
          <p:cNvSpPr>
            <a:spLocks noChangeArrowheads="1"/>
          </p:cNvSpPr>
          <p:nvPr/>
        </p:nvSpPr>
        <p:spPr bwMode="auto">
          <a:xfrm rot="-3198977">
            <a:off x="2093913" y="1698625"/>
            <a:ext cx="447675" cy="428625"/>
          </a:xfrm>
          <a:prstGeom prst="leftArrow">
            <a:avLst>
              <a:gd name="adj1" fmla="val 50000"/>
              <a:gd name="adj2" fmla="val 26111"/>
            </a:avLst>
          </a:prstGeom>
          <a:solidFill>
            <a:srgbClr val="339966"/>
          </a:solidFill>
          <a:ln w="9525">
            <a:noFill/>
            <a:miter lim="800000"/>
            <a:headEnd/>
            <a:tailEnd/>
          </a:ln>
        </p:spPr>
        <p:txBody>
          <a:bodyPr/>
          <a:lstStyle/>
          <a:p>
            <a:endParaRPr lang="cs-CZ"/>
          </a:p>
        </p:txBody>
      </p:sp>
      <p:sp>
        <p:nvSpPr>
          <p:cNvPr id="51213" name="Text Box 16"/>
          <p:cNvSpPr txBox="1">
            <a:spLocks noChangeArrowheads="1"/>
          </p:cNvSpPr>
          <p:nvPr/>
        </p:nvSpPr>
        <p:spPr bwMode="auto">
          <a:xfrm>
            <a:off x="1628775" y="2654300"/>
            <a:ext cx="381000" cy="447675"/>
          </a:xfrm>
          <a:prstGeom prst="rect">
            <a:avLst/>
          </a:prstGeom>
          <a:noFill/>
          <a:ln w="9525">
            <a:noFill/>
            <a:miter lim="800000"/>
            <a:headEnd/>
            <a:tailEnd/>
          </a:ln>
        </p:spPr>
        <p:txBody>
          <a:bodyPr/>
          <a:lstStyle/>
          <a:p>
            <a:pPr eaLnBrk="0" hangingPunct="0"/>
            <a:r>
              <a:rPr lang="cs-CZ" sz="2000" i="0"/>
              <a:t>x</a:t>
            </a:r>
            <a:endParaRPr lang="cs-CZ" sz="2000" b="0" i="0"/>
          </a:p>
          <a:p>
            <a:pPr eaLnBrk="0" hangingPunct="0"/>
            <a:endParaRPr lang="cs-CZ" sz="2000" b="0" i="0"/>
          </a:p>
        </p:txBody>
      </p:sp>
      <p:sp>
        <p:nvSpPr>
          <p:cNvPr id="51214" name="Text Box 17"/>
          <p:cNvSpPr txBox="1">
            <a:spLocks noChangeArrowheads="1"/>
          </p:cNvSpPr>
          <p:nvPr/>
        </p:nvSpPr>
        <p:spPr bwMode="auto">
          <a:xfrm>
            <a:off x="192088" y="1712913"/>
            <a:ext cx="838200" cy="390525"/>
          </a:xfrm>
          <a:prstGeom prst="rect">
            <a:avLst/>
          </a:prstGeom>
          <a:noFill/>
          <a:ln w="9525">
            <a:noFill/>
            <a:miter lim="800000"/>
            <a:headEnd/>
            <a:tailEnd/>
          </a:ln>
        </p:spPr>
        <p:txBody>
          <a:bodyPr/>
          <a:lstStyle/>
          <a:p>
            <a:pPr eaLnBrk="0" hangingPunct="0"/>
            <a:r>
              <a:rPr lang="cs-CZ" sz="2400" i="0">
                <a:latin typeface="Symbol" pitchFamily="18" charset="2"/>
              </a:rPr>
              <a:t>j</a:t>
            </a:r>
            <a:r>
              <a:rPr lang="cs-CZ" sz="2400" i="0"/>
              <a:t>(x)</a:t>
            </a:r>
          </a:p>
        </p:txBody>
      </p:sp>
      <p:sp>
        <p:nvSpPr>
          <p:cNvPr id="51215" name="Text Box 18"/>
          <p:cNvSpPr txBox="1">
            <a:spLocks noChangeArrowheads="1"/>
          </p:cNvSpPr>
          <p:nvPr/>
        </p:nvSpPr>
        <p:spPr bwMode="auto">
          <a:xfrm>
            <a:off x="192088" y="3581400"/>
            <a:ext cx="847725" cy="390525"/>
          </a:xfrm>
          <a:prstGeom prst="rect">
            <a:avLst/>
          </a:prstGeom>
          <a:noFill/>
          <a:ln w="9525">
            <a:noFill/>
            <a:miter lim="800000"/>
            <a:headEnd/>
            <a:tailEnd/>
          </a:ln>
        </p:spPr>
        <p:txBody>
          <a:bodyPr/>
          <a:lstStyle/>
          <a:p>
            <a:pPr eaLnBrk="0" hangingPunct="0"/>
            <a:r>
              <a:rPr lang="cs-CZ" sz="2000" b="0" i="0"/>
              <a:t>1,00</a:t>
            </a:r>
          </a:p>
        </p:txBody>
      </p:sp>
      <p:sp>
        <p:nvSpPr>
          <p:cNvPr id="51216" name="Text Box 19"/>
          <p:cNvSpPr txBox="1">
            <a:spLocks noChangeArrowheads="1"/>
          </p:cNvSpPr>
          <p:nvPr/>
        </p:nvSpPr>
        <p:spPr bwMode="auto">
          <a:xfrm>
            <a:off x="192088" y="4038600"/>
            <a:ext cx="809625" cy="390525"/>
          </a:xfrm>
          <a:prstGeom prst="rect">
            <a:avLst/>
          </a:prstGeom>
          <a:noFill/>
          <a:ln w="9525">
            <a:noFill/>
            <a:miter lim="800000"/>
            <a:headEnd/>
            <a:tailEnd/>
          </a:ln>
        </p:spPr>
        <p:txBody>
          <a:bodyPr/>
          <a:lstStyle/>
          <a:p>
            <a:pPr eaLnBrk="0" hangingPunct="0"/>
            <a:r>
              <a:rPr lang="cs-CZ" sz="2000" i="0"/>
              <a:t>F(x)</a:t>
            </a:r>
          </a:p>
        </p:txBody>
      </p:sp>
      <p:sp>
        <p:nvSpPr>
          <p:cNvPr id="51217" name="Text Box 20"/>
          <p:cNvSpPr txBox="1">
            <a:spLocks noChangeArrowheads="1"/>
          </p:cNvSpPr>
          <p:nvPr/>
        </p:nvSpPr>
        <p:spPr bwMode="auto">
          <a:xfrm>
            <a:off x="2935288" y="3759200"/>
            <a:ext cx="3581400" cy="533400"/>
          </a:xfrm>
          <a:prstGeom prst="rect">
            <a:avLst/>
          </a:prstGeom>
          <a:noFill/>
          <a:ln w="9525">
            <a:noFill/>
            <a:miter lim="800000"/>
            <a:headEnd/>
            <a:tailEnd/>
          </a:ln>
        </p:spPr>
        <p:txBody>
          <a:bodyPr/>
          <a:lstStyle/>
          <a:p>
            <a:pPr eaLnBrk="0" hangingPunct="0"/>
            <a:r>
              <a:rPr lang="cs-CZ" sz="2400" b="0" i="0"/>
              <a:t>P(X   x) =  </a:t>
            </a:r>
            <a:r>
              <a:rPr lang="cs-CZ" sz="2400" b="0" i="0">
                <a:latin typeface="Symbol" pitchFamily="18" charset="2"/>
              </a:rPr>
              <a:t>F</a:t>
            </a:r>
            <a:r>
              <a:rPr lang="cs-CZ" sz="2400" b="0" i="0"/>
              <a:t>(x) = F(x")</a:t>
            </a:r>
          </a:p>
        </p:txBody>
      </p:sp>
      <p:sp>
        <p:nvSpPr>
          <p:cNvPr id="51218" name="Text Box 21"/>
          <p:cNvSpPr txBox="1">
            <a:spLocks noChangeArrowheads="1"/>
          </p:cNvSpPr>
          <p:nvPr/>
        </p:nvSpPr>
        <p:spPr bwMode="auto">
          <a:xfrm>
            <a:off x="725488" y="5213350"/>
            <a:ext cx="3048000" cy="457200"/>
          </a:xfrm>
          <a:prstGeom prst="rect">
            <a:avLst/>
          </a:prstGeom>
          <a:noFill/>
          <a:ln w="9525">
            <a:noFill/>
            <a:miter lim="800000"/>
            <a:headEnd/>
            <a:tailEnd/>
          </a:ln>
        </p:spPr>
        <p:txBody>
          <a:bodyPr/>
          <a:lstStyle/>
          <a:p>
            <a:pPr eaLnBrk="0" hangingPunct="0"/>
            <a:r>
              <a:rPr lang="cs-CZ" sz="2000" b="0" i="0">
                <a:latin typeface="Symbol" pitchFamily="18" charset="2"/>
              </a:rPr>
              <a:t>F</a:t>
            </a:r>
            <a:r>
              <a:rPr lang="cs-CZ" sz="2000" b="0" i="0"/>
              <a:t>(x) … distribuční funkce</a:t>
            </a:r>
          </a:p>
        </p:txBody>
      </p:sp>
      <p:sp>
        <p:nvSpPr>
          <p:cNvPr id="51219" name="Text Box 22"/>
          <p:cNvSpPr txBox="1">
            <a:spLocks noChangeArrowheads="1"/>
          </p:cNvSpPr>
          <p:nvPr/>
        </p:nvSpPr>
        <p:spPr bwMode="auto">
          <a:xfrm>
            <a:off x="825500" y="5634038"/>
            <a:ext cx="2551113" cy="681037"/>
          </a:xfrm>
          <a:prstGeom prst="rect">
            <a:avLst/>
          </a:prstGeom>
          <a:solidFill>
            <a:srgbClr val="FF9900"/>
          </a:solidFill>
          <a:ln w="9525">
            <a:solidFill>
              <a:srgbClr val="000000"/>
            </a:solidFill>
            <a:miter lim="800000"/>
            <a:headEnd/>
            <a:tailEnd/>
          </a:ln>
        </p:spPr>
        <p:txBody>
          <a:bodyPr anchor="ctr"/>
          <a:lstStyle/>
          <a:p>
            <a:pPr eaLnBrk="0" hangingPunct="0"/>
            <a:r>
              <a:rPr lang="cs-CZ" b="0" i="0"/>
              <a:t>P(X   x) =    </a:t>
            </a:r>
            <a:r>
              <a:rPr lang="cs-CZ" b="0" i="0">
                <a:latin typeface="Symbol" pitchFamily="18" charset="2"/>
              </a:rPr>
              <a:t>j</a:t>
            </a:r>
            <a:r>
              <a:rPr lang="cs-CZ" b="0" i="0"/>
              <a:t>(x)  d(x)</a:t>
            </a:r>
          </a:p>
          <a:p>
            <a:pPr eaLnBrk="0" hangingPunct="0"/>
            <a:r>
              <a:rPr lang="cs-CZ" b="0" i="0"/>
              <a:t>             M</a:t>
            </a:r>
          </a:p>
        </p:txBody>
      </p:sp>
      <p:sp>
        <p:nvSpPr>
          <p:cNvPr id="51220" name="Text Box 23"/>
          <p:cNvSpPr txBox="1">
            <a:spLocks noChangeArrowheads="1"/>
          </p:cNvSpPr>
          <p:nvPr/>
        </p:nvSpPr>
        <p:spPr bwMode="auto">
          <a:xfrm>
            <a:off x="3773488" y="2093913"/>
            <a:ext cx="2438400" cy="533400"/>
          </a:xfrm>
          <a:prstGeom prst="rect">
            <a:avLst/>
          </a:prstGeom>
          <a:noFill/>
          <a:ln w="9525">
            <a:noFill/>
            <a:miter lim="800000"/>
            <a:headEnd/>
            <a:tailEnd/>
          </a:ln>
        </p:spPr>
        <p:txBody>
          <a:bodyPr/>
          <a:lstStyle/>
          <a:p>
            <a:pPr eaLnBrk="0" hangingPunct="0"/>
            <a:r>
              <a:rPr lang="cs-CZ" sz="2400" b="0" i="0">
                <a:latin typeface="Symbol" pitchFamily="18" charset="2"/>
              </a:rPr>
              <a:t>j</a:t>
            </a:r>
            <a:r>
              <a:rPr lang="cs-CZ" sz="2400" b="0" i="0"/>
              <a:t>(x)  d(x) = 1</a:t>
            </a:r>
          </a:p>
        </p:txBody>
      </p:sp>
      <p:sp>
        <p:nvSpPr>
          <p:cNvPr id="51221" name="Freeform 24"/>
          <p:cNvSpPr>
            <a:spLocks/>
          </p:cNvSpPr>
          <p:nvPr/>
        </p:nvSpPr>
        <p:spPr bwMode="auto">
          <a:xfrm>
            <a:off x="3544888" y="2093913"/>
            <a:ext cx="295275" cy="314325"/>
          </a:xfrm>
          <a:custGeom>
            <a:avLst/>
            <a:gdLst>
              <a:gd name="T0" fmla="*/ 0 w 31"/>
              <a:gd name="T1" fmla="*/ 2147483647 h 33"/>
              <a:gd name="T2" fmla="*/ 2147483647 w 31"/>
              <a:gd name="T3" fmla="*/ 2147483647 h 33"/>
              <a:gd name="T4" fmla="*/ 2147483647 w 31"/>
              <a:gd name="T5" fmla="*/ 2147483647 h 33"/>
              <a:gd name="T6" fmla="*/ 2147483647 w 31"/>
              <a:gd name="T7" fmla="*/ 2147483647 h 33"/>
              <a:gd name="T8" fmla="*/ 0 60000 65536"/>
              <a:gd name="T9" fmla="*/ 0 60000 65536"/>
              <a:gd name="T10" fmla="*/ 0 60000 65536"/>
              <a:gd name="T11" fmla="*/ 0 60000 65536"/>
              <a:gd name="T12" fmla="*/ 0 w 31"/>
              <a:gd name="T13" fmla="*/ 0 h 33"/>
              <a:gd name="T14" fmla="*/ 31 w 31"/>
              <a:gd name="T15" fmla="*/ 33 h 33"/>
            </a:gdLst>
            <a:ahLst/>
            <a:cxnLst>
              <a:cxn ang="T8">
                <a:pos x="T0" y="T1"/>
              </a:cxn>
              <a:cxn ang="T9">
                <a:pos x="T2" y="T3"/>
              </a:cxn>
              <a:cxn ang="T10">
                <a:pos x="T4" y="T5"/>
              </a:cxn>
              <a:cxn ang="T11">
                <a:pos x="T6" y="T7"/>
              </a:cxn>
            </a:cxnLst>
            <a:rect l="T12" t="T13" r="T14" b="T15"/>
            <a:pathLst>
              <a:path w="31" h="33">
                <a:moveTo>
                  <a:pt x="0" y="32"/>
                </a:moveTo>
                <a:cubicBezTo>
                  <a:pt x="4" y="32"/>
                  <a:pt x="9" y="33"/>
                  <a:pt x="12" y="29"/>
                </a:cubicBezTo>
                <a:cubicBezTo>
                  <a:pt x="15" y="25"/>
                  <a:pt x="17" y="10"/>
                  <a:pt x="20" y="5"/>
                </a:cubicBezTo>
                <a:cubicBezTo>
                  <a:pt x="23" y="0"/>
                  <a:pt x="29" y="2"/>
                  <a:pt x="31" y="1"/>
                </a:cubicBezTo>
              </a:path>
            </a:pathLst>
          </a:custGeom>
          <a:noFill/>
          <a:ln w="22225" cap="flat" cmpd="sng">
            <a:solidFill>
              <a:srgbClr val="000000"/>
            </a:solidFill>
            <a:prstDash val="solid"/>
            <a:round/>
            <a:headEnd type="none" w="med" len="med"/>
            <a:tailEnd type="none" w="med" len="med"/>
          </a:ln>
        </p:spPr>
        <p:txBody>
          <a:bodyPr/>
          <a:lstStyle/>
          <a:p>
            <a:endParaRPr lang="cs-CZ"/>
          </a:p>
        </p:txBody>
      </p:sp>
      <p:sp>
        <p:nvSpPr>
          <p:cNvPr id="51222" name="Text Box 25"/>
          <p:cNvSpPr txBox="1">
            <a:spLocks noChangeArrowheads="1"/>
          </p:cNvSpPr>
          <p:nvPr/>
        </p:nvSpPr>
        <p:spPr bwMode="auto">
          <a:xfrm>
            <a:off x="3087688" y="2474913"/>
            <a:ext cx="762000" cy="276225"/>
          </a:xfrm>
          <a:prstGeom prst="rect">
            <a:avLst/>
          </a:prstGeom>
          <a:solidFill>
            <a:srgbClr val="FFFFFF"/>
          </a:solidFill>
          <a:ln w="9525">
            <a:noFill/>
            <a:miter lim="800000"/>
            <a:headEnd/>
            <a:tailEnd/>
          </a:ln>
        </p:spPr>
        <p:txBody>
          <a:bodyPr/>
          <a:lstStyle/>
          <a:p>
            <a:pPr eaLnBrk="0" hangingPunct="0"/>
            <a:r>
              <a:rPr lang="cs-CZ" sz="2400" b="0" i="0">
                <a:latin typeface="Symbol" pitchFamily="18" charset="2"/>
              </a:rPr>
              <a:t>- Ą</a:t>
            </a:r>
          </a:p>
        </p:txBody>
      </p:sp>
      <p:sp>
        <p:nvSpPr>
          <p:cNvPr id="51223" name="Text Box 26"/>
          <p:cNvSpPr txBox="1">
            <a:spLocks noChangeArrowheads="1"/>
          </p:cNvSpPr>
          <p:nvPr/>
        </p:nvSpPr>
        <p:spPr bwMode="auto">
          <a:xfrm>
            <a:off x="3773488" y="1636713"/>
            <a:ext cx="381000" cy="457200"/>
          </a:xfrm>
          <a:prstGeom prst="rect">
            <a:avLst/>
          </a:prstGeom>
          <a:solidFill>
            <a:srgbClr val="FFFFFF"/>
          </a:solidFill>
          <a:ln w="9525">
            <a:noFill/>
            <a:miter lim="800000"/>
            <a:headEnd/>
            <a:tailEnd/>
          </a:ln>
        </p:spPr>
        <p:txBody>
          <a:bodyPr/>
          <a:lstStyle/>
          <a:p>
            <a:pPr eaLnBrk="0" hangingPunct="0"/>
            <a:r>
              <a:rPr lang="cs-CZ" sz="2400" b="0" i="0">
                <a:latin typeface="Symbol" pitchFamily="18" charset="2"/>
              </a:rPr>
              <a:t>Ą</a:t>
            </a:r>
          </a:p>
        </p:txBody>
      </p:sp>
      <p:sp>
        <p:nvSpPr>
          <p:cNvPr id="51224" name="Text Box 27"/>
          <p:cNvSpPr txBox="1">
            <a:spLocks noChangeArrowheads="1"/>
          </p:cNvSpPr>
          <p:nvPr/>
        </p:nvSpPr>
        <p:spPr bwMode="auto">
          <a:xfrm>
            <a:off x="1157288" y="5656263"/>
            <a:ext cx="381000" cy="533400"/>
          </a:xfrm>
          <a:prstGeom prst="rect">
            <a:avLst/>
          </a:prstGeom>
          <a:noFill/>
          <a:ln w="9525">
            <a:noFill/>
            <a:miter lim="800000"/>
            <a:headEnd/>
            <a:tailEnd/>
          </a:ln>
        </p:spPr>
        <p:txBody>
          <a:bodyPr/>
          <a:lstStyle/>
          <a:p>
            <a:pPr eaLnBrk="0" hangingPunct="0"/>
            <a:r>
              <a:rPr lang="cs-CZ" sz="2400" b="0" i="0">
                <a:latin typeface="Symbol" pitchFamily="18" charset="2"/>
              </a:rPr>
              <a:t>Ł </a:t>
            </a:r>
            <a:r>
              <a:rPr lang="cs-CZ" sz="2400" b="0" i="0"/>
              <a:t>  </a:t>
            </a:r>
          </a:p>
        </p:txBody>
      </p:sp>
      <p:sp>
        <p:nvSpPr>
          <p:cNvPr id="51225" name="Freeform 28"/>
          <p:cNvSpPr>
            <a:spLocks/>
          </p:cNvSpPr>
          <p:nvPr/>
        </p:nvSpPr>
        <p:spPr bwMode="auto">
          <a:xfrm>
            <a:off x="1792288" y="5732463"/>
            <a:ext cx="295275" cy="314325"/>
          </a:xfrm>
          <a:custGeom>
            <a:avLst/>
            <a:gdLst>
              <a:gd name="T0" fmla="*/ 0 w 31"/>
              <a:gd name="T1" fmla="*/ 2147483647 h 33"/>
              <a:gd name="T2" fmla="*/ 2147483647 w 31"/>
              <a:gd name="T3" fmla="*/ 2147483647 h 33"/>
              <a:gd name="T4" fmla="*/ 2147483647 w 31"/>
              <a:gd name="T5" fmla="*/ 2147483647 h 33"/>
              <a:gd name="T6" fmla="*/ 2147483647 w 31"/>
              <a:gd name="T7" fmla="*/ 2147483647 h 33"/>
              <a:gd name="T8" fmla="*/ 0 60000 65536"/>
              <a:gd name="T9" fmla="*/ 0 60000 65536"/>
              <a:gd name="T10" fmla="*/ 0 60000 65536"/>
              <a:gd name="T11" fmla="*/ 0 60000 65536"/>
              <a:gd name="T12" fmla="*/ 0 w 31"/>
              <a:gd name="T13" fmla="*/ 0 h 33"/>
              <a:gd name="T14" fmla="*/ 31 w 31"/>
              <a:gd name="T15" fmla="*/ 33 h 33"/>
            </a:gdLst>
            <a:ahLst/>
            <a:cxnLst>
              <a:cxn ang="T8">
                <a:pos x="T0" y="T1"/>
              </a:cxn>
              <a:cxn ang="T9">
                <a:pos x="T2" y="T3"/>
              </a:cxn>
              <a:cxn ang="T10">
                <a:pos x="T4" y="T5"/>
              </a:cxn>
              <a:cxn ang="T11">
                <a:pos x="T6" y="T7"/>
              </a:cxn>
            </a:cxnLst>
            <a:rect l="T12" t="T13" r="T14" b="T15"/>
            <a:pathLst>
              <a:path w="31" h="33">
                <a:moveTo>
                  <a:pt x="0" y="32"/>
                </a:moveTo>
                <a:cubicBezTo>
                  <a:pt x="4" y="32"/>
                  <a:pt x="9" y="33"/>
                  <a:pt x="12" y="29"/>
                </a:cubicBezTo>
                <a:cubicBezTo>
                  <a:pt x="15" y="25"/>
                  <a:pt x="17" y="10"/>
                  <a:pt x="20" y="5"/>
                </a:cubicBezTo>
                <a:cubicBezTo>
                  <a:pt x="23" y="0"/>
                  <a:pt x="29" y="2"/>
                  <a:pt x="31" y="1"/>
                </a:cubicBezTo>
              </a:path>
            </a:pathLst>
          </a:custGeom>
          <a:noFill/>
          <a:ln w="22225" cap="flat" cmpd="sng">
            <a:solidFill>
              <a:srgbClr val="000000"/>
            </a:solidFill>
            <a:prstDash val="solid"/>
            <a:round/>
            <a:headEnd type="none" w="med" len="med"/>
            <a:tailEnd type="none" w="med" len="med"/>
          </a:ln>
        </p:spPr>
        <p:txBody>
          <a:bodyPr/>
          <a:lstStyle/>
          <a:p>
            <a:endParaRPr lang="cs-CZ"/>
          </a:p>
        </p:txBody>
      </p:sp>
      <p:sp>
        <p:nvSpPr>
          <p:cNvPr id="51226" name="Text Box 29"/>
          <p:cNvSpPr txBox="1">
            <a:spLocks noChangeArrowheads="1"/>
          </p:cNvSpPr>
          <p:nvPr/>
        </p:nvSpPr>
        <p:spPr bwMode="auto">
          <a:xfrm>
            <a:off x="3468688" y="3744913"/>
            <a:ext cx="381000" cy="533400"/>
          </a:xfrm>
          <a:prstGeom prst="rect">
            <a:avLst/>
          </a:prstGeom>
          <a:noFill/>
          <a:ln w="9525">
            <a:noFill/>
            <a:miter lim="800000"/>
            <a:headEnd/>
            <a:tailEnd/>
          </a:ln>
        </p:spPr>
        <p:txBody>
          <a:bodyPr/>
          <a:lstStyle/>
          <a:p>
            <a:pPr eaLnBrk="0" hangingPunct="0"/>
            <a:r>
              <a:rPr lang="cs-CZ" sz="2400" b="0" i="0">
                <a:latin typeface="Symbol" pitchFamily="18" charset="2"/>
              </a:rPr>
              <a:t>Ł </a:t>
            </a:r>
            <a:r>
              <a:rPr lang="cs-CZ" sz="2400" b="0" i="0"/>
              <a:t>  </a:t>
            </a:r>
          </a:p>
        </p:txBody>
      </p:sp>
      <p:sp>
        <p:nvSpPr>
          <p:cNvPr id="51227" name="Text Box 30"/>
          <p:cNvSpPr txBox="1">
            <a:spLocks noChangeArrowheads="1"/>
          </p:cNvSpPr>
          <p:nvPr/>
        </p:nvSpPr>
        <p:spPr bwMode="auto">
          <a:xfrm>
            <a:off x="6400800" y="1295400"/>
            <a:ext cx="2552700" cy="971550"/>
          </a:xfrm>
          <a:prstGeom prst="rect">
            <a:avLst/>
          </a:prstGeom>
          <a:noFill/>
          <a:ln w="9525">
            <a:noFill/>
            <a:miter lim="800000"/>
            <a:headEnd/>
            <a:tailEnd/>
          </a:ln>
        </p:spPr>
        <p:txBody>
          <a:bodyPr/>
          <a:lstStyle/>
          <a:p>
            <a:pPr algn="ctr" eaLnBrk="0" hangingPunct="0"/>
            <a:r>
              <a:rPr lang="cs-CZ" b="0" i="0"/>
              <a:t>F(x): Pravděpodobnost, že se X vyskytuje</a:t>
            </a:r>
          </a:p>
          <a:p>
            <a:pPr algn="ctr" eaLnBrk="0" hangingPunct="0"/>
            <a:r>
              <a:rPr lang="cs-CZ" b="0" i="0"/>
              <a:t>v intervalu M</a:t>
            </a:r>
          </a:p>
        </p:txBody>
      </p:sp>
      <p:grpSp>
        <p:nvGrpSpPr>
          <p:cNvPr id="51228" name="Group 31"/>
          <p:cNvGrpSpPr>
            <a:grpSpLocks/>
          </p:cNvGrpSpPr>
          <p:nvPr/>
        </p:nvGrpSpPr>
        <p:grpSpPr bwMode="auto">
          <a:xfrm>
            <a:off x="6477000" y="2343150"/>
            <a:ext cx="2514600" cy="1428750"/>
            <a:chOff x="64" y="136"/>
            <a:chExt cx="255" cy="204"/>
          </a:xfrm>
        </p:grpSpPr>
        <p:sp>
          <p:nvSpPr>
            <p:cNvPr id="51235" name="Line 32"/>
            <p:cNvSpPr>
              <a:spLocks noChangeShapeType="1"/>
            </p:cNvSpPr>
            <p:nvPr/>
          </p:nvSpPr>
          <p:spPr bwMode="auto">
            <a:xfrm>
              <a:off x="64" y="136"/>
              <a:ext cx="0" cy="204"/>
            </a:xfrm>
            <a:prstGeom prst="line">
              <a:avLst/>
            </a:prstGeom>
            <a:noFill/>
            <a:ln w="9525">
              <a:solidFill>
                <a:srgbClr val="000000"/>
              </a:solidFill>
              <a:round/>
              <a:headEnd/>
              <a:tailEnd/>
            </a:ln>
          </p:spPr>
          <p:txBody>
            <a:bodyPr/>
            <a:lstStyle/>
            <a:p>
              <a:endParaRPr lang="cs-CZ"/>
            </a:p>
          </p:txBody>
        </p:sp>
        <p:sp>
          <p:nvSpPr>
            <p:cNvPr id="51236" name="Line 33"/>
            <p:cNvSpPr>
              <a:spLocks noChangeShapeType="1"/>
            </p:cNvSpPr>
            <p:nvPr/>
          </p:nvSpPr>
          <p:spPr bwMode="auto">
            <a:xfrm>
              <a:off x="64" y="340"/>
              <a:ext cx="255" cy="0"/>
            </a:xfrm>
            <a:prstGeom prst="line">
              <a:avLst/>
            </a:prstGeom>
            <a:noFill/>
            <a:ln w="9525">
              <a:solidFill>
                <a:srgbClr val="000000"/>
              </a:solidFill>
              <a:round/>
              <a:headEnd/>
              <a:tailEnd/>
            </a:ln>
          </p:spPr>
          <p:txBody>
            <a:bodyPr/>
            <a:lstStyle/>
            <a:p>
              <a:endParaRPr lang="cs-CZ"/>
            </a:p>
          </p:txBody>
        </p:sp>
      </p:grpSp>
      <p:sp>
        <p:nvSpPr>
          <p:cNvPr id="51229" name="Freeform 34"/>
          <p:cNvSpPr>
            <a:spLocks/>
          </p:cNvSpPr>
          <p:nvPr/>
        </p:nvSpPr>
        <p:spPr bwMode="auto">
          <a:xfrm>
            <a:off x="6477000" y="2667000"/>
            <a:ext cx="2324100" cy="1104900"/>
          </a:xfrm>
          <a:custGeom>
            <a:avLst/>
            <a:gdLst>
              <a:gd name="T0" fmla="*/ 0 w 244"/>
              <a:gd name="T1" fmla="*/ 2147483647 h 116"/>
              <a:gd name="T2" fmla="*/ 2147483647 w 244"/>
              <a:gd name="T3" fmla="*/ 2147483647 h 116"/>
              <a:gd name="T4" fmla="*/ 2147483647 w 244"/>
              <a:gd name="T5" fmla="*/ 2147483647 h 116"/>
              <a:gd name="T6" fmla="*/ 2147483647 w 244"/>
              <a:gd name="T7" fmla="*/ 2147483647 h 116"/>
              <a:gd name="T8" fmla="*/ 2147483647 w 244"/>
              <a:gd name="T9" fmla="*/ 0 h 116"/>
              <a:gd name="T10" fmla="*/ 2147483647 w 244"/>
              <a:gd name="T11" fmla="*/ 2147483647 h 116"/>
              <a:gd name="T12" fmla="*/ 2147483647 w 244"/>
              <a:gd name="T13" fmla="*/ 2147483647 h 116"/>
              <a:gd name="T14" fmla="*/ 2147483647 w 244"/>
              <a:gd name="T15" fmla="*/ 2147483647 h 116"/>
              <a:gd name="T16" fmla="*/ 2147483647 w 244"/>
              <a:gd name="T17" fmla="*/ 2147483647 h 1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4"/>
              <a:gd name="T28" fmla="*/ 0 h 116"/>
              <a:gd name="T29" fmla="*/ 244 w 244"/>
              <a:gd name="T30" fmla="*/ 116 h 1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4" h="116">
                <a:moveTo>
                  <a:pt x="0" y="116"/>
                </a:moveTo>
                <a:cubicBezTo>
                  <a:pt x="6" y="113"/>
                  <a:pt x="28" y="108"/>
                  <a:pt x="39" y="98"/>
                </a:cubicBezTo>
                <a:cubicBezTo>
                  <a:pt x="50" y="88"/>
                  <a:pt x="59" y="70"/>
                  <a:pt x="68" y="57"/>
                </a:cubicBezTo>
                <a:cubicBezTo>
                  <a:pt x="77" y="44"/>
                  <a:pt x="81" y="28"/>
                  <a:pt x="92" y="19"/>
                </a:cubicBezTo>
                <a:cubicBezTo>
                  <a:pt x="103" y="10"/>
                  <a:pt x="120" y="0"/>
                  <a:pt x="132" y="0"/>
                </a:cubicBezTo>
                <a:cubicBezTo>
                  <a:pt x="144" y="0"/>
                  <a:pt x="155" y="9"/>
                  <a:pt x="163" y="18"/>
                </a:cubicBezTo>
                <a:cubicBezTo>
                  <a:pt x="171" y="27"/>
                  <a:pt x="172" y="42"/>
                  <a:pt x="179" y="55"/>
                </a:cubicBezTo>
                <a:cubicBezTo>
                  <a:pt x="186" y="68"/>
                  <a:pt x="193" y="84"/>
                  <a:pt x="204" y="94"/>
                </a:cubicBezTo>
                <a:cubicBezTo>
                  <a:pt x="215" y="104"/>
                  <a:pt x="236" y="111"/>
                  <a:pt x="244" y="115"/>
                </a:cubicBezTo>
              </a:path>
            </a:pathLst>
          </a:custGeom>
          <a:noFill/>
          <a:ln w="25400" cap="flat" cmpd="sng">
            <a:solidFill>
              <a:srgbClr val="000000"/>
            </a:solidFill>
            <a:prstDash val="solid"/>
            <a:round/>
            <a:headEnd type="none" w="med" len="med"/>
            <a:tailEnd type="none" w="med" len="med"/>
          </a:ln>
        </p:spPr>
        <p:txBody>
          <a:bodyPr/>
          <a:lstStyle/>
          <a:p>
            <a:endParaRPr lang="cs-CZ"/>
          </a:p>
        </p:txBody>
      </p:sp>
      <p:sp>
        <p:nvSpPr>
          <p:cNvPr id="51230" name="Freeform 35" descr="Světlý svislý"/>
          <p:cNvSpPr>
            <a:spLocks/>
          </p:cNvSpPr>
          <p:nvPr/>
        </p:nvSpPr>
        <p:spPr bwMode="auto">
          <a:xfrm>
            <a:off x="7315200" y="2667000"/>
            <a:ext cx="685800" cy="1085850"/>
          </a:xfrm>
          <a:custGeom>
            <a:avLst/>
            <a:gdLst>
              <a:gd name="T0" fmla="*/ 2147483647 w 72"/>
              <a:gd name="T1" fmla="*/ 2147483647 h 117"/>
              <a:gd name="T2" fmla="*/ 2147483647 w 72"/>
              <a:gd name="T3" fmla="*/ 2147483647 h 117"/>
              <a:gd name="T4" fmla="*/ 2147483647 w 72"/>
              <a:gd name="T5" fmla="*/ 0 h 117"/>
              <a:gd name="T6" fmla="*/ 2147483647 w 72"/>
              <a:gd name="T7" fmla="*/ 2147483647 h 117"/>
              <a:gd name="T8" fmla="*/ 2147483647 w 72"/>
              <a:gd name="T9" fmla="*/ 2147483647 h 117"/>
              <a:gd name="T10" fmla="*/ 0 w 72"/>
              <a:gd name="T11" fmla="*/ 2147483647 h 117"/>
              <a:gd name="T12" fmla="*/ 0 60000 65536"/>
              <a:gd name="T13" fmla="*/ 0 60000 65536"/>
              <a:gd name="T14" fmla="*/ 0 60000 65536"/>
              <a:gd name="T15" fmla="*/ 0 60000 65536"/>
              <a:gd name="T16" fmla="*/ 0 60000 65536"/>
              <a:gd name="T17" fmla="*/ 0 60000 65536"/>
              <a:gd name="T18" fmla="*/ 0 w 72"/>
              <a:gd name="T19" fmla="*/ 0 h 117"/>
              <a:gd name="T20" fmla="*/ 72 w 72"/>
              <a:gd name="T21" fmla="*/ 117 h 117"/>
            </a:gdLst>
            <a:ahLst/>
            <a:cxnLst>
              <a:cxn ang="T12">
                <a:pos x="T0" y="T1"/>
              </a:cxn>
              <a:cxn ang="T13">
                <a:pos x="T2" y="T3"/>
              </a:cxn>
              <a:cxn ang="T14">
                <a:pos x="T4" y="T5"/>
              </a:cxn>
              <a:cxn ang="T15">
                <a:pos x="T6" y="T7"/>
              </a:cxn>
              <a:cxn ang="T16">
                <a:pos x="T8" y="T9"/>
              </a:cxn>
              <a:cxn ang="T17">
                <a:pos x="T10" y="T11"/>
              </a:cxn>
            </a:cxnLst>
            <a:rect l="T18" t="T19" r="T20" b="T21"/>
            <a:pathLst>
              <a:path w="72" h="117">
                <a:moveTo>
                  <a:pt x="4" y="116"/>
                </a:moveTo>
                <a:lnTo>
                  <a:pt x="3" y="20"/>
                </a:lnTo>
                <a:lnTo>
                  <a:pt x="41" y="0"/>
                </a:lnTo>
                <a:lnTo>
                  <a:pt x="72" y="17"/>
                </a:lnTo>
                <a:lnTo>
                  <a:pt x="72" y="117"/>
                </a:lnTo>
                <a:lnTo>
                  <a:pt x="0" y="117"/>
                </a:lnTo>
              </a:path>
            </a:pathLst>
          </a:custGeom>
          <a:pattFill prst="ltVert">
            <a:fgClr>
              <a:srgbClr val="000000"/>
            </a:fgClr>
            <a:bgClr>
              <a:srgbClr val="FFFFFF"/>
            </a:bgClr>
          </a:pattFill>
          <a:ln w="9525" cap="flat" cmpd="sng">
            <a:noFill/>
            <a:prstDash val="solid"/>
            <a:round/>
            <a:headEnd type="none" w="med" len="med"/>
            <a:tailEnd type="none" w="med" len="med"/>
          </a:ln>
        </p:spPr>
        <p:txBody>
          <a:bodyPr/>
          <a:lstStyle/>
          <a:p>
            <a:endParaRPr lang="cs-CZ"/>
          </a:p>
        </p:txBody>
      </p:sp>
      <p:sp>
        <p:nvSpPr>
          <p:cNvPr id="51231" name="Text Box 36"/>
          <p:cNvSpPr txBox="1">
            <a:spLocks noChangeArrowheads="1"/>
          </p:cNvSpPr>
          <p:nvPr/>
        </p:nvSpPr>
        <p:spPr bwMode="auto">
          <a:xfrm>
            <a:off x="7467600" y="3838575"/>
            <a:ext cx="495300" cy="323850"/>
          </a:xfrm>
          <a:prstGeom prst="rect">
            <a:avLst/>
          </a:prstGeom>
          <a:noFill/>
          <a:ln w="9525">
            <a:noFill/>
            <a:miter lim="800000"/>
            <a:headEnd/>
            <a:tailEnd/>
          </a:ln>
        </p:spPr>
        <p:txBody>
          <a:bodyPr/>
          <a:lstStyle/>
          <a:p>
            <a:pPr eaLnBrk="0" hangingPunct="0"/>
            <a:r>
              <a:rPr lang="cs-CZ" sz="2400" b="0" i="0"/>
              <a:t>M</a:t>
            </a:r>
          </a:p>
        </p:txBody>
      </p:sp>
      <p:sp>
        <p:nvSpPr>
          <p:cNvPr id="51232" name="Text Box 37"/>
          <p:cNvSpPr txBox="1">
            <a:spLocks noChangeArrowheads="1"/>
          </p:cNvSpPr>
          <p:nvPr/>
        </p:nvSpPr>
        <p:spPr bwMode="auto">
          <a:xfrm>
            <a:off x="3886200" y="4508500"/>
            <a:ext cx="5105400" cy="1743075"/>
          </a:xfrm>
          <a:prstGeom prst="rect">
            <a:avLst/>
          </a:prstGeom>
          <a:noFill/>
          <a:ln w="12700">
            <a:solidFill>
              <a:srgbClr val="000000"/>
            </a:solidFill>
            <a:prstDash val="dash"/>
            <a:miter lim="800000"/>
            <a:headEnd/>
            <a:tailEnd/>
          </a:ln>
        </p:spPr>
        <p:txBody>
          <a:bodyPr anchor="ctr"/>
          <a:lstStyle/>
          <a:p>
            <a:pPr algn="ctr" eaLnBrk="0" hangingPunct="0"/>
            <a:r>
              <a:rPr lang="cs-CZ" sz="2000" b="0" i="0"/>
              <a:t>Známe-li distribuční funkci, pak známe rozložení sledované veličiny.</a:t>
            </a:r>
          </a:p>
          <a:p>
            <a:pPr algn="ctr" eaLnBrk="0" hangingPunct="0"/>
            <a:endParaRPr lang="cs-CZ" sz="2000" b="0" i="0"/>
          </a:p>
          <a:p>
            <a:pPr algn="ctr" eaLnBrk="0" hangingPunct="0"/>
            <a:r>
              <a:rPr lang="cs-CZ" sz="2000" b="0" i="0"/>
              <a:t>Pro jakoukoli množinu hodnot (</a:t>
            </a:r>
            <a:r>
              <a:rPr lang="cs-CZ" sz="2000" i="0"/>
              <a:t>M</a:t>
            </a:r>
            <a:r>
              <a:rPr lang="cs-CZ" sz="2000" b="0" i="0"/>
              <a:t>) lze určit P, že X do této množiny patří.</a:t>
            </a:r>
          </a:p>
        </p:txBody>
      </p:sp>
      <p:sp>
        <p:nvSpPr>
          <p:cNvPr id="51233" name="Text Box 38"/>
          <p:cNvSpPr txBox="1">
            <a:spLocks noChangeArrowheads="1"/>
          </p:cNvSpPr>
          <p:nvPr/>
        </p:nvSpPr>
        <p:spPr bwMode="auto">
          <a:xfrm>
            <a:off x="1258888" y="1331913"/>
            <a:ext cx="3181350" cy="361950"/>
          </a:xfrm>
          <a:prstGeom prst="rect">
            <a:avLst/>
          </a:prstGeom>
          <a:noFill/>
          <a:ln w="9525">
            <a:noFill/>
            <a:miter lim="800000"/>
            <a:headEnd/>
            <a:tailEnd/>
          </a:ln>
        </p:spPr>
        <p:txBody>
          <a:bodyPr/>
          <a:lstStyle/>
          <a:p>
            <a:pPr eaLnBrk="0" hangingPunct="0"/>
            <a:r>
              <a:rPr lang="cs-CZ" b="0" i="0"/>
              <a:t>Plocha = relativní četnost</a:t>
            </a:r>
          </a:p>
        </p:txBody>
      </p:sp>
      <p:sp>
        <p:nvSpPr>
          <p:cNvPr id="51234" name="Text Box 39"/>
          <p:cNvSpPr txBox="1">
            <a:spLocks noChangeArrowheads="1"/>
          </p:cNvSpPr>
          <p:nvPr/>
        </p:nvSpPr>
        <p:spPr bwMode="auto">
          <a:xfrm>
            <a:off x="1617663" y="4897438"/>
            <a:ext cx="381000" cy="447675"/>
          </a:xfrm>
          <a:prstGeom prst="rect">
            <a:avLst/>
          </a:prstGeom>
          <a:noFill/>
          <a:ln w="9525">
            <a:noFill/>
            <a:miter lim="800000"/>
            <a:headEnd/>
            <a:tailEnd/>
          </a:ln>
        </p:spPr>
        <p:txBody>
          <a:bodyPr/>
          <a:lstStyle/>
          <a:p>
            <a:pPr eaLnBrk="0" hangingPunct="0"/>
            <a:r>
              <a:rPr lang="cs-CZ" sz="2000" i="0"/>
              <a:t>x</a:t>
            </a:r>
            <a:endParaRPr lang="cs-CZ" sz="2000" b="0" i="0"/>
          </a:p>
          <a:p>
            <a:pPr eaLnBrk="0" hangingPunct="0"/>
            <a:endParaRPr lang="cs-CZ" sz="2000" b="0" i="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8197" name="Rectangle 2"/>
          <p:cNvSpPr>
            <a:spLocks noChangeArrowheads="1"/>
          </p:cNvSpPr>
          <p:nvPr>
            <p:ph type="title" idx="4294967295"/>
          </p:nvPr>
        </p:nvSpPr>
        <p:spPr>
          <a:xfrm>
            <a:off x="79375" y="506413"/>
            <a:ext cx="8985250" cy="619125"/>
          </a:xfrm>
          <a:noFill/>
        </p:spPr>
        <p:txBody>
          <a:bodyPr/>
          <a:lstStyle/>
          <a:p>
            <a:r>
              <a:rPr lang="cs-CZ" smtClean="0"/>
              <a:t>Jak vznikají informace ?</a:t>
            </a:r>
            <a:br>
              <a:rPr lang="cs-CZ" smtClean="0"/>
            </a:br>
            <a:r>
              <a:rPr lang="cs-CZ" smtClean="0"/>
              <a:t>- frekvenční sumarizace spojitých dat</a:t>
            </a:r>
          </a:p>
        </p:txBody>
      </p:sp>
      <p:sp>
        <p:nvSpPr>
          <p:cNvPr id="320515" name="Rectangle 3"/>
          <p:cNvSpPr>
            <a:spLocks noGrp="1"/>
          </p:cNvSpPr>
          <p:nvPr>
            <p:ph type="body" idx="4294967295"/>
          </p:nvPr>
        </p:nvSpPr>
        <p:spPr>
          <a:xfrm>
            <a:off x="76200" y="1466850"/>
            <a:ext cx="8985250" cy="449263"/>
          </a:xfrm>
        </p:spPr>
        <p:txBody>
          <a:bodyPr/>
          <a:lstStyle/>
          <a:p>
            <a:pPr algn="ctr">
              <a:lnSpc>
                <a:spcPct val="90000"/>
              </a:lnSpc>
              <a:buFont typeface="Wingdings 2" pitchFamily="18" charset="2"/>
              <a:buNone/>
              <a:defRPr/>
            </a:pPr>
            <a:r>
              <a:rPr lang="cs-CZ" smtClean="0">
                <a:solidFill>
                  <a:schemeClr val="accent2"/>
                </a:solidFill>
                <a:effectLst>
                  <a:outerShdw blurRad="38100" dist="38100" dir="2700000" algn="tl">
                    <a:srgbClr val="C0C0C0"/>
                  </a:outerShdw>
                </a:effectLst>
              </a:rPr>
              <a:t>Grafické výstupy z frekvenční tabulky – spojitá data</a:t>
            </a:r>
          </a:p>
        </p:txBody>
      </p:sp>
      <p:sp>
        <p:nvSpPr>
          <p:cNvPr id="8199" name="Text Box 4"/>
          <p:cNvSpPr txBox="1">
            <a:spLocks noChangeArrowheads="1"/>
          </p:cNvSpPr>
          <p:nvPr/>
        </p:nvSpPr>
        <p:spPr bwMode="auto">
          <a:xfrm>
            <a:off x="381000" y="2260600"/>
            <a:ext cx="458788" cy="304800"/>
          </a:xfrm>
          <a:prstGeom prst="rect">
            <a:avLst/>
          </a:prstGeom>
          <a:noFill/>
          <a:ln w="9525">
            <a:noFill/>
            <a:miter lim="800000"/>
            <a:headEnd/>
            <a:tailEnd/>
          </a:ln>
        </p:spPr>
        <p:txBody>
          <a:bodyPr wrap="none">
            <a:spAutoFit/>
          </a:bodyPr>
          <a:lstStyle/>
          <a:p>
            <a:pPr algn="ctr">
              <a:spcBef>
                <a:spcPct val="50000"/>
              </a:spcBef>
            </a:pPr>
            <a:r>
              <a:rPr lang="cs-CZ" sz="1400" i="0"/>
              <a:t>f(x)</a:t>
            </a:r>
          </a:p>
        </p:txBody>
      </p:sp>
      <p:sp>
        <p:nvSpPr>
          <p:cNvPr id="8200" name="Text Box 5"/>
          <p:cNvSpPr txBox="1">
            <a:spLocks noChangeArrowheads="1"/>
          </p:cNvSpPr>
          <p:nvPr/>
        </p:nvSpPr>
        <p:spPr bwMode="auto">
          <a:xfrm>
            <a:off x="3908425" y="3824288"/>
            <a:ext cx="282575" cy="304800"/>
          </a:xfrm>
          <a:prstGeom prst="rect">
            <a:avLst/>
          </a:prstGeom>
          <a:noFill/>
          <a:ln w="9525">
            <a:noFill/>
            <a:miter lim="800000"/>
            <a:headEnd/>
            <a:tailEnd/>
          </a:ln>
        </p:spPr>
        <p:txBody>
          <a:bodyPr wrap="none">
            <a:spAutoFit/>
          </a:bodyPr>
          <a:lstStyle/>
          <a:p>
            <a:pPr algn="ctr">
              <a:spcBef>
                <a:spcPct val="50000"/>
              </a:spcBef>
            </a:pPr>
            <a:r>
              <a:rPr lang="en-US" sz="1400" i="0"/>
              <a:t>x</a:t>
            </a:r>
            <a:endParaRPr lang="cs-CZ" sz="1400" i="0"/>
          </a:p>
        </p:txBody>
      </p:sp>
      <p:graphicFrame>
        <p:nvGraphicFramePr>
          <p:cNvPr id="8194" name="Object 6"/>
          <p:cNvGraphicFramePr>
            <a:graphicFrameLocks noChangeAspect="1"/>
          </p:cNvGraphicFramePr>
          <p:nvPr/>
        </p:nvGraphicFramePr>
        <p:xfrm>
          <a:off x="1066800" y="4205288"/>
          <a:ext cx="2798763" cy="2119312"/>
        </p:xfrm>
        <a:graphic>
          <a:graphicData uri="http://schemas.openxmlformats.org/presentationml/2006/ole">
            <p:oleObj spid="_x0000_s8194" name="Graf" r:id="rId4" imgW="4372081" imgH="3086061" progId="MSGraph.Chart.8">
              <p:embed followColorScheme="full"/>
            </p:oleObj>
          </a:graphicData>
        </a:graphic>
      </p:graphicFrame>
      <p:sp>
        <p:nvSpPr>
          <p:cNvPr id="8201" name="Text Box 7"/>
          <p:cNvSpPr txBox="1">
            <a:spLocks noChangeArrowheads="1"/>
          </p:cNvSpPr>
          <p:nvPr/>
        </p:nvSpPr>
        <p:spPr bwMode="auto">
          <a:xfrm>
            <a:off x="787400" y="4510088"/>
            <a:ext cx="508000" cy="304800"/>
          </a:xfrm>
          <a:prstGeom prst="rect">
            <a:avLst/>
          </a:prstGeom>
          <a:noFill/>
          <a:ln w="9525">
            <a:noFill/>
            <a:miter lim="800000"/>
            <a:headEnd/>
            <a:tailEnd/>
          </a:ln>
        </p:spPr>
        <p:txBody>
          <a:bodyPr wrap="none">
            <a:spAutoFit/>
          </a:bodyPr>
          <a:lstStyle/>
          <a:p>
            <a:pPr algn="ctr">
              <a:spcBef>
                <a:spcPct val="50000"/>
              </a:spcBef>
            </a:pPr>
            <a:r>
              <a:rPr lang="cs-CZ" sz="1400" i="0"/>
              <a:t>F(x)</a:t>
            </a:r>
          </a:p>
        </p:txBody>
      </p:sp>
      <p:sp>
        <p:nvSpPr>
          <p:cNvPr id="8202" name="Text Box 8"/>
          <p:cNvSpPr txBox="1">
            <a:spLocks noChangeArrowheads="1"/>
          </p:cNvSpPr>
          <p:nvPr/>
        </p:nvSpPr>
        <p:spPr bwMode="auto">
          <a:xfrm>
            <a:off x="3846513" y="5805488"/>
            <a:ext cx="268287" cy="274637"/>
          </a:xfrm>
          <a:prstGeom prst="rect">
            <a:avLst/>
          </a:prstGeom>
          <a:noFill/>
          <a:ln w="9525">
            <a:noFill/>
            <a:miter lim="800000"/>
            <a:headEnd/>
            <a:tailEnd/>
          </a:ln>
        </p:spPr>
        <p:txBody>
          <a:bodyPr wrap="none">
            <a:spAutoFit/>
          </a:bodyPr>
          <a:lstStyle/>
          <a:p>
            <a:pPr algn="ctr">
              <a:spcBef>
                <a:spcPct val="50000"/>
              </a:spcBef>
            </a:pPr>
            <a:r>
              <a:rPr lang="en-US" sz="1200" i="0"/>
              <a:t>x</a:t>
            </a:r>
            <a:endParaRPr lang="cs-CZ" sz="1200" i="0"/>
          </a:p>
        </p:txBody>
      </p:sp>
      <p:sp>
        <p:nvSpPr>
          <p:cNvPr id="8203" name="Line 9"/>
          <p:cNvSpPr>
            <a:spLocks noChangeShapeType="1"/>
          </p:cNvSpPr>
          <p:nvPr/>
        </p:nvSpPr>
        <p:spPr bwMode="auto">
          <a:xfrm>
            <a:off x="1228725" y="4443413"/>
            <a:ext cx="2286000" cy="0"/>
          </a:xfrm>
          <a:prstGeom prst="line">
            <a:avLst/>
          </a:prstGeom>
          <a:noFill/>
          <a:ln w="19050">
            <a:solidFill>
              <a:schemeClr val="tx1"/>
            </a:solidFill>
            <a:prstDash val="sysDot"/>
            <a:round/>
            <a:headEnd/>
            <a:tailEnd/>
          </a:ln>
        </p:spPr>
        <p:txBody>
          <a:bodyPr>
            <a:spAutoFit/>
          </a:bodyPr>
          <a:lstStyle/>
          <a:p>
            <a:endParaRPr lang="cs-CZ"/>
          </a:p>
        </p:txBody>
      </p:sp>
      <p:sp>
        <p:nvSpPr>
          <p:cNvPr id="8204" name="Freeform 10"/>
          <p:cNvSpPr>
            <a:spLocks/>
          </p:cNvSpPr>
          <p:nvPr/>
        </p:nvSpPr>
        <p:spPr bwMode="auto">
          <a:xfrm>
            <a:off x="1981200" y="4424363"/>
            <a:ext cx="1828800" cy="1447800"/>
          </a:xfrm>
          <a:custGeom>
            <a:avLst/>
            <a:gdLst>
              <a:gd name="T0" fmla="*/ 0 w 1344"/>
              <a:gd name="T1" fmla="*/ 2147483647 h 584"/>
              <a:gd name="T2" fmla="*/ 2147483647 w 1344"/>
              <a:gd name="T3" fmla="*/ 2147483647 h 584"/>
              <a:gd name="T4" fmla="*/ 2147483647 w 1344"/>
              <a:gd name="T5" fmla="*/ 2147483647 h 584"/>
              <a:gd name="T6" fmla="*/ 2147483647 w 1344"/>
              <a:gd name="T7" fmla="*/ 2147483647 h 584"/>
              <a:gd name="T8" fmla="*/ 2147483647 w 1344"/>
              <a:gd name="T9" fmla="*/ 2147483647 h 584"/>
              <a:gd name="T10" fmla="*/ 2147483647 w 1344"/>
              <a:gd name="T11" fmla="*/ 2147483647 h 584"/>
              <a:gd name="T12" fmla="*/ 2147483647 w 1344"/>
              <a:gd name="T13" fmla="*/ 2147483647 h 584"/>
              <a:gd name="T14" fmla="*/ 2147483647 w 1344"/>
              <a:gd name="T15" fmla="*/ 2147483647 h 584"/>
              <a:gd name="T16" fmla="*/ 2147483647 w 1344"/>
              <a:gd name="T17" fmla="*/ 2147483647 h 584"/>
              <a:gd name="T18" fmla="*/ 2147483647 w 1344"/>
              <a:gd name="T19" fmla="*/ 2147483647 h 584"/>
              <a:gd name="T20" fmla="*/ 2147483647 w 1344"/>
              <a:gd name="T21" fmla="*/ 2147483647 h 584"/>
              <a:gd name="T22" fmla="*/ 2147483647 w 1344"/>
              <a:gd name="T23" fmla="*/ 2147483647 h 584"/>
              <a:gd name="T24" fmla="*/ 2147483647 w 1344"/>
              <a:gd name="T25" fmla="*/ 2147483647 h 584"/>
              <a:gd name="T26" fmla="*/ 2147483647 w 1344"/>
              <a:gd name="T27" fmla="*/ 2147483647 h 584"/>
              <a:gd name="T28" fmla="*/ 2147483647 w 1344"/>
              <a:gd name="T29" fmla="*/ 2147483647 h 584"/>
              <a:gd name="T30" fmla="*/ 2147483647 w 1344"/>
              <a:gd name="T31" fmla="*/ 2147483647 h 584"/>
              <a:gd name="T32" fmla="*/ 2147483647 w 1344"/>
              <a:gd name="T33" fmla="*/ 2147483647 h 584"/>
              <a:gd name="T34" fmla="*/ 2147483647 w 1344"/>
              <a:gd name="T35" fmla="*/ 2147483647 h 5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44"/>
              <a:gd name="T55" fmla="*/ 0 h 584"/>
              <a:gd name="T56" fmla="*/ 1344 w 1344"/>
              <a:gd name="T57" fmla="*/ 584 h 5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44" h="584">
                <a:moveTo>
                  <a:pt x="0" y="584"/>
                </a:moveTo>
                <a:cubicBezTo>
                  <a:pt x="12" y="528"/>
                  <a:pt x="24" y="472"/>
                  <a:pt x="48" y="440"/>
                </a:cubicBezTo>
                <a:cubicBezTo>
                  <a:pt x="72" y="408"/>
                  <a:pt x="120" y="400"/>
                  <a:pt x="144" y="392"/>
                </a:cubicBezTo>
                <a:cubicBezTo>
                  <a:pt x="168" y="384"/>
                  <a:pt x="168" y="400"/>
                  <a:pt x="192" y="392"/>
                </a:cubicBezTo>
                <a:cubicBezTo>
                  <a:pt x="216" y="384"/>
                  <a:pt x="256" y="368"/>
                  <a:pt x="288" y="344"/>
                </a:cubicBezTo>
                <a:cubicBezTo>
                  <a:pt x="320" y="320"/>
                  <a:pt x="344" y="272"/>
                  <a:pt x="384" y="248"/>
                </a:cubicBezTo>
                <a:cubicBezTo>
                  <a:pt x="424" y="224"/>
                  <a:pt x="488" y="208"/>
                  <a:pt x="528" y="200"/>
                </a:cubicBezTo>
                <a:cubicBezTo>
                  <a:pt x="568" y="192"/>
                  <a:pt x="592" y="208"/>
                  <a:pt x="624" y="200"/>
                </a:cubicBezTo>
                <a:cubicBezTo>
                  <a:pt x="656" y="192"/>
                  <a:pt x="696" y="168"/>
                  <a:pt x="720" y="152"/>
                </a:cubicBezTo>
                <a:cubicBezTo>
                  <a:pt x="744" y="136"/>
                  <a:pt x="752" y="120"/>
                  <a:pt x="768" y="104"/>
                </a:cubicBezTo>
                <a:cubicBezTo>
                  <a:pt x="784" y="88"/>
                  <a:pt x="792" y="72"/>
                  <a:pt x="816" y="56"/>
                </a:cubicBezTo>
                <a:cubicBezTo>
                  <a:pt x="840" y="40"/>
                  <a:pt x="880" y="16"/>
                  <a:pt x="912" y="8"/>
                </a:cubicBezTo>
                <a:cubicBezTo>
                  <a:pt x="944" y="0"/>
                  <a:pt x="984" y="8"/>
                  <a:pt x="1008" y="8"/>
                </a:cubicBezTo>
                <a:cubicBezTo>
                  <a:pt x="1032" y="8"/>
                  <a:pt x="1040" y="7"/>
                  <a:pt x="1056" y="8"/>
                </a:cubicBezTo>
                <a:cubicBezTo>
                  <a:pt x="1072" y="9"/>
                  <a:pt x="1086" y="12"/>
                  <a:pt x="1107" y="12"/>
                </a:cubicBezTo>
                <a:cubicBezTo>
                  <a:pt x="1128" y="12"/>
                  <a:pt x="1160" y="5"/>
                  <a:pt x="1185" y="6"/>
                </a:cubicBezTo>
                <a:cubicBezTo>
                  <a:pt x="1210" y="7"/>
                  <a:pt x="1232" y="18"/>
                  <a:pt x="1258" y="18"/>
                </a:cubicBezTo>
                <a:cubicBezTo>
                  <a:pt x="1284" y="18"/>
                  <a:pt x="1314" y="13"/>
                  <a:pt x="1344" y="8"/>
                </a:cubicBezTo>
              </a:path>
            </a:pathLst>
          </a:custGeom>
          <a:noFill/>
          <a:ln w="28575" cap="flat" cmpd="sng">
            <a:solidFill>
              <a:schemeClr val="tx1"/>
            </a:solidFill>
            <a:prstDash val="solid"/>
            <a:round/>
            <a:headEnd/>
            <a:tailEnd/>
          </a:ln>
        </p:spPr>
        <p:txBody>
          <a:bodyPr>
            <a:spAutoFit/>
          </a:bodyPr>
          <a:lstStyle/>
          <a:p>
            <a:endParaRPr lang="cs-CZ"/>
          </a:p>
        </p:txBody>
      </p:sp>
      <p:sp>
        <p:nvSpPr>
          <p:cNvPr id="320523" name="AutoShape 11"/>
          <p:cNvSpPr>
            <a:spLocks noChangeArrowheads="1"/>
          </p:cNvSpPr>
          <p:nvPr/>
        </p:nvSpPr>
        <p:spPr bwMode="auto">
          <a:xfrm>
            <a:off x="4859338" y="4951413"/>
            <a:ext cx="3854450" cy="481012"/>
          </a:xfrm>
          <a:prstGeom prst="roundRect">
            <a:avLst>
              <a:gd name="adj" fmla="val 50000"/>
            </a:avLst>
          </a:prstGeom>
          <a:solidFill>
            <a:schemeClr val="accent2"/>
          </a:solidFill>
          <a:ln w="9525">
            <a:noFill/>
            <a:round/>
            <a:headEnd/>
            <a:tailEnd/>
          </a:ln>
          <a:effectLst>
            <a:outerShdw dist="35921" dir="2700000" algn="ctr" rotWithShape="0">
              <a:schemeClr val="bg2"/>
            </a:outerShdw>
          </a:effectLst>
        </p:spPr>
        <p:txBody>
          <a:bodyPr>
            <a:spAutoFit/>
          </a:bodyPr>
          <a:lstStyle/>
          <a:p>
            <a:pPr algn="ctr">
              <a:spcBef>
                <a:spcPct val="50000"/>
              </a:spcBef>
              <a:defRPr/>
            </a:pPr>
            <a:r>
              <a:rPr lang="cs-CZ" i="0">
                <a:solidFill>
                  <a:schemeClr val="bg1"/>
                </a:solidFill>
                <a:effectLst>
                  <a:outerShdw blurRad="38100" dist="38100" dir="2700000" algn="tl">
                    <a:srgbClr val="000000"/>
                  </a:outerShdw>
                </a:effectLst>
                <a:latin typeface="Arial" pitchFamily="34" charset="0"/>
                <a:cs typeface="Arial" pitchFamily="34" charset="0"/>
              </a:rPr>
              <a:t>KVANTIL</a:t>
            </a:r>
          </a:p>
        </p:txBody>
      </p:sp>
      <p:graphicFrame>
        <p:nvGraphicFramePr>
          <p:cNvPr id="8195" name="Object 12"/>
          <p:cNvGraphicFramePr>
            <a:graphicFrameLocks noChangeAspect="1"/>
          </p:cNvGraphicFramePr>
          <p:nvPr/>
        </p:nvGraphicFramePr>
        <p:xfrm>
          <a:off x="839788" y="2233613"/>
          <a:ext cx="2997200" cy="1971675"/>
        </p:xfrm>
        <a:graphic>
          <a:graphicData uri="http://schemas.openxmlformats.org/presentationml/2006/ole">
            <p:oleObj spid="_x0000_s8195" name="Graf" r:id="rId5" imgW="4381526" imgH="2857384" progId="MSGraph.Chart.8">
              <p:embed followColorScheme="full"/>
            </p:oleObj>
          </a:graphicData>
        </a:graphic>
      </p:graphicFrame>
      <p:sp>
        <p:nvSpPr>
          <p:cNvPr id="8206" name="Text Box 13"/>
          <p:cNvSpPr txBox="1">
            <a:spLocks noChangeArrowheads="1"/>
          </p:cNvSpPr>
          <p:nvPr/>
        </p:nvSpPr>
        <p:spPr bwMode="auto">
          <a:xfrm>
            <a:off x="1793875" y="3976688"/>
            <a:ext cx="392113" cy="244475"/>
          </a:xfrm>
          <a:prstGeom prst="rect">
            <a:avLst/>
          </a:prstGeom>
          <a:noFill/>
          <a:ln w="9525">
            <a:noFill/>
            <a:miter lim="800000"/>
            <a:headEnd/>
            <a:tailEnd/>
          </a:ln>
        </p:spPr>
        <p:txBody>
          <a:bodyPr>
            <a:spAutoFit/>
          </a:bodyPr>
          <a:lstStyle/>
          <a:p>
            <a:pPr algn="ctr">
              <a:spcBef>
                <a:spcPct val="50000"/>
              </a:spcBef>
            </a:pPr>
            <a:r>
              <a:rPr lang="cs-CZ" sz="1000" i="0"/>
              <a:t>20</a:t>
            </a:r>
          </a:p>
        </p:txBody>
      </p:sp>
      <p:sp>
        <p:nvSpPr>
          <p:cNvPr id="8207" name="Text Box 14"/>
          <p:cNvSpPr txBox="1">
            <a:spLocks noChangeArrowheads="1"/>
          </p:cNvSpPr>
          <p:nvPr/>
        </p:nvSpPr>
        <p:spPr bwMode="auto">
          <a:xfrm>
            <a:off x="2174875" y="3976688"/>
            <a:ext cx="392113" cy="244475"/>
          </a:xfrm>
          <a:prstGeom prst="rect">
            <a:avLst/>
          </a:prstGeom>
          <a:noFill/>
          <a:ln w="9525">
            <a:noFill/>
            <a:miter lim="800000"/>
            <a:headEnd/>
            <a:tailEnd/>
          </a:ln>
        </p:spPr>
        <p:txBody>
          <a:bodyPr>
            <a:spAutoFit/>
          </a:bodyPr>
          <a:lstStyle/>
          <a:p>
            <a:pPr algn="ctr">
              <a:spcBef>
                <a:spcPct val="50000"/>
              </a:spcBef>
            </a:pPr>
            <a:r>
              <a:rPr lang="cs-CZ" sz="1000" i="0"/>
              <a:t>40</a:t>
            </a:r>
          </a:p>
        </p:txBody>
      </p:sp>
      <p:sp>
        <p:nvSpPr>
          <p:cNvPr id="8208" name="Text Box 15"/>
          <p:cNvSpPr txBox="1">
            <a:spLocks noChangeArrowheads="1"/>
          </p:cNvSpPr>
          <p:nvPr/>
        </p:nvSpPr>
        <p:spPr bwMode="auto">
          <a:xfrm>
            <a:off x="2574925" y="3976688"/>
            <a:ext cx="392113" cy="244475"/>
          </a:xfrm>
          <a:prstGeom prst="rect">
            <a:avLst/>
          </a:prstGeom>
          <a:noFill/>
          <a:ln w="9525">
            <a:noFill/>
            <a:miter lim="800000"/>
            <a:headEnd/>
            <a:tailEnd/>
          </a:ln>
        </p:spPr>
        <p:txBody>
          <a:bodyPr>
            <a:spAutoFit/>
          </a:bodyPr>
          <a:lstStyle/>
          <a:p>
            <a:pPr algn="ctr">
              <a:spcBef>
                <a:spcPct val="50000"/>
              </a:spcBef>
            </a:pPr>
            <a:r>
              <a:rPr lang="cs-CZ" sz="1000" i="0"/>
              <a:t>60</a:t>
            </a:r>
          </a:p>
        </p:txBody>
      </p:sp>
      <p:sp>
        <p:nvSpPr>
          <p:cNvPr id="8209" name="Text Box 16"/>
          <p:cNvSpPr txBox="1">
            <a:spLocks noChangeArrowheads="1"/>
          </p:cNvSpPr>
          <p:nvPr/>
        </p:nvSpPr>
        <p:spPr bwMode="auto">
          <a:xfrm>
            <a:off x="2955925" y="3976688"/>
            <a:ext cx="392113" cy="244475"/>
          </a:xfrm>
          <a:prstGeom prst="rect">
            <a:avLst/>
          </a:prstGeom>
          <a:noFill/>
          <a:ln w="9525">
            <a:noFill/>
            <a:miter lim="800000"/>
            <a:headEnd/>
            <a:tailEnd/>
          </a:ln>
        </p:spPr>
        <p:txBody>
          <a:bodyPr>
            <a:spAutoFit/>
          </a:bodyPr>
          <a:lstStyle/>
          <a:p>
            <a:pPr algn="ctr">
              <a:spcBef>
                <a:spcPct val="50000"/>
              </a:spcBef>
            </a:pPr>
            <a:r>
              <a:rPr lang="cs-CZ" sz="1000" i="0"/>
              <a:t>80</a:t>
            </a:r>
          </a:p>
        </p:txBody>
      </p:sp>
      <p:sp>
        <p:nvSpPr>
          <p:cNvPr id="8210" name="Text Box 17"/>
          <p:cNvSpPr txBox="1">
            <a:spLocks noChangeArrowheads="1"/>
          </p:cNvSpPr>
          <p:nvPr/>
        </p:nvSpPr>
        <p:spPr bwMode="auto">
          <a:xfrm>
            <a:off x="3308350" y="3976688"/>
            <a:ext cx="485775" cy="244475"/>
          </a:xfrm>
          <a:prstGeom prst="rect">
            <a:avLst/>
          </a:prstGeom>
          <a:noFill/>
          <a:ln w="9525">
            <a:noFill/>
            <a:miter lim="800000"/>
            <a:headEnd/>
            <a:tailEnd/>
          </a:ln>
        </p:spPr>
        <p:txBody>
          <a:bodyPr>
            <a:spAutoFit/>
          </a:bodyPr>
          <a:lstStyle/>
          <a:p>
            <a:pPr algn="ctr">
              <a:spcBef>
                <a:spcPct val="50000"/>
              </a:spcBef>
            </a:pPr>
            <a:r>
              <a:rPr lang="cs-CZ" sz="1000" i="0"/>
              <a:t>100</a:t>
            </a:r>
          </a:p>
        </p:txBody>
      </p:sp>
      <p:sp>
        <p:nvSpPr>
          <p:cNvPr id="320530" name="AutoShape 18"/>
          <p:cNvSpPr>
            <a:spLocks noChangeArrowheads="1"/>
          </p:cNvSpPr>
          <p:nvPr/>
        </p:nvSpPr>
        <p:spPr bwMode="auto">
          <a:xfrm rot="16266138">
            <a:off x="1866900" y="1438275"/>
            <a:ext cx="228600" cy="1676400"/>
          </a:xfrm>
          <a:prstGeom prst="upArrow">
            <a:avLst>
              <a:gd name="adj1" fmla="val 50000"/>
              <a:gd name="adj2" fmla="val 399769"/>
            </a:avLst>
          </a:prstGeom>
          <a:solidFill>
            <a:srgbClr val="CC6600"/>
          </a:solidFill>
          <a:ln w="9525">
            <a:noFill/>
            <a:miter lim="800000"/>
            <a:headEnd/>
            <a:tailEnd/>
          </a:ln>
          <a:effectLst>
            <a:outerShdw dist="35921" dir="2700000" algn="ctr" rotWithShape="0">
              <a:schemeClr val="bg2"/>
            </a:outerShdw>
          </a:effectLst>
        </p:spPr>
        <p:txBody>
          <a:bodyPr anchor="ctr">
            <a:spAutoFit/>
          </a:bodyPr>
          <a:lstStyle/>
          <a:p>
            <a:pPr>
              <a:defRPr/>
            </a:pPr>
            <a:endParaRPr lang="cs-CZ"/>
          </a:p>
        </p:txBody>
      </p:sp>
      <p:sp>
        <p:nvSpPr>
          <p:cNvPr id="8212" name="Line 19"/>
          <p:cNvSpPr>
            <a:spLocks noChangeShapeType="1"/>
          </p:cNvSpPr>
          <p:nvPr/>
        </p:nvSpPr>
        <p:spPr bwMode="auto">
          <a:xfrm rot="19974069" flipH="1">
            <a:off x="2535238" y="4098925"/>
            <a:ext cx="868362" cy="1673225"/>
          </a:xfrm>
          <a:prstGeom prst="line">
            <a:avLst/>
          </a:prstGeom>
          <a:noFill/>
          <a:ln w="25400">
            <a:solidFill>
              <a:srgbClr val="FF6600"/>
            </a:solidFill>
            <a:prstDash val="sysDot"/>
            <a:round/>
            <a:headEnd/>
            <a:tailEnd/>
          </a:ln>
        </p:spPr>
        <p:txBody>
          <a:bodyPr>
            <a:spAutoFit/>
          </a:bodyPr>
          <a:lstStyle/>
          <a:p>
            <a:endParaRPr lang="cs-CZ"/>
          </a:p>
        </p:txBody>
      </p:sp>
      <p:sp>
        <p:nvSpPr>
          <p:cNvPr id="8213" name="Line 20"/>
          <p:cNvSpPr>
            <a:spLocks noChangeShapeType="1"/>
          </p:cNvSpPr>
          <p:nvPr/>
        </p:nvSpPr>
        <p:spPr bwMode="auto">
          <a:xfrm rot="-1625931">
            <a:off x="1509713" y="4465638"/>
            <a:ext cx="1371600" cy="706437"/>
          </a:xfrm>
          <a:prstGeom prst="line">
            <a:avLst/>
          </a:prstGeom>
          <a:noFill/>
          <a:ln w="25400">
            <a:solidFill>
              <a:srgbClr val="FF6600"/>
            </a:solidFill>
            <a:prstDash val="sysDot"/>
            <a:round/>
            <a:headEnd type="stealth" w="med" len="med"/>
            <a:tailEnd/>
          </a:ln>
        </p:spPr>
        <p:txBody>
          <a:bodyPr>
            <a:spAutoFit/>
          </a:bodyPr>
          <a:lstStyle/>
          <a:p>
            <a:endParaRPr lang="cs-CZ"/>
          </a:p>
        </p:txBody>
      </p:sp>
      <p:sp>
        <p:nvSpPr>
          <p:cNvPr id="8214" name="Text Box 21"/>
          <p:cNvSpPr txBox="1">
            <a:spLocks noChangeArrowheads="1"/>
          </p:cNvSpPr>
          <p:nvPr/>
        </p:nvSpPr>
        <p:spPr bwMode="auto">
          <a:xfrm>
            <a:off x="5224463" y="2057400"/>
            <a:ext cx="3124200" cy="1920875"/>
          </a:xfrm>
          <a:prstGeom prst="rect">
            <a:avLst/>
          </a:prstGeom>
          <a:noFill/>
          <a:ln w="9525">
            <a:noFill/>
            <a:miter lim="800000"/>
            <a:headEnd/>
            <a:tailEnd/>
          </a:ln>
        </p:spPr>
        <p:txBody>
          <a:bodyPr>
            <a:spAutoFit/>
          </a:bodyPr>
          <a:lstStyle/>
          <a:p>
            <a:pPr algn="ctr">
              <a:spcBef>
                <a:spcPct val="50000"/>
              </a:spcBef>
            </a:pPr>
            <a:r>
              <a:rPr lang="cs-CZ" sz="2000" i="0"/>
              <a:t>Uspořádání čísel podle velikosti a konstrukce rozložení umožňuje </a:t>
            </a:r>
            <a:r>
              <a:rPr lang="cs-CZ" sz="2000" i="0" u="sng"/>
              <a:t>pravděpodobnostní zařazení</a:t>
            </a:r>
            <a:r>
              <a:rPr lang="cs-CZ" sz="2000" i="0"/>
              <a:t> každé jednotlivé hodnoty</a:t>
            </a:r>
          </a:p>
        </p:txBody>
      </p:sp>
      <p:sp>
        <p:nvSpPr>
          <p:cNvPr id="8215" name="AutoShape 22"/>
          <p:cNvSpPr>
            <a:spLocks noChangeArrowheads="1"/>
          </p:cNvSpPr>
          <p:nvPr/>
        </p:nvSpPr>
        <p:spPr bwMode="auto">
          <a:xfrm rot="5400000">
            <a:off x="6481763" y="4014788"/>
            <a:ext cx="609600" cy="8382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686 h 21600"/>
              <a:gd name="T14" fmla="*/ 14169 w 21600"/>
              <a:gd name="T15" fmla="*/ 15914 h 21600"/>
            </a:gdLst>
            <a:ahLst/>
            <a:cxnLst>
              <a:cxn ang="T8">
                <a:pos x="T0" y="T1"/>
              </a:cxn>
              <a:cxn ang="T9">
                <a:pos x="T2" y="T3"/>
              </a:cxn>
              <a:cxn ang="T10">
                <a:pos x="T4" y="T5"/>
              </a:cxn>
              <a:cxn ang="T11">
                <a:pos x="T6" y="T7"/>
              </a:cxn>
            </a:cxnLst>
            <a:rect l="T12" t="T13" r="T14" b="T15"/>
            <a:pathLst>
              <a:path w="21600" h="21600">
                <a:moveTo>
                  <a:pt x="5906" y="0"/>
                </a:moveTo>
                <a:lnTo>
                  <a:pt x="5906" y="5686"/>
                </a:lnTo>
                <a:lnTo>
                  <a:pt x="3375" y="5686"/>
                </a:lnTo>
                <a:lnTo>
                  <a:pt x="3375" y="15914"/>
                </a:lnTo>
                <a:lnTo>
                  <a:pt x="5906" y="15914"/>
                </a:lnTo>
                <a:lnTo>
                  <a:pt x="5906" y="21600"/>
                </a:lnTo>
                <a:lnTo>
                  <a:pt x="21600" y="10800"/>
                </a:lnTo>
                <a:close/>
              </a:path>
              <a:path w="21600" h="21600">
                <a:moveTo>
                  <a:pt x="1350" y="5686"/>
                </a:moveTo>
                <a:lnTo>
                  <a:pt x="1350" y="15914"/>
                </a:lnTo>
                <a:lnTo>
                  <a:pt x="2700" y="15914"/>
                </a:lnTo>
                <a:lnTo>
                  <a:pt x="2700" y="5686"/>
                </a:lnTo>
                <a:close/>
              </a:path>
              <a:path w="21600" h="21600">
                <a:moveTo>
                  <a:pt x="0" y="5686"/>
                </a:moveTo>
                <a:lnTo>
                  <a:pt x="0" y="15914"/>
                </a:lnTo>
                <a:lnTo>
                  <a:pt x="675" y="15914"/>
                </a:lnTo>
                <a:lnTo>
                  <a:pt x="675" y="5686"/>
                </a:lnTo>
                <a:close/>
              </a:path>
            </a:pathLst>
          </a:custGeom>
          <a:solidFill>
            <a:srgbClr val="CC6600"/>
          </a:solidFill>
          <a:ln w="9525">
            <a:noFill/>
            <a:miter lim="800000"/>
            <a:headEnd/>
            <a:tailEnd/>
          </a:ln>
        </p:spPr>
        <p:txBody>
          <a:bodyPr anchor="ctr">
            <a:spAutoFit/>
          </a:bodyPr>
          <a:lstStyle/>
          <a:p>
            <a:endParaRPr lang="cs-CZ"/>
          </a:p>
        </p:txBody>
      </p:sp>
      <p:sp>
        <p:nvSpPr>
          <p:cNvPr id="8216" name="Text Box 23"/>
          <p:cNvSpPr txBox="1">
            <a:spLocks noChangeArrowheads="1"/>
          </p:cNvSpPr>
          <p:nvPr/>
        </p:nvSpPr>
        <p:spPr bwMode="auto">
          <a:xfrm>
            <a:off x="5257800" y="5638800"/>
            <a:ext cx="3124200" cy="457200"/>
          </a:xfrm>
          <a:prstGeom prst="rect">
            <a:avLst/>
          </a:prstGeom>
          <a:noFill/>
          <a:ln w="9525">
            <a:noFill/>
            <a:miter lim="800000"/>
            <a:headEnd/>
            <a:tailEnd/>
          </a:ln>
        </p:spPr>
        <p:txBody>
          <a:bodyPr>
            <a:spAutoFit/>
          </a:bodyPr>
          <a:lstStyle/>
          <a:p>
            <a:pPr algn="ctr">
              <a:spcBef>
                <a:spcPct val="50000"/>
              </a:spcBef>
            </a:pPr>
            <a:r>
              <a:rPr lang="cs-CZ" sz="2400" i="0"/>
              <a:t>X</a:t>
            </a:r>
            <a:r>
              <a:rPr lang="cs-CZ" sz="2400" i="0" baseline="-25000"/>
              <a:t>0.1</a:t>
            </a:r>
            <a:r>
              <a:rPr lang="cs-CZ" sz="2400" i="0"/>
              <a:t>; X</a:t>
            </a:r>
            <a:r>
              <a:rPr lang="cs-CZ" sz="2400" i="0" baseline="-25000"/>
              <a:t>0.9</a:t>
            </a:r>
            <a:r>
              <a:rPr lang="cs-CZ" sz="2400" i="0"/>
              <a:t>; X</a:t>
            </a:r>
            <a:r>
              <a:rPr lang="cs-CZ" sz="2400" i="0" baseline="-25000"/>
              <a:t>0.5</a:t>
            </a:r>
            <a:r>
              <a:rPr lang="cs-CZ" sz="2400" i="0"/>
              <a:t>; X</a:t>
            </a:r>
            <a:r>
              <a:rPr lang="cs-CZ" sz="2400" i="0" baseline="-25000">
                <a:latin typeface="Symbol" pitchFamily="18" charset="2"/>
              </a:rPr>
              <a:t>q</a:t>
            </a:r>
            <a:endParaRPr lang="cs-CZ" sz="2400" i="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2227" name="Rectangle 2"/>
          <p:cNvSpPr>
            <a:spLocks noGrp="1"/>
          </p:cNvSpPr>
          <p:nvPr>
            <p:ph type="title" idx="4294967295"/>
          </p:nvPr>
        </p:nvSpPr>
        <p:spPr>
          <a:xfrm>
            <a:off x="685800" y="0"/>
            <a:ext cx="7772400" cy="1143000"/>
          </a:xfrm>
          <a:noFill/>
        </p:spPr>
        <p:txBody>
          <a:bodyPr/>
          <a:lstStyle/>
          <a:p>
            <a:r>
              <a:rPr lang="cs-CZ" dirty="0" smtClean="0"/>
              <a:t>Otázka: Jak velké musí být X, aby 5 % všech hodnot bylo nad ním?</a:t>
            </a:r>
            <a:endParaRPr lang="cs-CZ" dirty="0" smtClean="0"/>
          </a:p>
        </p:txBody>
      </p:sp>
      <p:sp>
        <p:nvSpPr>
          <p:cNvPr id="52228" name="Oval 3"/>
          <p:cNvSpPr>
            <a:spLocks noChangeArrowheads="1"/>
          </p:cNvSpPr>
          <p:nvPr/>
        </p:nvSpPr>
        <p:spPr bwMode="auto">
          <a:xfrm>
            <a:off x="5867400" y="3049588"/>
            <a:ext cx="1581150" cy="666750"/>
          </a:xfrm>
          <a:prstGeom prst="ellipse">
            <a:avLst/>
          </a:prstGeom>
          <a:solidFill>
            <a:srgbClr val="0000FF"/>
          </a:solidFill>
          <a:ln w="9525">
            <a:noFill/>
            <a:round/>
            <a:headEnd/>
            <a:tailEnd/>
          </a:ln>
        </p:spPr>
        <p:txBody>
          <a:bodyPr/>
          <a:lstStyle/>
          <a:p>
            <a:endParaRPr lang="cs-CZ"/>
          </a:p>
        </p:txBody>
      </p:sp>
      <p:grpSp>
        <p:nvGrpSpPr>
          <p:cNvPr id="52229" name="Group 4"/>
          <p:cNvGrpSpPr>
            <a:grpSpLocks/>
          </p:cNvGrpSpPr>
          <p:nvPr/>
        </p:nvGrpSpPr>
        <p:grpSpPr bwMode="auto">
          <a:xfrm>
            <a:off x="1104900" y="2590800"/>
            <a:ext cx="2514600" cy="1428750"/>
            <a:chOff x="64" y="136"/>
            <a:chExt cx="255" cy="204"/>
          </a:xfrm>
        </p:grpSpPr>
        <p:sp>
          <p:nvSpPr>
            <p:cNvPr id="52251" name="Line 5"/>
            <p:cNvSpPr>
              <a:spLocks noChangeShapeType="1"/>
            </p:cNvSpPr>
            <p:nvPr/>
          </p:nvSpPr>
          <p:spPr bwMode="auto">
            <a:xfrm>
              <a:off x="64" y="136"/>
              <a:ext cx="0" cy="204"/>
            </a:xfrm>
            <a:prstGeom prst="line">
              <a:avLst/>
            </a:prstGeom>
            <a:noFill/>
            <a:ln w="19050">
              <a:solidFill>
                <a:srgbClr val="000000"/>
              </a:solidFill>
              <a:round/>
              <a:headEnd/>
              <a:tailEnd/>
            </a:ln>
          </p:spPr>
          <p:txBody>
            <a:bodyPr/>
            <a:lstStyle/>
            <a:p>
              <a:endParaRPr lang="cs-CZ"/>
            </a:p>
          </p:txBody>
        </p:sp>
        <p:sp>
          <p:nvSpPr>
            <p:cNvPr id="52252" name="Line 6"/>
            <p:cNvSpPr>
              <a:spLocks noChangeShapeType="1"/>
            </p:cNvSpPr>
            <p:nvPr/>
          </p:nvSpPr>
          <p:spPr bwMode="auto">
            <a:xfrm>
              <a:off x="64" y="340"/>
              <a:ext cx="255" cy="0"/>
            </a:xfrm>
            <a:prstGeom prst="line">
              <a:avLst/>
            </a:prstGeom>
            <a:noFill/>
            <a:ln w="19050">
              <a:solidFill>
                <a:srgbClr val="000000"/>
              </a:solidFill>
              <a:round/>
              <a:headEnd/>
              <a:tailEnd/>
            </a:ln>
          </p:spPr>
          <p:txBody>
            <a:bodyPr/>
            <a:lstStyle/>
            <a:p>
              <a:endParaRPr lang="cs-CZ"/>
            </a:p>
          </p:txBody>
        </p:sp>
      </p:grpSp>
      <p:grpSp>
        <p:nvGrpSpPr>
          <p:cNvPr id="52230" name="Group 7"/>
          <p:cNvGrpSpPr>
            <a:grpSpLocks/>
          </p:cNvGrpSpPr>
          <p:nvPr/>
        </p:nvGrpSpPr>
        <p:grpSpPr bwMode="auto">
          <a:xfrm>
            <a:off x="1104900" y="4572000"/>
            <a:ext cx="2543175" cy="1428750"/>
            <a:chOff x="64" y="136"/>
            <a:chExt cx="255" cy="204"/>
          </a:xfrm>
        </p:grpSpPr>
        <p:sp>
          <p:nvSpPr>
            <p:cNvPr id="52249" name="Line 8"/>
            <p:cNvSpPr>
              <a:spLocks noChangeShapeType="1"/>
            </p:cNvSpPr>
            <p:nvPr/>
          </p:nvSpPr>
          <p:spPr bwMode="auto">
            <a:xfrm>
              <a:off x="64" y="136"/>
              <a:ext cx="0" cy="204"/>
            </a:xfrm>
            <a:prstGeom prst="line">
              <a:avLst/>
            </a:prstGeom>
            <a:noFill/>
            <a:ln w="19050">
              <a:solidFill>
                <a:srgbClr val="000000"/>
              </a:solidFill>
              <a:round/>
              <a:headEnd/>
              <a:tailEnd/>
            </a:ln>
          </p:spPr>
          <p:txBody>
            <a:bodyPr/>
            <a:lstStyle/>
            <a:p>
              <a:endParaRPr lang="cs-CZ"/>
            </a:p>
          </p:txBody>
        </p:sp>
        <p:sp>
          <p:nvSpPr>
            <p:cNvPr id="52250" name="Line 9"/>
            <p:cNvSpPr>
              <a:spLocks noChangeShapeType="1"/>
            </p:cNvSpPr>
            <p:nvPr/>
          </p:nvSpPr>
          <p:spPr bwMode="auto">
            <a:xfrm>
              <a:off x="64" y="340"/>
              <a:ext cx="255" cy="0"/>
            </a:xfrm>
            <a:prstGeom prst="line">
              <a:avLst/>
            </a:prstGeom>
            <a:noFill/>
            <a:ln w="19050">
              <a:solidFill>
                <a:srgbClr val="000000"/>
              </a:solidFill>
              <a:round/>
              <a:headEnd/>
              <a:tailEnd/>
            </a:ln>
          </p:spPr>
          <p:txBody>
            <a:bodyPr/>
            <a:lstStyle/>
            <a:p>
              <a:endParaRPr lang="cs-CZ"/>
            </a:p>
          </p:txBody>
        </p:sp>
      </p:grpSp>
      <p:sp>
        <p:nvSpPr>
          <p:cNvPr id="52231" name="Line 10"/>
          <p:cNvSpPr>
            <a:spLocks noChangeShapeType="1"/>
          </p:cNvSpPr>
          <p:nvPr/>
        </p:nvSpPr>
        <p:spPr bwMode="auto">
          <a:xfrm>
            <a:off x="1133475" y="4819650"/>
            <a:ext cx="1914525" cy="0"/>
          </a:xfrm>
          <a:prstGeom prst="line">
            <a:avLst/>
          </a:prstGeom>
          <a:noFill/>
          <a:ln w="9525">
            <a:solidFill>
              <a:srgbClr val="000000"/>
            </a:solidFill>
            <a:prstDash val="dash"/>
            <a:round/>
            <a:headEnd/>
            <a:tailEnd/>
          </a:ln>
        </p:spPr>
        <p:txBody>
          <a:bodyPr/>
          <a:lstStyle/>
          <a:p>
            <a:endParaRPr lang="cs-CZ"/>
          </a:p>
        </p:txBody>
      </p:sp>
      <p:sp>
        <p:nvSpPr>
          <p:cNvPr id="52232" name="Freeform 11"/>
          <p:cNvSpPr>
            <a:spLocks/>
          </p:cNvSpPr>
          <p:nvPr/>
        </p:nvSpPr>
        <p:spPr bwMode="auto">
          <a:xfrm>
            <a:off x="1133475" y="4695825"/>
            <a:ext cx="2400300" cy="1314450"/>
          </a:xfrm>
          <a:custGeom>
            <a:avLst/>
            <a:gdLst>
              <a:gd name="T0" fmla="*/ 0 w 252"/>
              <a:gd name="T1" fmla="*/ 2147483647 h 138"/>
              <a:gd name="T2" fmla="*/ 2147483647 w 252"/>
              <a:gd name="T3" fmla="*/ 2147483647 h 138"/>
              <a:gd name="T4" fmla="*/ 2147483647 w 252"/>
              <a:gd name="T5" fmla="*/ 2147483647 h 138"/>
              <a:gd name="T6" fmla="*/ 2147483647 w 252"/>
              <a:gd name="T7" fmla="*/ 2147483647 h 138"/>
              <a:gd name="T8" fmla="*/ 2147483647 w 252"/>
              <a:gd name="T9" fmla="*/ 0 h 138"/>
              <a:gd name="T10" fmla="*/ 0 60000 65536"/>
              <a:gd name="T11" fmla="*/ 0 60000 65536"/>
              <a:gd name="T12" fmla="*/ 0 60000 65536"/>
              <a:gd name="T13" fmla="*/ 0 60000 65536"/>
              <a:gd name="T14" fmla="*/ 0 60000 65536"/>
              <a:gd name="T15" fmla="*/ 0 w 252"/>
              <a:gd name="T16" fmla="*/ 0 h 138"/>
              <a:gd name="T17" fmla="*/ 252 w 252"/>
              <a:gd name="T18" fmla="*/ 138 h 138"/>
            </a:gdLst>
            <a:ahLst/>
            <a:cxnLst>
              <a:cxn ang="T10">
                <a:pos x="T0" y="T1"/>
              </a:cxn>
              <a:cxn ang="T11">
                <a:pos x="T2" y="T3"/>
              </a:cxn>
              <a:cxn ang="T12">
                <a:pos x="T4" y="T5"/>
              </a:cxn>
              <a:cxn ang="T13">
                <a:pos x="T6" y="T7"/>
              </a:cxn>
              <a:cxn ang="T14">
                <a:pos x="T8" y="T9"/>
              </a:cxn>
            </a:cxnLst>
            <a:rect l="T15" t="T16" r="T17" b="T18"/>
            <a:pathLst>
              <a:path w="252" h="138">
                <a:moveTo>
                  <a:pt x="0" y="138"/>
                </a:moveTo>
                <a:cubicBezTo>
                  <a:pt x="27" y="134"/>
                  <a:pt x="55" y="130"/>
                  <a:pt x="76" y="119"/>
                </a:cubicBezTo>
                <a:cubicBezTo>
                  <a:pt x="97" y="108"/>
                  <a:pt x="110" y="89"/>
                  <a:pt x="129" y="72"/>
                </a:cubicBezTo>
                <a:cubicBezTo>
                  <a:pt x="147" y="55"/>
                  <a:pt x="167" y="31"/>
                  <a:pt x="187" y="19"/>
                </a:cubicBezTo>
                <a:cubicBezTo>
                  <a:pt x="207" y="7"/>
                  <a:pt x="239" y="4"/>
                  <a:pt x="252" y="0"/>
                </a:cubicBezTo>
              </a:path>
            </a:pathLst>
          </a:custGeom>
          <a:noFill/>
          <a:ln w="25400" cap="flat" cmpd="sng">
            <a:solidFill>
              <a:srgbClr val="000000"/>
            </a:solidFill>
            <a:prstDash val="solid"/>
            <a:round/>
            <a:headEnd type="none" w="med" len="med"/>
            <a:tailEnd type="none" w="med" len="med"/>
          </a:ln>
        </p:spPr>
        <p:txBody>
          <a:bodyPr/>
          <a:lstStyle/>
          <a:p>
            <a:endParaRPr lang="cs-CZ"/>
          </a:p>
        </p:txBody>
      </p:sp>
      <p:sp>
        <p:nvSpPr>
          <p:cNvPr id="52233" name="Line 12"/>
          <p:cNvSpPr>
            <a:spLocks noChangeShapeType="1"/>
          </p:cNvSpPr>
          <p:nvPr/>
        </p:nvSpPr>
        <p:spPr bwMode="auto">
          <a:xfrm>
            <a:off x="3028950" y="3762375"/>
            <a:ext cx="0" cy="2228850"/>
          </a:xfrm>
          <a:prstGeom prst="line">
            <a:avLst/>
          </a:prstGeom>
          <a:noFill/>
          <a:ln w="9525">
            <a:solidFill>
              <a:srgbClr val="000000"/>
            </a:solidFill>
            <a:prstDash val="dashDot"/>
            <a:round/>
            <a:headEnd/>
            <a:tailEnd/>
          </a:ln>
        </p:spPr>
        <p:txBody>
          <a:bodyPr/>
          <a:lstStyle/>
          <a:p>
            <a:endParaRPr lang="cs-CZ"/>
          </a:p>
        </p:txBody>
      </p:sp>
      <p:sp>
        <p:nvSpPr>
          <p:cNvPr id="52234" name="Text Box 13"/>
          <p:cNvSpPr txBox="1">
            <a:spLocks noChangeArrowheads="1"/>
          </p:cNvSpPr>
          <p:nvPr/>
        </p:nvSpPr>
        <p:spPr bwMode="auto">
          <a:xfrm>
            <a:off x="2971800" y="3962400"/>
            <a:ext cx="1390650" cy="409575"/>
          </a:xfrm>
          <a:prstGeom prst="rect">
            <a:avLst/>
          </a:prstGeom>
          <a:noFill/>
          <a:ln w="9525">
            <a:noFill/>
            <a:miter lim="800000"/>
            <a:headEnd/>
            <a:tailEnd/>
          </a:ln>
        </p:spPr>
        <p:txBody>
          <a:bodyPr/>
          <a:lstStyle/>
          <a:p>
            <a:pPr eaLnBrk="0" hangingPunct="0"/>
            <a:r>
              <a:rPr lang="cs-CZ" sz="2400" b="0" i="0"/>
              <a:t>X</a:t>
            </a:r>
            <a:r>
              <a:rPr lang="cs-CZ" sz="1400" b="0" i="0"/>
              <a:t>0,95</a:t>
            </a:r>
            <a:r>
              <a:rPr lang="cs-CZ" b="0" i="0"/>
              <a:t>  </a:t>
            </a:r>
            <a:r>
              <a:rPr lang="cs-CZ" sz="2800" b="0" i="0"/>
              <a:t>x</a:t>
            </a:r>
          </a:p>
        </p:txBody>
      </p:sp>
      <p:sp>
        <p:nvSpPr>
          <p:cNvPr id="52235" name="Text Box 14"/>
          <p:cNvSpPr txBox="1">
            <a:spLocks noChangeArrowheads="1"/>
          </p:cNvSpPr>
          <p:nvPr/>
        </p:nvSpPr>
        <p:spPr bwMode="auto">
          <a:xfrm>
            <a:off x="533400" y="2590800"/>
            <a:ext cx="685800" cy="390525"/>
          </a:xfrm>
          <a:prstGeom prst="rect">
            <a:avLst/>
          </a:prstGeom>
          <a:noFill/>
          <a:ln w="9525">
            <a:noFill/>
            <a:miter lim="800000"/>
            <a:headEnd/>
            <a:tailEnd/>
          </a:ln>
        </p:spPr>
        <p:txBody>
          <a:bodyPr/>
          <a:lstStyle/>
          <a:p>
            <a:pPr eaLnBrk="0" hangingPunct="0"/>
            <a:r>
              <a:rPr lang="cs-CZ" sz="2000" i="0"/>
              <a:t>j(x)</a:t>
            </a:r>
          </a:p>
        </p:txBody>
      </p:sp>
      <p:sp>
        <p:nvSpPr>
          <p:cNvPr id="52236" name="Text Box 15"/>
          <p:cNvSpPr txBox="1">
            <a:spLocks noChangeArrowheads="1"/>
          </p:cNvSpPr>
          <p:nvPr/>
        </p:nvSpPr>
        <p:spPr bwMode="auto">
          <a:xfrm>
            <a:off x="533400" y="4657725"/>
            <a:ext cx="685800" cy="390525"/>
          </a:xfrm>
          <a:prstGeom prst="rect">
            <a:avLst/>
          </a:prstGeom>
          <a:noFill/>
          <a:ln w="9525">
            <a:noFill/>
            <a:miter lim="800000"/>
            <a:headEnd/>
            <a:tailEnd/>
          </a:ln>
        </p:spPr>
        <p:txBody>
          <a:bodyPr/>
          <a:lstStyle/>
          <a:p>
            <a:pPr eaLnBrk="0" hangingPunct="0"/>
            <a:r>
              <a:rPr lang="cs-CZ" i="0"/>
              <a:t>0,95</a:t>
            </a:r>
          </a:p>
        </p:txBody>
      </p:sp>
      <p:sp>
        <p:nvSpPr>
          <p:cNvPr id="52237" name="Text Box 16"/>
          <p:cNvSpPr txBox="1">
            <a:spLocks noChangeArrowheads="1"/>
          </p:cNvSpPr>
          <p:nvPr/>
        </p:nvSpPr>
        <p:spPr bwMode="auto">
          <a:xfrm>
            <a:off x="381000" y="5029200"/>
            <a:ext cx="723900" cy="390525"/>
          </a:xfrm>
          <a:prstGeom prst="rect">
            <a:avLst/>
          </a:prstGeom>
          <a:noFill/>
          <a:ln w="9525">
            <a:noFill/>
            <a:miter lim="800000"/>
            <a:headEnd/>
            <a:tailEnd/>
          </a:ln>
        </p:spPr>
        <p:txBody>
          <a:bodyPr/>
          <a:lstStyle/>
          <a:p>
            <a:pPr eaLnBrk="0" hangingPunct="0"/>
            <a:r>
              <a:rPr lang="cs-CZ" sz="2000" i="0">
                <a:latin typeface="Symbol" pitchFamily="18" charset="2"/>
              </a:rPr>
              <a:t>F</a:t>
            </a:r>
            <a:r>
              <a:rPr lang="cs-CZ" sz="2000" i="0"/>
              <a:t>(x)</a:t>
            </a:r>
          </a:p>
        </p:txBody>
      </p:sp>
      <p:sp>
        <p:nvSpPr>
          <p:cNvPr id="52238" name="Text Box 17"/>
          <p:cNvSpPr txBox="1">
            <a:spLocks noChangeArrowheads="1"/>
          </p:cNvSpPr>
          <p:nvPr/>
        </p:nvSpPr>
        <p:spPr bwMode="auto">
          <a:xfrm>
            <a:off x="1981200" y="1911350"/>
            <a:ext cx="5172075" cy="914400"/>
          </a:xfrm>
          <a:prstGeom prst="rect">
            <a:avLst/>
          </a:prstGeom>
          <a:noFill/>
          <a:ln w="12700">
            <a:solidFill>
              <a:schemeClr val="tx1"/>
            </a:solidFill>
            <a:miter lim="800000"/>
            <a:headEnd/>
            <a:tailEnd/>
          </a:ln>
        </p:spPr>
        <p:txBody>
          <a:bodyPr anchor="ctr"/>
          <a:lstStyle/>
          <a:p>
            <a:pPr algn="ctr" eaLnBrk="0" hangingPunct="0"/>
            <a:r>
              <a:rPr lang="cs-CZ" sz="2000" i="0" u="sng"/>
              <a:t>Hledáme:</a:t>
            </a:r>
            <a:r>
              <a:rPr lang="cs-CZ" sz="2000" i="0"/>
              <a:t> </a:t>
            </a:r>
            <a:r>
              <a:rPr lang="cs-CZ" sz="2000" b="0" i="0"/>
              <a:t> P(X   x</a:t>
            </a:r>
            <a:r>
              <a:rPr lang="cs-CZ" sz="2000" b="0" i="0" baseline="-25000">
                <a:latin typeface="Symbol" pitchFamily="18" charset="2"/>
              </a:rPr>
              <a:t>q</a:t>
            </a:r>
            <a:r>
              <a:rPr lang="cs-CZ" sz="2000" b="0" i="0"/>
              <a:t>) = 0,95 = </a:t>
            </a:r>
            <a:r>
              <a:rPr lang="cs-CZ" sz="2000" b="0" i="0">
                <a:latin typeface="Symbol" pitchFamily="18" charset="2"/>
              </a:rPr>
              <a:t>q</a:t>
            </a:r>
            <a:endParaRPr lang="cs-CZ" sz="2000" b="0" i="0"/>
          </a:p>
          <a:p>
            <a:pPr algn="ctr" eaLnBrk="0" hangingPunct="0"/>
            <a:r>
              <a:rPr lang="cs-CZ" sz="2000" b="0" i="0"/>
              <a:t>x</a:t>
            </a:r>
            <a:r>
              <a:rPr lang="cs-CZ" sz="2000" b="0" i="0" baseline="-25000">
                <a:latin typeface="Symbol" pitchFamily="18" charset="2"/>
              </a:rPr>
              <a:t>q</a:t>
            </a:r>
            <a:r>
              <a:rPr lang="cs-CZ" sz="2000" b="0" i="0"/>
              <a:t> = (</a:t>
            </a:r>
            <a:r>
              <a:rPr lang="cs-CZ" sz="3200" b="0" i="0"/>
              <a:t>x</a:t>
            </a:r>
            <a:r>
              <a:rPr lang="cs-CZ" sz="1400" i="0"/>
              <a:t>0,95</a:t>
            </a:r>
            <a:r>
              <a:rPr lang="cs-CZ" sz="2000" b="0" i="0"/>
              <a:t>) = ?</a:t>
            </a:r>
          </a:p>
        </p:txBody>
      </p:sp>
      <p:sp>
        <p:nvSpPr>
          <p:cNvPr id="52239" name="Text Box 18"/>
          <p:cNvSpPr txBox="1">
            <a:spLocks noChangeArrowheads="1"/>
          </p:cNvSpPr>
          <p:nvPr/>
        </p:nvSpPr>
        <p:spPr bwMode="auto">
          <a:xfrm>
            <a:off x="2667000" y="1422400"/>
            <a:ext cx="4114800" cy="409575"/>
          </a:xfrm>
          <a:prstGeom prst="rect">
            <a:avLst/>
          </a:prstGeom>
          <a:noFill/>
          <a:ln w="9525">
            <a:noFill/>
            <a:miter lim="800000"/>
            <a:headEnd/>
            <a:tailEnd/>
          </a:ln>
        </p:spPr>
        <p:txBody>
          <a:bodyPr/>
          <a:lstStyle/>
          <a:p>
            <a:pPr eaLnBrk="0" hangingPunct="0"/>
            <a:r>
              <a:rPr lang="cs-CZ" sz="2000" b="0" i="0">
                <a:latin typeface="Symbol" pitchFamily="18" charset="2"/>
              </a:rPr>
              <a:t>q</a:t>
            </a:r>
            <a:r>
              <a:rPr lang="cs-CZ" sz="2000" b="0" i="0"/>
              <a:t>  = 0,95 … Pravděpodobnost</a:t>
            </a:r>
          </a:p>
        </p:txBody>
      </p:sp>
      <p:sp>
        <p:nvSpPr>
          <p:cNvPr id="52240" name="Text Box 19"/>
          <p:cNvSpPr txBox="1">
            <a:spLocks noChangeArrowheads="1"/>
          </p:cNvSpPr>
          <p:nvPr/>
        </p:nvSpPr>
        <p:spPr bwMode="auto">
          <a:xfrm>
            <a:off x="1676400" y="6019800"/>
            <a:ext cx="6105525" cy="409575"/>
          </a:xfrm>
          <a:prstGeom prst="rect">
            <a:avLst/>
          </a:prstGeom>
          <a:noFill/>
          <a:ln w="9525">
            <a:noFill/>
            <a:miter lim="800000"/>
            <a:headEnd/>
            <a:tailEnd/>
          </a:ln>
        </p:spPr>
        <p:txBody>
          <a:bodyPr/>
          <a:lstStyle/>
          <a:p>
            <a:pPr algn="ctr" eaLnBrk="0" hangingPunct="0"/>
            <a:r>
              <a:rPr lang="cs-CZ" sz="2400" i="0">
                <a:solidFill>
                  <a:srgbClr val="CC0000"/>
                </a:solidFill>
              </a:rPr>
              <a:t>Jakékoliv číslo na ose x je kvantilem</a:t>
            </a:r>
          </a:p>
        </p:txBody>
      </p:sp>
      <p:sp>
        <p:nvSpPr>
          <p:cNvPr id="52241" name="Text Box 20"/>
          <p:cNvSpPr txBox="1">
            <a:spLocks noChangeArrowheads="1"/>
          </p:cNvSpPr>
          <p:nvPr/>
        </p:nvSpPr>
        <p:spPr bwMode="auto">
          <a:xfrm>
            <a:off x="3429000" y="3200400"/>
            <a:ext cx="847725" cy="342900"/>
          </a:xfrm>
          <a:prstGeom prst="rect">
            <a:avLst/>
          </a:prstGeom>
          <a:noFill/>
          <a:ln w="9525">
            <a:noFill/>
            <a:miter lim="800000"/>
            <a:headEnd/>
            <a:tailEnd/>
          </a:ln>
        </p:spPr>
        <p:txBody>
          <a:bodyPr/>
          <a:lstStyle/>
          <a:p>
            <a:pPr eaLnBrk="0" hangingPunct="0"/>
            <a:r>
              <a:rPr lang="cs-CZ" sz="2000" i="0"/>
              <a:t>5 %</a:t>
            </a:r>
          </a:p>
        </p:txBody>
      </p:sp>
      <p:sp>
        <p:nvSpPr>
          <p:cNvPr id="52242" name="AutoShape 21"/>
          <p:cNvSpPr>
            <a:spLocks noChangeArrowheads="1"/>
          </p:cNvSpPr>
          <p:nvPr/>
        </p:nvSpPr>
        <p:spPr bwMode="auto">
          <a:xfrm rot="-2642823">
            <a:off x="3105150" y="3667125"/>
            <a:ext cx="457200" cy="200025"/>
          </a:xfrm>
          <a:prstGeom prst="rightArrow">
            <a:avLst>
              <a:gd name="adj1" fmla="val 50000"/>
              <a:gd name="adj2" fmla="val 57143"/>
            </a:avLst>
          </a:prstGeom>
          <a:solidFill>
            <a:srgbClr val="008080"/>
          </a:solidFill>
          <a:ln w="9525">
            <a:noFill/>
            <a:miter lim="800000"/>
            <a:headEnd/>
            <a:tailEnd/>
          </a:ln>
        </p:spPr>
        <p:txBody>
          <a:bodyPr/>
          <a:lstStyle/>
          <a:p>
            <a:endParaRPr lang="cs-CZ"/>
          </a:p>
        </p:txBody>
      </p:sp>
      <p:sp>
        <p:nvSpPr>
          <p:cNvPr id="52243" name="Text Box 22"/>
          <p:cNvSpPr txBox="1">
            <a:spLocks noChangeArrowheads="1"/>
          </p:cNvSpPr>
          <p:nvPr/>
        </p:nvSpPr>
        <p:spPr bwMode="auto">
          <a:xfrm>
            <a:off x="6019800" y="3201988"/>
            <a:ext cx="1390650" cy="419100"/>
          </a:xfrm>
          <a:prstGeom prst="rect">
            <a:avLst/>
          </a:prstGeom>
          <a:noFill/>
          <a:ln w="9525">
            <a:noFill/>
            <a:miter lim="800000"/>
            <a:headEnd/>
            <a:tailEnd/>
          </a:ln>
        </p:spPr>
        <p:txBody>
          <a:bodyPr/>
          <a:lstStyle/>
          <a:p>
            <a:pPr eaLnBrk="0" hangingPunct="0"/>
            <a:r>
              <a:rPr lang="cs-CZ" sz="2000" i="0">
                <a:solidFill>
                  <a:schemeClr val="bg1"/>
                </a:solidFill>
              </a:rPr>
              <a:t>F (x</a:t>
            </a:r>
            <a:r>
              <a:rPr lang="cs-CZ" sz="2000" i="0">
                <a:solidFill>
                  <a:schemeClr val="bg1"/>
                </a:solidFill>
                <a:latin typeface="Symbol" pitchFamily="18" charset="2"/>
              </a:rPr>
              <a:t>q</a:t>
            </a:r>
            <a:r>
              <a:rPr lang="cs-CZ" sz="2000" i="0">
                <a:solidFill>
                  <a:schemeClr val="bg1"/>
                </a:solidFill>
              </a:rPr>
              <a:t> ) = </a:t>
            </a:r>
            <a:r>
              <a:rPr lang="cs-CZ" sz="2000" i="0">
                <a:solidFill>
                  <a:schemeClr val="bg1"/>
                </a:solidFill>
                <a:latin typeface="Symbol" pitchFamily="18" charset="2"/>
              </a:rPr>
              <a:t>q</a:t>
            </a:r>
          </a:p>
        </p:txBody>
      </p:sp>
      <p:sp>
        <p:nvSpPr>
          <p:cNvPr id="52244" name="Text Box 23"/>
          <p:cNvSpPr txBox="1">
            <a:spLocks noChangeArrowheads="1"/>
          </p:cNvSpPr>
          <p:nvPr/>
        </p:nvSpPr>
        <p:spPr bwMode="auto">
          <a:xfrm>
            <a:off x="4724400" y="4648200"/>
            <a:ext cx="3352800" cy="1066800"/>
          </a:xfrm>
          <a:prstGeom prst="rect">
            <a:avLst/>
          </a:prstGeom>
          <a:noFill/>
          <a:ln w="28575">
            <a:solidFill>
              <a:schemeClr val="tx1"/>
            </a:solidFill>
            <a:miter lim="800000"/>
            <a:headEnd/>
            <a:tailEnd/>
          </a:ln>
        </p:spPr>
        <p:txBody>
          <a:bodyPr anchor="ctr"/>
          <a:lstStyle/>
          <a:p>
            <a:pPr eaLnBrk="0" hangingPunct="0"/>
            <a:r>
              <a:rPr lang="cs-CZ" i="0"/>
              <a:t>Kvantil </a:t>
            </a:r>
            <a:r>
              <a:rPr lang="cs-CZ" b="0" i="0"/>
              <a:t>je číslo, jehož hodnota distribuční funkce je rovna P,</a:t>
            </a:r>
          </a:p>
          <a:p>
            <a:pPr eaLnBrk="0" hangingPunct="0"/>
            <a:r>
              <a:rPr lang="cs-CZ" b="0" i="0"/>
              <a:t>pro kterou je kvantil definován</a:t>
            </a:r>
          </a:p>
        </p:txBody>
      </p:sp>
      <p:sp>
        <p:nvSpPr>
          <p:cNvPr id="52245" name="AutoShape 24"/>
          <p:cNvSpPr>
            <a:spLocks noChangeArrowheads="1"/>
          </p:cNvSpPr>
          <p:nvPr/>
        </p:nvSpPr>
        <p:spPr bwMode="auto">
          <a:xfrm>
            <a:off x="6400800" y="3860800"/>
            <a:ext cx="485775" cy="615950"/>
          </a:xfrm>
          <a:prstGeom prst="upArrow">
            <a:avLst>
              <a:gd name="adj1" fmla="val 54250"/>
              <a:gd name="adj2" fmla="val 47385"/>
            </a:avLst>
          </a:prstGeom>
          <a:solidFill>
            <a:srgbClr val="008080"/>
          </a:solidFill>
          <a:ln w="9525">
            <a:noFill/>
            <a:miter lim="800000"/>
            <a:headEnd/>
            <a:tailEnd/>
          </a:ln>
        </p:spPr>
        <p:txBody>
          <a:bodyPr/>
          <a:lstStyle/>
          <a:p>
            <a:endParaRPr lang="cs-CZ"/>
          </a:p>
        </p:txBody>
      </p:sp>
      <p:sp>
        <p:nvSpPr>
          <p:cNvPr id="52246" name="Freeform 25"/>
          <p:cNvSpPr>
            <a:spLocks/>
          </p:cNvSpPr>
          <p:nvPr/>
        </p:nvSpPr>
        <p:spPr bwMode="auto">
          <a:xfrm>
            <a:off x="1104900" y="2962275"/>
            <a:ext cx="2381250" cy="1019175"/>
          </a:xfrm>
          <a:custGeom>
            <a:avLst/>
            <a:gdLst>
              <a:gd name="T0" fmla="*/ 0 w 250"/>
              <a:gd name="T1" fmla="*/ 2147483647 h 107"/>
              <a:gd name="T2" fmla="*/ 2147483647 w 250"/>
              <a:gd name="T3" fmla="*/ 2147483647 h 107"/>
              <a:gd name="T4" fmla="*/ 2147483647 w 250"/>
              <a:gd name="T5" fmla="*/ 2147483647 h 107"/>
              <a:gd name="T6" fmla="*/ 2147483647 w 250"/>
              <a:gd name="T7" fmla="*/ 2147483647 h 107"/>
              <a:gd name="T8" fmla="*/ 2147483647 w 250"/>
              <a:gd name="T9" fmla="*/ 2147483647 h 107"/>
              <a:gd name="T10" fmla="*/ 2147483647 w 250"/>
              <a:gd name="T11" fmla="*/ 2147483647 h 107"/>
              <a:gd name="T12" fmla="*/ 2147483647 w 250"/>
              <a:gd name="T13" fmla="*/ 2147483647 h 107"/>
              <a:gd name="T14" fmla="*/ 2147483647 w 250"/>
              <a:gd name="T15" fmla="*/ 2147483647 h 107"/>
              <a:gd name="T16" fmla="*/ 2147483647 w 250"/>
              <a:gd name="T17" fmla="*/ 2147483647 h 107"/>
              <a:gd name="T18" fmla="*/ 2147483647 w 250"/>
              <a:gd name="T19" fmla="*/ 2147483647 h 107"/>
              <a:gd name="T20" fmla="*/ 2147483647 w 250"/>
              <a:gd name="T21" fmla="*/ 2147483647 h 107"/>
              <a:gd name="T22" fmla="*/ 2147483647 w 250"/>
              <a:gd name="T23" fmla="*/ 2147483647 h 107"/>
              <a:gd name="T24" fmla="*/ 2147483647 w 250"/>
              <a:gd name="T25" fmla="*/ 2147483647 h 1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0"/>
              <a:gd name="T40" fmla="*/ 0 h 107"/>
              <a:gd name="T41" fmla="*/ 250 w 250"/>
              <a:gd name="T42" fmla="*/ 107 h 1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0" h="107">
                <a:moveTo>
                  <a:pt x="0" y="107"/>
                </a:moveTo>
                <a:cubicBezTo>
                  <a:pt x="10" y="103"/>
                  <a:pt x="21" y="99"/>
                  <a:pt x="29" y="95"/>
                </a:cubicBezTo>
                <a:cubicBezTo>
                  <a:pt x="37" y="91"/>
                  <a:pt x="44" y="88"/>
                  <a:pt x="50" y="81"/>
                </a:cubicBezTo>
                <a:cubicBezTo>
                  <a:pt x="56" y="74"/>
                  <a:pt x="62" y="64"/>
                  <a:pt x="68" y="53"/>
                </a:cubicBezTo>
                <a:cubicBezTo>
                  <a:pt x="74" y="42"/>
                  <a:pt x="81" y="22"/>
                  <a:pt x="88" y="14"/>
                </a:cubicBezTo>
                <a:cubicBezTo>
                  <a:pt x="95" y="6"/>
                  <a:pt x="101" y="6"/>
                  <a:pt x="108" y="4"/>
                </a:cubicBezTo>
                <a:cubicBezTo>
                  <a:pt x="115" y="2"/>
                  <a:pt x="121" y="0"/>
                  <a:pt x="129" y="2"/>
                </a:cubicBezTo>
                <a:cubicBezTo>
                  <a:pt x="137" y="4"/>
                  <a:pt x="147" y="6"/>
                  <a:pt x="155" y="15"/>
                </a:cubicBezTo>
                <a:cubicBezTo>
                  <a:pt x="163" y="24"/>
                  <a:pt x="172" y="44"/>
                  <a:pt x="180" y="56"/>
                </a:cubicBezTo>
                <a:cubicBezTo>
                  <a:pt x="188" y="68"/>
                  <a:pt x="194" y="78"/>
                  <a:pt x="203" y="85"/>
                </a:cubicBezTo>
                <a:cubicBezTo>
                  <a:pt x="212" y="92"/>
                  <a:pt x="225" y="95"/>
                  <a:pt x="232" y="98"/>
                </a:cubicBezTo>
                <a:cubicBezTo>
                  <a:pt x="239" y="101"/>
                  <a:pt x="246" y="105"/>
                  <a:pt x="248" y="106"/>
                </a:cubicBezTo>
                <a:cubicBezTo>
                  <a:pt x="250" y="107"/>
                  <a:pt x="246" y="106"/>
                  <a:pt x="243" y="106"/>
                </a:cubicBezTo>
              </a:path>
            </a:pathLst>
          </a:custGeom>
          <a:noFill/>
          <a:ln w="28575" cap="flat" cmpd="sng">
            <a:solidFill>
              <a:srgbClr val="000000"/>
            </a:solidFill>
            <a:prstDash val="solid"/>
            <a:round/>
            <a:headEnd type="none" w="med" len="med"/>
            <a:tailEnd type="none" w="med" len="med"/>
          </a:ln>
        </p:spPr>
        <p:txBody>
          <a:bodyPr/>
          <a:lstStyle/>
          <a:p>
            <a:endParaRPr lang="cs-CZ"/>
          </a:p>
        </p:txBody>
      </p:sp>
      <p:sp>
        <p:nvSpPr>
          <p:cNvPr id="52247" name="Rectangle 26"/>
          <p:cNvSpPr>
            <a:spLocks noChangeArrowheads="1"/>
          </p:cNvSpPr>
          <p:nvPr/>
        </p:nvSpPr>
        <p:spPr bwMode="auto">
          <a:xfrm>
            <a:off x="4484688" y="1878013"/>
            <a:ext cx="350837" cy="457200"/>
          </a:xfrm>
          <a:prstGeom prst="rect">
            <a:avLst/>
          </a:prstGeom>
          <a:noFill/>
          <a:ln w="9525">
            <a:noFill/>
            <a:miter lim="800000"/>
            <a:headEnd/>
            <a:tailEnd/>
          </a:ln>
        </p:spPr>
        <p:txBody>
          <a:bodyPr wrap="none">
            <a:spAutoFit/>
          </a:bodyPr>
          <a:lstStyle/>
          <a:p>
            <a:r>
              <a:rPr lang="cs-CZ" sz="2400" b="0" i="0">
                <a:latin typeface="Symbol" pitchFamily="18" charset="2"/>
              </a:rPr>
              <a:t>Ł</a:t>
            </a:r>
          </a:p>
        </p:txBody>
      </p:sp>
      <p:sp>
        <p:nvSpPr>
          <p:cNvPr id="52248" name="Freeform 27" descr="Světlý svislý"/>
          <p:cNvSpPr>
            <a:spLocks/>
          </p:cNvSpPr>
          <p:nvPr/>
        </p:nvSpPr>
        <p:spPr bwMode="auto">
          <a:xfrm>
            <a:off x="3028950" y="3776663"/>
            <a:ext cx="400050" cy="228600"/>
          </a:xfrm>
          <a:custGeom>
            <a:avLst/>
            <a:gdLst>
              <a:gd name="T0" fmla="*/ 2147483647 w 42"/>
              <a:gd name="T1" fmla="*/ 2147483647 h 25"/>
              <a:gd name="T2" fmla="*/ 2147483647 w 42"/>
              <a:gd name="T3" fmla="*/ 0 h 25"/>
              <a:gd name="T4" fmla="*/ 2147483647 w 42"/>
              <a:gd name="T5" fmla="*/ 2147483647 h 25"/>
              <a:gd name="T6" fmla="*/ 2147483647 w 42"/>
              <a:gd name="T7" fmla="*/ 2147483647 h 25"/>
              <a:gd name="T8" fmla="*/ 2147483647 w 42"/>
              <a:gd name="T9" fmla="*/ 2147483647 h 25"/>
              <a:gd name="T10" fmla="*/ 0 w 42"/>
              <a:gd name="T11" fmla="*/ 2147483647 h 25"/>
              <a:gd name="T12" fmla="*/ 0 60000 65536"/>
              <a:gd name="T13" fmla="*/ 0 60000 65536"/>
              <a:gd name="T14" fmla="*/ 0 60000 65536"/>
              <a:gd name="T15" fmla="*/ 0 60000 65536"/>
              <a:gd name="T16" fmla="*/ 0 60000 65536"/>
              <a:gd name="T17" fmla="*/ 0 60000 65536"/>
              <a:gd name="T18" fmla="*/ 0 w 42"/>
              <a:gd name="T19" fmla="*/ 0 h 25"/>
              <a:gd name="T20" fmla="*/ 42 w 42"/>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42" h="25">
                <a:moveTo>
                  <a:pt x="4" y="24"/>
                </a:moveTo>
                <a:lnTo>
                  <a:pt x="4" y="0"/>
                </a:lnTo>
                <a:lnTo>
                  <a:pt x="14" y="11"/>
                </a:lnTo>
                <a:lnTo>
                  <a:pt x="26" y="17"/>
                </a:lnTo>
                <a:lnTo>
                  <a:pt x="42" y="24"/>
                </a:lnTo>
                <a:lnTo>
                  <a:pt x="0" y="25"/>
                </a:lnTo>
              </a:path>
            </a:pathLst>
          </a:custGeom>
          <a:pattFill prst="ltVert">
            <a:fgClr>
              <a:srgbClr val="000000"/>
            </a:fgClr>
            <a:bgClr>
              <a:srgbClr val="FFFFFF"/>
            </a:bgClr>
          </a:pattFill>
          <a:ln w="9525" cap="flat" cmpd="sng">
            <a:noFill/>
            <a:prstDash val="solid"/>
            <a:round/>
            <a:headEnd type="none" w="med" len="med"/>
            <a:tailEnd type="none" w="med" len="med"/>
          </a:ln>
        </p:spPr>
        <p:txBody>
          <a:bodyPr/>
          <a:lstStyle/>
          <a:p>
            <a:endParaRPr lang="cs-CZ"/>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zápatí 16"/>
          <p:cNvSpPr>
            <a:spLocks noGrp="1"/>
          </p:cNvSpPr>
          <p:nvPr>
            <p:ph type="ftr" sz="quarter" idx="11"/>
          </p:nvPr>
        </p:nvSpPr>
        <p:spPr bwMode="auto">
          <a:noFill/>
          <a:ln>
            <a:miter lim="800000"/>
            <a:headEnd/>
            <a:tailEnd/>
          </a:ln>
        </p:spPr>
        <p:txBody>
          <a:bodyPr/>
          <a:lstStyle/>
          <a:p>
            <a:r>
              <a:rPr lang="cs-CZ" smtClean="0">
                <a:latin typeface="Arial" charset="0"/>
                <a:cs typeface="Arial" charset="0"/>
              </a:rPr>
              <a:t>Vytvořil Institut biostatistiky a analýz, Masarykova univerzita </a:t>
            </a:r>
            <a:br>
              <a:rPr lang="cs-CZ" smtClean="0">
                <a:latin typeface="Arial" charset="0"/>
                <a:cs typeface="Arial" charset="0"/>
              </a:rPr>
            </a:br>
            <a:r>
              <a:rPr lang="cs-CZ" i="1" smtClean="0">
                <a:latin typeface="Arial" charset="0"/>
                <a:cs typeface="Arial" charset="0"/>
              </a:rPr>
              <a:t>J. Jarkovský, L. Dušek</a:t>
            </a:r>
          </a:p>
        </p:txBody>
      </p:sp>
      <p:sp>
        <p:nvSpPr>
          <p:cNvPr id="40963" name="Podnadpis 2"/>
          <p:cNvSpPr>
            <a:spLocks noGrp="1"/>
          </p:cNvSpPr>
          <p:nvPr>
            <p:ph type="subTitle" idx="4294967295"/>
          </p:nvPr>
        </p:nvSpPr>
        <p:spPr>
          <a:xfrm>
            <a:off x="285750" y="2997200"/>
            <a:ext cx="8572500" cy="1348061"/>
          </a:xfrm>
        </p:spPr>
        <p:txBody>
          <a:bodyPr>
            <a:spAutoFit/>
          </a:bodyPr>
          <a:lstStyle/>
          <a:p>
            <a:pPr marL="0" indent="0" algn="ctr">
              <a:buFont typeface="Wingdings 2" pitchFamily="18" charset="2"/>
              <a:buNone/>
            </a:pPr>
            <a:r>
              <a:rPr lang="cs-CZ" sz="2400" b="1" dirty="0" err="1" smtClean="0">
                <a:solidFill>
                  <a:schemeClr val="tx2"/>
                </a:solidFill>
                <a:latin typeface="Arial" charset="0"/>
              </a:rPr>
              <a:t>Jednovýběrový</a:t>
            </a:r>
            <a:r>
              <a:rPr lang="cs-CZ" sz="2400" b="1" dirty="0" smtClean="0">
                <a:solidFill>
                  <a:schemeClr val="tx2"/>
                </a:solidFill>
                <a:latin typeface="Arial" charset="0"/>
              </a:rPr>
              <a:t> t-test</a:t>
            </a:r>
          </a:p>
          <a:p>
            <a:pPr marL="0" indent="0" algn="ctr">
              <a:buFont typeface="Wingdings 2" pitchFamily="18" charset="2"/>
              <a:buNone/>
            </a:pPr>
            <a:r>
              <a:rPr lang="cs-CZ" sz="2400" b="1" dirty="0" smtClean="0">
                <a:solidFill>
                  <a:schemeClr val="tx2"/>
                </a:solidFill>
                <a:latin typeface="Arial" charset="0"/>
              </a:rPr>
              <a:t>Párový t-test</a:t>
            </a:r>
          </a:p>
          <a:p>
            <a:pPr marL="0" indent="0" algn="ctr">
              <a:buFont typeface="Wingdings 2" pitchFamily="18" charset="2"/>
              <a:buNone/>
            </a:pPr>
            <a:r>
              <a:rPr lang="cs-CZ" sz="2400" b="1" dirty="0" err="1" smtClean="0">
                <a:solidFill>
                  <a:schemeClr val="tx2"/>
                </a:solidFill>
                <a:latin typeface="Arial" charset="0"/>
              </a:rPr>
              <a:t>Mann</a:t>
            </a:r>
            <a:r>
              <a:rPr lang="cs-CZ" sz="2400" b="1" dirty="0" smtClean="0">
                <a:solidFill>
                  <a:schemeClr val="tx2"/>
                </a:solidFill>
                <a:latin typeface="Arial" charset="0"/>
              </a:rPr>
              <a:t>-</a:t>
            </a:r>
            <a:r>
              <a:rPr lang="cs-CZ" sz="2400" b="1" dirty="0" err="1" smtClean="0">
                <a:solidFill>
                  <a:schemeClr val="tx2"/>
                </a:solidFill>
                <a:latin typeface="Arial" charset="0"/>
              </a:rPr>
              <a:t>Whitneův</a:t>
            </a:r>
            <a:r>
              <a:rPr lang="cs-CZ" sz="2400" b="1" dirty="0" smtClean="0">
                <a:solidFill>
                  <a:schemeClr val="tx2"/>
                </a:solidFill>
                <a:latin typeface="Arial" charset="0"/>
              </a:rPr>
              <a:t> test</a:t>
            </a:r>
            <a:endParaRPr lang="cs-CZ" sz="2400" b="1" dirty="0" smtClean="0">
              <a:solidFill>
                <a:schemeClr val="tx2"/>
              </a:solidFill>
              <a:latin typeface="Arial" charset="0"/>
            </a:endParaRPr>
          </a:p>
        </p:txBody>
      </p:sp>
      <p:sp>
        <p:nvSpPr>
          <p:cNvPr id="40964" name="Nadpis 1"/>
          <p:cNvSpPr>
            <a:spLocks noGrp="1"/>
          </p:cNvSpPr>
          <p:nvPr>
            <p:ph type="ctrTitle" idx="4294967295"/>
          </p:nvPr>
        </p:nvSpPr>
        <p:spPr>
          <a:xfrm>
            <a:off x="685800" y="896938"/>
            <a:ext cx="7772400" cy="731837"/>
          </a:xfrm>
          <a:noFill/>
        </p:spPr>
        <p:txBody>
          <a:bodyPr>
            <a:spAutoFit/>
          </a:bodyPr>
          <a:lstStyle/>
          <a:p>
            <a:r>
              <a:rPr lang="cs-CZ" sz="4200" dirty="0" smtClean="0">
                <a:solidFill>
                  <a:schemeClr val="accent1"/>
                </a:solidFill>
                <a:latin typeface="Arial" charset="0"/>
              </a:rPr>
              <a:t>Základní statistické testy</a:t>
            </a:r>
            <a:endParaRPr lang="cs-CZ" sz="4200" dirty="0" smtClean="0">
              <a:solidFill>
                <a:schemeClr val="accent1"/>
              </a:solidFill>
              <a:latin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2227" name="Rectangle 2"/>
          <p:cNvSpPr>
            <a:spLocks noGrp="1"/>
          </p:cNvSpPr>
          <p:nvPr>
            <p:ph type="title" idx="4294967295"/>
          </p:nvPr>
        </p:nvSpPr>
        <p:spPr>
          <a:xfrm>
            <a:off x="688032" y="476672"/>
            <a:ext cx="7772400" cy="432048"/>
          </a:xfrm>
          <a:noFill/>
        </p:spPr>
        <p:txBody>
          <a:bodyPr/>
          <a:lstStyle/>
          <a:p>
            <a:r>
              <a:rPr lang="cs-CZ" dirty="0" smtClean="0"/>
              <a:t>t-Test</a:t>
            </a:r>
            <a:endParaRPr lang="cs-CZ" dirty="0" smtClean="0"/>
          </a:p>
        </p:txBody>
      </p:sp>
      <p:sp>
        <p:nvSpPr>
          <p:cNvPr id="52239" name="Text Box 18"/>
          <p:cNvSpPr txBox="1">
            <a:spLocks noChangeArrowheads="1"/>
          </p:cNvSpPr>
          <p:nvPr/>
        </p:nvSpPr>
        <p:spPr bwMode="auto">
          <a:xfrm>
            <a:off x="395536" y="1412776"/>
            <a:ext cx="8568952" cy="5040560"/>
          </a:xfrm>
          <a:prstGeom prst="rect">
            <a:avLst/>
          </a:prstGeom>
          <a:noFill/>
          <a:ln w="9525">
            <a:noFill/>
            <a:miter lim="800000"/>
            <a:headEnd/>
            <a:tailEnd/>
          </a:ln>
        </p:spPr>
        <p:txBody>
          <a:bodyPr/>
          <a:lstStyle/>
          <a:p>
            <a:pPr eaLnBrk="0" hangingPunct="0"/>
            <a:r>
              <a:rPr lang="cs-CZ" b="0" i="0" dirty="0" smtClean="0">
                <a:latin typeface="Arial" pitchFamily="34" charset="0"/>
                <a:cs typeface="Arial" pitchFamily="34" charset="0"/>
              </a:rPr>
              <a:t>Tři varianty </a:t>
            </a:r>
            <a:r>
              <a:rPr lang="cs-CZ" i="0" u="sng" dirty="0" smtClean="0">
                <a:latin typeface="Arial" pitchFamily="34" charset="0"/>
                <a:cs typeface="Arial" pitchFamily="34" charset="0"/>
              </a:rPr>
              <a:t>parametrického</a:t>
            </a:r>
            <a:r>
              <a:rPr lang="cs-CZ" b="0" i="0" dirty="0" smtClean="0">
                <a:latin typeface="Arial" pitchFamily="34" charset="0"/>
                <a:cs typeface="Arial" pitchFamily="34" charset="0"/>
              </a:rPr>
              <a:t> t-testu:	</a:t>
            </a:r>
            <a:r>
              <a:rPr lang="cs-CZ" b="0" i="0" dirty="0" err="1" smtClean="0">
                <a:latin typeface="Arial" pitchFamily="34" charset="0"/>
                <a:cs typeface="Arial" pitchFamily="34" charset="0"/>
              </a:rPr>
              <a:t>jednovýběrový</a:t>
            </a:r>
            <a:endParaRPr lang="cs-CZ" b="0" i="0" dirty="0" smtClean="0">
              <a:latin typeface="Arial" pitchFamily="34" charset="0"/>
              <a:cs typeface="Arial" pitchFamily="34" charset="0"/>
            </a:endParaRPr>
          </a:p>
          <a:p>
            <a:pPr eaLnBrk="0" hangingPunct="0"/>
            <a:r>
              <a:rPr lang="cs-CZ" b="0" i="0" dirty="0">
                <a:latin typeface="Arial" pitchFamily="34" charset="0"/>
                <a:cs typeface="Arial" pitchFamily="34" charset="0"/>
              </a:rPr>
              <a:t>	</a:t>
            </a:r>
            <a:r>
              <a:rPr lang="cs-CZ" b="0" i="0" dirty="0" smtClean="0">
                <a:latin typeface="Arial" pitchFamily="34" charset="0"/>
                <a:cs typeface="Arial" pitchFamily="34" charset="0"/>
              </a:rPr>
              <a:t>				párový</a:t>
            </a:r>
          </a:p>
          <a:p>
            <a:pPr eaLnBrk="0" hangingPunct="0">
              <a:spcAft>
                <a:spcPts val="600"/>
              </a:spcAft>
            </a:pPr>
            <a:r>
              <a:rPr lang="cs-CZ" b="0" i="0" dirty="0">
                <a:latin typeface="Arial" pitchFamily="34" charset="0"/>
                <a:cs typeface="Arial" pitchFamily="34" charset="0"/>
              </a:rPr>
              <a:t>	</a:t>
            </a:r>
            <a:r>
              <a:rPr lang="cs-CZ" b="0" i="0" dirty="0" smtClean="0">
                <a:latin typeface="Arial" pitchFamily="34" charset="0"/>
                <a:cs typeface="Arial" pitchFamily="34" charset="0"/>
              </a:rPr>
              <a:t>				</a:t>
            </a:r>
            <a:r>
              <a:rPr lang="cs-CZ" b="0" i="0" dirty="0" err="1" smtClean="0">
                <a:latin typeface="Arial" pitchFamily="34" charset="0"/>
                <a:cs typeface="Arial" pitchFamily="34" charset="0"/>
              </a:rPr>
              <a:t>dvouvýběrový</a:t>
            </a:r>
            <a:endParaRPr lang="cs-CZ" b="0" i="0" dirty="0" smtClean="0">
              <a:latin typeface="Arial" pitchFamily="34" charset="0"/>
              <a:cs typeface="Arial" pitchFamily="34" charset="0"/>
            </a:endParaRPr>
          </a:p>
          <a:p>
            <a:pPr eaLnBrk="0" hangingPunct="0"/>
            <a:r>
              <a:rPr lang="cs-CZ" b="0" i="0" dirty="0" smtClean="0">
                <a:latin typeface="Arial" pitchFamily="34" charset="0"/>
                <a:cs typeface="Arial" pitchFamily="34" charset="0"/>
              </a:rPr>
              <a:t>Předpoklad:	</a:t>
            </a:r>
            <a:r>
              <a:rPr lang="cs-CZ" i="0" dirty="0" smtClean="0">
                <a:solidFill>
                  <a:srgbClr val="C00000"/>
                </a:solidFill>
                <a:latin typeface="Arial" pitchFamily="34" charset="0"/>
                <a:cs typeface="Arial" pitchFamily="34" charset="0"/>
              </a:rPr>
              <a:t>Měřená náhodná veličina má normální rozdělení.</a:t>
            </a:r>
          </a:p>
          <a:p>
            <a:pPr eaLnBrk="0" hangingPunct="0"/>
            <a:r>
              <a:rPr lang="cs-CZ" i="0" dirty="0" smtClean="0">
                <a:solidFill>
                  <a:srgbClr val="C00000"/>
                </a:solidFill>
                <a:latin typeface="Arial" pitchFamily="34" charset="0"/>
                <a:cs typeface="Arial" pitchFamily="34" charset="0"/>
              </a:rPr>
              <a:t>					↓</a:t>
            </a:r>
          </a:p>
          <a:p>
            <a:pPr eaLnBrk="0" hangingPunct="0"/>
            <a:r>
              <a:rPr lang="cs-CZ" i="0" dirty="0">
                <a:solidFill>
                  <a:srgbClr val="C00000"/>
                </a:solidFill>
                <a:latin typeface="Arial" pitchFamily="34" charset="0"/>
                <a:cs typeface="Arial" pitchFamily="34" charset="0"/>
              </a:rPr>
              <a:t>	</a:t>
            </a:r>
            <a:r>
              <a:rPr lang="cs-CZ" i="0" dirty="0" smtClean="0">
                <a:solidFill>
                  <a:srgbClr val="C00000"/>
                </a:solidFill>
                <a:latin typeface="Arial" pitchFamily="34" charset="0"/>
                <a:cs typeface="Arial" pitchFamily="34" charset="0"/>
              </a:rPr>
              <a:t>	</a:t>
            </a:r>
            <a:r>
              <a:rPr lang="cs-CZ" i="0" dirty="0" smtClean="0">
                <a:solidFill>
                  <a:srgbClr val="800000"/>
                </a:solidFill>
                <a:latin typeface="Arial" pitchFamily="34" charset="0"/>
                <a:cs typeface="Arial" pitchFamily="34" charset="0"/>
              </a:rPr>
              <a:t>Výběrový průměr má normální rozdělení se stejnou 			střední hodnotou, skutečný rozptyl ovšem neznáme.</a:t>
            </a:r>
          </a:p>
          <a:p>
            <a:pPr eaLnBrk="0" hangingPunct="0"/>
            <a:r>
              <a:rPr lang="cs-CZ" i="0" dirty="0">
                <a:solidFill>
                  <a:srgbClr val="C00000"/>
                </a:solidFill>
                <a:latin typeface="Arial" pitchFamily="34" charset="0"/>
                <a:cs typeface="Arial" pitchFamily="34" charset="0"/>
              </a:rPr>
              <a:t>	</a:t>
            </a:r>
            <a:r>
              <a:rPr lang="cs-CZ" i="0" dirty="0" smtClean="0">
                <a:solidFill>
                  <a:srgbClr val="C00000"/>
                </a:solidFill>
                <a:latin typeface="Arial" pitchFamily="34" charset="0"/>
                <a:cs typeface="Arial" pitchFamily="34" charset="0"/>
              </a:rPr>
              <a:t>				</a:t>
            </a:r>
            <a:r>
              <a:rPr lang="cs-CZ" i="0" dirty="0" smtClean="0">
                <a:solidFill>
                  <a:srgbClr val="C00000"/>
                </a:solidFill>
                <a:latin typeface="Arial" pitchFamily="34" charset="0"/>
                <a:cs typeface="Arial" pitchFamily="34" charset="0"/>
              </a:rPr>
              <a:t>↓</a:t>
            </a:r>
          </a:p>
          <a:p>
            <a:pPr eaLnBrk="0" hangingPunct="0"/>
            <a:r>
              <a:rPr lang="cs-CZ" i="0" dirty="0" smtClean="0">
                <a:solidFill>
                  <a:srgbClr val="C00000"/>
                </a:solidFill>
                <a:latin typeface="Arial" pitchFamily="34" charset="0"/>
                <a:cs typeface="Arial" pitchFamily="34" charset="0"/>
              </a:rPr>
              <a:t>		</a:t>
            </a:r>
            <a:r>
              <a:rPr lang="cs-CZ" i="0" dirty="0" smtClean="0">
                <a:solidFill>
                  <a:srgbClr val="400000"/>
                </a:solidFill>
                <a:latin typeface="Arial" pitchFamily="34" charset="0"/>
                <a:cs typeface="Arial" pitchFamily="34" charset="0"/>
              </a:rPr>
              <a:t>Rozdíl výběrového průměru od skutečné střední 				hodnoty má také normální rozdělení.</a:t>
            </a:r>
          </a:p>
          <a:p>
            <a:pPr eaLnBrk="0" hangingPunct="0"/>
            <a:r>
              <a:rPr lang="cs-CZ" i="0" dirty="0" smtClean="0">
                <a:solidFill>
                  <a:srgbClr val="C00000"/>
                </a:solidFill>
                <a:latin typeface="Arial" pitchFamily="34" charset="0"/>
                <a:cs typeface="Arial" pitchFamily="34" charset="0"/>
              </a:rPr>
              <a:t>					↓</a:t>
            </a:r>
          </a:p>
          <a:p>
            <a:pPr eaLnBrk="0" hangingPunct="0"/>
            <a:r>
              <a:rPr lang="cs-CZ" i="0" dirty="0">
                <a:solidFill>
                  <a:srgbClr val="C00000"/>
                </a:solidFill>
                <a:latin typeface="Arial" pitchFamily="34" charset="0"/>
                <a:cs typeface="Arial" pitchFamily="34" charset="0"/>
              </a:rPr>
              <a:t>	</a:t>
            </a:r>
            <a:r>
              <a:rPr lang="cs-CZ" i="0" dirty="0" smtClean="0">
                <a:solidFill>
                  <a:srgbClr val="C00000"/>
                </a:solidFill>
                <a:latin typeface="Arial" pitchFamily="34" charset="0"/>
                <a:cs typeface="Arial" pitchFamily="34" charset="0"/>
              </a:rPr>
              <a:t>	</a:t>
            </a:r>
            <a:r>
              <a:rPr lang="cs-CZ" i="0" dirty="0" smtClean="0">
                <a:latin typeface="Arial" pitchFamily="34" charset="0"/>
                <a:cs typeface="Arial" pitchFamily="34" charset="0"/>
              </a:rPr>
              <a:t>Při využití výběrového rozptylu má rozdíl t-rozdělení.</a:t>
            </a:r>
            <a:endParaRPr lang="cs-CZ" i="0" dirty="0" smtClean="0">
              <a:latin typeface="Arial" pitchFamily="34" charset="0"/>
              <a:cs typeface="Arial" pitchFamily="34" charset="0"/>
            </a:endParaRPr>
          </a:p>
          <a:p>
            <a:pPr eaLnBrk="0" hangingPunct="0"/>
            <a:endParaRPr lang="cs-CZ" i="0" dirty="0" smtClean="0">
              <a:solidFill>
                <a:srgbClr val="C00000"/>
              </a:solidFill>
              <a:latin typeface="Arial" pitchFamily="34" charset="0"/>
              <a:cs typeface="Arial" pitchFamily="34" charset="0"/>
            </a:endParaRPr>
          </a:p>
          <a:p>
            <a:pPr eaLnBrk="0" hangingPunct="0"/>
            <a:endParaRPr lang="cs-CZ" i="0" dirty="0" smtClean="0">
              <a:solidFill>
                <a:srgbClr val="C00000"/>
              </a:solidFill>
              <a:latin typeface="Arial" pitchFamily="34" charset="0"/>
              <a:cs typeface="Arial" pitchFamily="34" charset="0"/>
            </a:endParaRPr>
          </a:p>
          <a:p>
            <a:pPr eaLnBrk="0" hangingPunct="0"/>
            <a:r>
              <a:rPr lang="cs-CZ" i="0" dirty="0">
                <a:solidFill>
                  <a:srgbClr val="C00000"/>
                </a:solidFill>
                <a:latin typeface="Arial" pitchFamily="34" charset="0"/>
                <a:cs typeface="Arial" pitchFamily="34" charset="0"/>
              </a:rPr>
              <a:t>	</a:t>
            </a:r>
            <a:r>
              <a:rPr lang="cs-CZ" i="0" dirty="0" smtClean="0">
                <a:solidFill>
                  <a:srgbClr val="C00000"/>
                </a:solidFill>
                <a:latin typeface="Arial" pitchFamily="34" charset="0"/>
                <a:cs typeface="Arial" pitchFamily="34" charset="0"/>
              </a:rPr>
              <a:t>	</a:t>
            </a:r>
          </a:p>
          <a:p>
            <a:pPr eaLnBrk="0" hangingPunct="0"/>
            <a:endParaRPr lang="cs-CZ" b="0" i="0" dirty="0">
              <a:solidFill>
                <a:srgbClr val="C00000"/>
              </a:solidFill>
              <a:latin typeface="Arial" pitchFamily="34" charset="0"/>
              <a:cs typeface="Arial" pitchFamily="34" charset="0"/>
            </a:endParaRPr>
          </a:p>
        </p:txBody>
      </p:sp>
      <p:graphicFrame>
        <p:nvGraphicFramePr>
          <p:cNvPr id="29" name="Tabulka 28"/>
          <p:cNvGraphicFramePr>
            <a:graphicFrameLocks noGrp="1"/>
          </p:cNvGraphicFramePr>
          <p:nvPr/>
        </p:nvGraphicFramePr>
        <p:xfrm>
          <a:off x="395536" y="5085184"/>
          <a:ext cx="5976662" cy="1097280"/>
        </p:xfrm>
        <a:graphic>
          <a:graphicData uri="http://schemas.openxmlformats.org/drawingml/2006/table">
            <a:tbl>
              <a:tblPr firstRow="1" bandRow="1">
                <a:tableStyleId>{5C22544A-7EE6-4342-B048-85BDC9FD1C3A}</a:tableStyleId>
              </a:tblPr>
              <a:tblGrid>
                <a:gridCol w="1639756"/>
                <a:gridCol w="619558"/>
                <a:gridCol w="619558"/>
                <a:gridCol w="619558"/>
                <a:gridCol w="619558"/>
                <a:gridCol w="619558"/>
                <a:gridCol w="619558"/>
                <a:gridCol w="619558"/>
              </a:tblGrid>
              <a:tr h="338492">
                <a:tc>
                  <a:txBody>
                    <a:bodyPr/>
                    <a:lstStyle/>
                    <a:p>
                      <a:r>
                        <a:rPr lang="cs-CZ" dirty="0" smtClean="0"/>
                        <a:t>Kvantil</a:t>
                      </a:r>
                      <a:endParaRPr lang="cs-CZ" dirty="0"/>
                    </a:p>
                  </a:txBody>
                  <a:tcPr/>
                </a:tc>
                <a:tc>
                  <a:txBody>
                    <a:bodyPr/>
                    <a:lstStyle/>
                    <a:p>
                      <a:r>
                        <a:rPr lang="cs-CZ" dirty="0" smtClean="0"/>
                        <a:t>-3</a:t>
                      </a:r>
                      <a:endParaRPr lang="cs-CZ" dirty="0"/>
                    </a:p>
                  </a:txBody>
                  <a:tcPr/>
                </a:tc>
                <a:tc>
                  <a:txBody>
                    <a:bodyPr/>
                    <a:lstStyle/>
                    <a:p>
                      <a:r>
                        <a:rPr lang="cs-CZ" dirty="0" smtClean="0"/>
                        <a:t>-2</a:t>
                      </a:r>
                      <a:endParaRPr lang="cs-CZ" dirty="0"/>
                    </a:p>
                  </a:txBody>
                  <a:tcPr/>
                </a:tc>
                <a:tc>
                  <a:txBody>
                    <a:bodyPr/>
                    <a:lstStyle/>
                    <a:p>
                      <a:r>
                        <a:rPr lang="cs-CZ" dirty="0" smtClean="0"/>
                        <a:t>-1</a:t>
                      </a:r>
                      <a:endParaRPr lang="cs-CZ" dirty="0"/>
                    </a:p>
                  </a:txBody>
                  <a:tcPr/>
                </a:tc>
                <a:tc>
                  <a:txBody>
                    <a:bodyPr/>
                    <a:lstStyle/>
                    <a:p>
                      <a:r>
                        <a:rPr lang="cs-CZ" dirty="0" smtClean="0"/>
                        <a:t>0</a:t>
                      </a:r>
                      <a:endParaRPr lang="cs-CZ" dirty="0"/>
                    </a:p>
                  </a:txBody>
                  <a:tcPr/>
                </a:tc>
                <a:tc>
                  <a:txBody>
                    <a:bodyPr/>
                    <a:lstStyle/>
                    <a:p>
                      <a:r>
                        <a:rPr lang="cs-CZ" dirty="0" smtClean="0"/>
                        <a:t>1</a:t>
                      </a:r>
                      <a:endParaRPr lang="cs-CZ" dirty="0"/>
                    </a:p>
                  </a:txBody>
                  <a:tcPr/>
                </a:tc>
                <a:tc>
                  <a:txBody>
                    <a:bodyPr/>
                    <a:lstStyle/>
                    <a:p>
                      <a:r>
                        <a:rPr lang="cs-CZ" dirty="0" smtClean="0"/>
                        <a:t>2</a:t>
                      </a:r>
                      <a:endParaRPr lang="cs-CZ" dirty="0"/>
                    </a:p>
                  </a:txBody>
                  <a:tcPr/>
                </a:tc>
                <a:tc>
                  <a:txBody>
                    <a:bodyPr/>
                    <a:lstStyle/>
                    <a:p>
                      <a:r>
                        <a:rPr lang="cs-CZ" dirty="0" smtClean="0"/>
                        <a:t>3</a:t>
                      </a:r>
                      <a:endParaRPr lang="cs-CZ" dirty="0"/>
                    </a:p>
                  </a:txBody>
                  <a:tcPr/>
                </a:tc>
              </a:tr>
              <a:tr h="354320">
                <a:tc>
                  <a:txBody>
                    <a:bodyPr/>
                    <a:lstStyle/>
                    <a:p>
                      <a:r>
                        <a:rPr lang="cs-CZ" dirty="0" err="1" smtClean="0"/>
                        <a:t>Norm</a:t>
                      </a:r>
                      <a:r>
                        <a:rPr lang="cs-CZ" dirty="0" smtClean="0"/>
                        <a:t>(0,1)</a:t>
                      </a:r>
                      <a:endParaRPr lang="cs-CZ" dirty="0"/>
                    </a:p>
                  </a:txBody>
                  <a:tcPr/>
                </a:tc>
                <a:tc>
                  <a:txBody>
                    <a:bodyPr/>
                    <a:lstStyle/>
                    <a:p>
                      <a:r>
                        <a:rPr lang="cs-CZ" dirty="0" smtClean="0"/>
                        <a:t>0,00</a:t>
                      </a:r>
                      <a:endParaRPr lang="cs-CZ" dirty="0"/>
                    </a:p>
                  </a:txBody>
                  <a:tcPr/>
                </a:tc>
                <a:tc>
                  <a:txBody>
                    <a:bodyPr/>
                    <a:lstStyle/>
                    <a:p>
                      <a:r>
                        <a:rPr lang="cs-CZ" dirty="0" smtClean="0"/>
                        <a:t>0,05</a:t>
                      </a:r>
                      <a:endParaRPr lang="cs-CZ" dirty="0"/>
                    </a:p>
                  </a:txBody>
                  <a:tcPr/>
                </a:tc>
                <a:tc>
                  <a:txBody>
                    <a:bodyPr/>
                    <a:lstStyle/>
                    <a:p>
                      <a:r>
                        <a:rPr lang="cs-CZ" dirty="0" smtClean="0"/>
                        <a:t>0,24</a:t>
                      </a:r>
                      <a:endParaRPr lang="cs-CZ" dirty="0"/>
                    </a:p>
                  </a:txBody>
                  <a:tcPr/>
                </a:tc>
                <a:tc>
                  <a:txBody>
                    <a:bodyPr/>
                    <a:lstStyle/>
                    <a:p>
                      <a:r>
                        <a:rPr lang="cs-CZ" dirty="0" smtClean="0"/>
                        <a:t>0,40</a:t>
                      </a:r>
                      <a:endParaRPr lang="cs-CZ" dirty="0"/>
                    </a:p>
                  </a:txBody>
                  <a:tcPr/>
                </a:tc>
                <a:tc>
                  <a:txBody>
                    <a:bodyPr/>
                    <a:lstStyle/>
                    <a:p>
                      <a:r>
                        <a:rPr lang="cs-CZ" dirty="0" smtClean="0"/>
                        <a:t>0,24</a:t>
                      </a:r>
                      <a:endParaRPr lang="cs-CZ" dirty="0"/>
                    </a:p>
                  </a:txBody>
                  <a:tcPr/>
                </a:tc>
                <a:tc>
                  <a:txBody>
                    <a:bodyPr/>
                    <a:lstStyle/>
                    <a:p>
                      <a:r>
                        <a:rPr lang="cs-CZ" dirty="0" smtClean="0"/>
                        <a:t>0,05</a:t>
                      </a:r>
                      <a:endParaRPr lang="cs-CZ" dirty="0"/>
                    </a:p>
                  </a:txBody>
                  <a:tcPr/>
                </a:tc>
                <a:tc>
                  <a:txBody>
                    <a:bodyPr/>
                    <a:lstStyle/>
                    <a:p>
                      <a:r>
                        <a:rPr lang="cs-CZ" dirty="0" smtClean="0"/>
                        <a:t>0,00</a:t>
                      </a:r>
                      <a:endParaRPr lang="cs-CZ" dirty="0"/>
                    </a:p>
                  </a:txBody>
                  <a:tcPr/>
                </a:tc>
              </a:tr>
              <a:tr h="276592">
                <a:tc>
                  <a:txBody>
                    <a:bodyPr/>
                    <a:lstStyle/>
                    <a:p>
                      <a:r>
                        <a:rPr lang="cs-CZ" dirty="0" smtClean="0"/>
                        <a:t>t</a:t>
                      </a:r>
                      <a:r>
                        <a:rPr lang="cs-CZ" baseline="-25000" dirty="0" smtClean="0"/>
                        <a:t>7</a:t>
                      </a:r>
                      <a:r>
                        <a:rPr lang="cs-CZ" baseline="0" dirty="0" smtClean="0"/>
                        <a:t>(0,1)</a:t>
                      </a:r>
                      <a:endParaRPr lang="cs-CZ" dirty="0"/>
                    </a:p>
                  </a:txBody>
                  <a:tcPr/>
                </a:tc>
                <a:tc>
                  <a:txBody>
                    <a:bodyPr/>
                    <a:lstStyle/>
                    <a:p>
                      <a:r>
                        <a:rPr lang="cs-CZ" dirty="0" smtClean="0"/>
                        <a:t>0,01</a:t>
                      </a:r>
                      <a:endParaRPr lang="cs-CZ" dirty="0"/>
                    </a:p>
                  </a:txBody>
                  <a:tcPr/>
                </a:tc>
                <a:tc>
                  <a:txBody>
                    <a:bodyPr/>
                    <a:lstStyle/>
                    <a:p>
                      <a:r>
                        <a:rPr lang="cs-CZ" dirty="0" smtClean="0"/>
                        <a:t>0,06</a:t>
                      </a:r>
                      <a:endParaRPr lang="cs-CZ" dirty="0"/>
                    </a:p>
                  </a:txBody>
                  <a:tcPr/>
                </a:tc>
                <a:tc>
                  <a:txBody>
                    <a:bodyPr/>
                    <a:lstStyle/>
                    <a:p>
                      <a:r>
                        <a:rPr lang="cs-CZ" dirty="0" smtClean="0"/>
                        <a:t>0,23</a:t>
                      </a:r>
                      <a:endParaRPr lang="cs-CZ" dirty="0"/>
                    </a:p>
                  </a:txBody>
                  <a:tcPr/>
                </a:tc>
                <a:tc>
                  <a:txBody>
                    <a:bodyPr/>
                    <a:lstStyle/>
                    <a:p>
                      <a:r>
                        <a:rPr lang="cs-CZ" dirty="0" smtClean="0"/>
                        <a:t>0,38</a:t>
                      </a:r>
                      <a:endParaRPr lang="cs-CZ" dirty="0"/>
                    </a:p>
                  </a:txBody>
                  <a:tcPr/>
                </a:tc>
                <a:tc>
                  <a:txBody>
                    <a:bodyPr/>
                    <a:lstStyle/>
                    <a:p>
                      <a:r>
                        <a:rPr lang="cs-CZ" dirty="0" smtClean="0"/>
                        <a:t>0,23</a:t>
                      </a:r>
                      <a:endParaRPr lang="cs-CZ" dirty="0"/>
                    </a:p>
                  </a:txBody>
                  <a:tcPr/>
                </a:tc>
                <a:tc>
                  <a:txBody>
                    <a:bodyPr/>
                    <a:lstStyle/>
                    <a:p>
                      <a:r>
                        <a:rPr lang="cs-CZ" dirty="0" smtClean="0"/>
                        <a:t>0,06</a:t>
                      </a:r>
                      <a:endParaRPr lang="cs-CZ" dirty="0"/>
                    </a:p>
                  </a:txBody>
                  <a:tcPr/>
                </a:tc>
                <a:tc>
                  <a:txBody>
                    <a:bodyPr/>
                    <a:lstStyle/>
                    <a:p>
                      <a:r>
                        <a:rPr lang="cs-CZ" dirty="0" smtClean="0"/>
                        <a:t>0,01</a:t>
                      </a:r>
                      <a:endParaRPr lang="cs-CZ" dirty="0"/>
                    </a:p>
                  </a:txBody>
                  <a:tcPr/>
                </a:tc>
              </a:tr>
            </a:tbl>
          </a:graphicData>
        </a:graphic>
      </p:graphicFrame>
      <p:pic>
        <p:nvPicPr>
          <p:cNvPr id="30" name="Obrázek 29" descr="norm_vs_t.jpg"/>
          <p:cNvPicPr>
            <a:picLocks noChangeAspect="1"/>
          </p:cNvPicPr>
          <p:nvPr/>
        </p:nvPicPr>
        <p:blipFill>
          <a:blip r:embed="rId3" cstate="print"/>
          <a:stretch>
            <a:fillRect/>
          </a:stretch>
        </p:blipFill>
        <p:spPr>
          <a:xfrm>
            <a:off x="6588225" y="4774332"/>
            <a:ext cx="2376264" cy="1584176"/>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2227" name="Rectangle 2"/>
          <p:cNvSpPr>
            <a:spLocks noGrp="1"/>
          </p:cNvSpPr>
          <p:nvPr>
            <p:ph type="title" idx="4294967295"/>
          </p:nvPr>
        </p:nvSpPr>
        <p:spPr>
          <a:xfrm>
            <a:off x="688032" y="476672"/>
            <a:ext cx="7772400" cy="432048"/>
          </a:xfrm>
          <a:noFill/>
        </p:spPr>
        <p:txBody>
          <a:bodyPr/>
          <a:lstStyle/>
          <a:p>
            <a:r>
              <a:rPr lang="cs-CZ" dirty="0" smtClean="0"/>
              <a:t>t-Test</a:t>
            </a:r>
            <a:endParaRPr lang="cs-CZ" dirty="0" smtClean="0"/>
          </a:p>
        </p:txBody>
      </p:sp>
      <p:sp>
        <p:nvSpPr>
          <p:cNvPr id="52239" name="Text Box 18"/>
          <p:cNvSpPr txBox="1">
            <a:spLocks noChangeArrowheads="1"/>
          </p:cNvSpPr>
          <p:nvPr/>
        </p:nvSpPr>
        <p:spPr bwMode="auto">
          <a:xfrm>
            <a:off x="395536" y="1412776"/>
            <a:ext cx="8424936" cy="5040560"/>
          </a:xfrm>
          <a:prstGeom prst="rect">
            <a:avLst/>
          </a:prstGeom>
          <a:noFill/>
          <a:ln w="9525">
            <a:noFill/>
            <a:miter lim="800000"/>
            <a:headEnd/>
            <a:tailEnd/>
          </a:ln>
        </p:spPr>
        <p:txBody>
          <a:bodyPr/>
          <a:lstStyle/>
          <a:p>
            <a:pPr eaLnBrk="0" hangingPunct="0">
              <a:spcAft>
                <a:spcPts val="600"/>
              </a:spcAft>
            </a:pPr>
            <a:r>
              <a:rPr lang="cs-CZ" sz="2000" i="0" dirty="0" smtClean="0">
                <a:latin typeface="Arial" pitchFamily="34" charset="0"/>
                <a:cs typeface="Arial" pitchFamily="34" charset="0"/>
              </a:rPr>
              <a:t>Princip:</a:t>
            </a:r>
            <a:r>
              <a:rPr lang="cs-CZ" sz="2000" b="0" i="0" dirty="0" smtClean="0">
                <a:latin typeface="Arial" pitchFamily="34" charset="0"/>
                <a:cs typeface="Arial" pitchFamily="34" charset="0"/>
              </a:rPr>
              <a:t>		</a:t>
            </a:r>
            <a:r>
              <a:rPr lang="cs-CZ" sz="2000" b="0" i="0" dirty="0" smtClean="0">
                <a:solidFill>
                  <a:srgbClr val="C00000"/>
                </a:solidFill>
                <a:latin typeface="Arial" pitchFamily="34" charset="0"/>
                <a:cs typeface="Arial" pitchFamily="34" charset="0"/>
              </a:rPr>
              <a:t>podle určené hladiny pravděpodobnosti se 				stanoví maximální přípustná velikost rozdílu 				výběrového průměru a skutečné střední hodnoty. 			Testuje se velikost rozdílu.</a:t>
            </a:r>
          </a:p>
          <a:p>
            <a:pPr eaLnBrk="0" hangingPunct="0"/>
            <a:r>
              <a:rPr lang="cs-CZ" sz="2000" b="0" i="0" dirty="0" smtClean="0">
                <a:latin typeface="Arial" pitchFamily="34" charset="0"/>
                <a:cs typeface="Arial" pitchFamily="34" charset="0"/>
              </a:rPr>
              <a:t>Postup:		Výpočet normalizovaného rozdílu a jeho porovnání s 			tabelovanou hodnotou (jednostranná a dvoustranná 			varianta):</a:t>
            </a:r>
          </a:p>
          <a:p>
            <a:pPr eaLnBrk="0" hangingPunct="0"/>
            <a:endParaRPr lang="cs-CZ" sz="2000" b="0" i="0" dirty="0">
              <a:latin typeface="Arial" pitchFamily="34" charset="0"/>
              <a:cs typeface="Arial" pitchFamily="34" charset="0"/>
            </a:endParaRPr>
          </a:p>
          <a:p>
            <a:pPr eaLnBrk="0" hangingPunct="0"/>
            <a:endParaRPr lang="cs-CZ" sz="2000" b="0" i="0" dirty="0" smtClean="0">
              <a:latin typeface="Arial" pitchFamily="34" charset="0"/>
              <a:cs typeface="Arial" pitchFamily="34" charset="0"/>
            </a:endParaRPr>
          </a:p>
          <a:p>
            <a:pPr eaLnBrk="0" hangingPunct="0"/>
            <a:endParaRPr lang="cs-CZ" sz="2000" i="0" dirty="0" smtClean="0">
              <a:solidFill>
                <a:srgbClr val="C00000"/>
              </a:solidFill>
              <a:latin typeface="Arial" pitchFamily="34" charset="0"/>
              <a:cs typeface="Arial" pitchFamily="34" charset="0"/>
            </a:endParaRPr>
          </a:p>
          <a:p>
            <a:pPr eaLnBrk="0" hangingPunct="0"/>
            <a:endParaRPr lang="cs-CZ" sz="2000" i="0" dirty="0" smtClean="0">
              <a:solidFill>
                <a:srgbClr val="C00000"/>
              </a:solidFill>
              <a:latin typeface="Arial" pitchFamily="34" charset="0"/>
              <a:cs typeface="Arial" pitchFamily="34" charset="0"/>
            </a:endParaRPr>
          </a:p>
          <a:p>
            <a:pPr eaLnBrk="0" hangingPunct="0"/>
            <a:r>
              <a:rPr lang="cs-CZ" sz="2000" i="0" dirty="0">
                <a:solidFill>
                  <a:srgbClr val="C00000"/>
                </a:solidFill>
                <a:latin typeface="Arial" pitchFamily="34" charset="0"/>
                <a:cs typeface="Arial" pitchFamily="34" charset="0"/>
              </a:rPr>
              <a:t>	</a:t>
            </a:r>
            <a:r>
              <a:rPr lang="cs-CZ" sz="2000" i="0" dirty="0" smtClean="0">
                <a:solidFill>
                  <a:srgbClr val="C00000"/>
                </a:solidFill>
                <a:latin typeface="Arial" pitchFamily="34" charset="0"/>
                <a:cs typeface="Arial" pitchFamily="34" charset="0"/>
              </a:rPr>
              <a:t>	</a:t>
            </a:r>
          </a:p>
          <a:p>
            <a:pPr eaLnBrk="0" hangingPunct="0"/>
            <a:endParaRPr lang="cs-CZ" sz="2000" b="0" i="0" dirty="0">
              <a:solidFill>
                <a:srgbClr val="C00000"/>
              </a:solidFill>
              <a:latin typeface="Arial" pitchFamily="34" charset="0"/>
              <a:cs typeface="Arial" pitchFamily="34" charset="0"/>
            </a:endParaRPr>
          </a:p>
        </p:txBody>
      </p:sp>
      <p:graphicFrame>
        <p:nvGraphicFramePr>
          <p:cNvPr id="5" name="Group 3"/>
          <p:cNvGraphicFramePr>
            <a:graphicFrameLocks noGrp="1"/>
          </p:cNvGraphicFramePr>
          <p:nvPr/>
        </p:nvGraphicFramePr>
        <p:xfrm>
          <a:off x="2123728" y="4149080"/>
          <a:ext cx="6781800" cy="1671638"/>
        </p:xfrm>
        <a:graphic>
          <a:graphicData uri="http://schemas.openxmlformats.org/drawingml/2006/table">
            <a:tbl>
              <a:tblPr/>
              <a:tblGrid>
                <a:gridCol w="1406525"/>
                <a:gridCol w="1487488"/>
                <a:gridCol w="1757362"/>
                <a:gridCol w="2130425"/>
              </a:tblGrid>
              <a:tr h="3683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dirty="0" smtClean="0">
                          <a:ln>
                            <a:noFill/>
                          </a:ln>
                          <a:solidFill>
                            <a:schemeClr val="tx1"/>
                          </a:solidFill>
                          <a:effectLst/>
                          <a:latin typeface="Calibri" pitchFamily="34" charset="0"/>
                        </a:rPr>
                        <a:t>H</a:t>
                      </a:r>
                      <a:r>
                        <a:rPr kumimoji="0" lang="en-US" sz="1900" b="1" i="0" u="none" strike="noStrike" cap="none" normalizeH="0" baseline="-25000" dirty="0" smtClean="0">
                          <a:ln>
                            <a:noFill/>
                          </a:ln>
                          <a:solidFill>
                            <a:schemeClr val="tx1"/>
                          </a:solidFill>
                          <a:effectLst/>
                          <a:latin typeface="Calibri" pitchFamily="34" charset="0"/>
                        </a:rPr>
                        <a:t>0</a:t>
                      </a:r>
                      <a:endParaRPr kumimoji="0" lang="cs-CZ" sz="1900" b="1" i="0" u="none" strike="noStrike" cap="none" normalizeH="0" baseline="-25000" dirty="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16349"/>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dirty="0" smtClean="0">
                          <a:ln>
                            <a:noFill/>
                          </a:ln>
                          <a:solidFill>
                            <a:schemeClr val="tx1"/>
                          </a:solidFill>
                          <a:effectLst/>
                          <a:latin typeface="Calibri" pitchFamily="34" charset="0"/>
                        </a:rPr>
                        <a:t>H</a:t>
                      </a:r>
                      <a:r>
                        <a:rPr kumimoji="0" lang="en-US" sz="1900" b="1" i="0" u="none" strike="noStrike" cap="none" normalizeH="0" baseline="-25000" dirty="0" smtClean="0">
                          <a:ln>
                            <a:noFill/>
                          </a:ln>
                          <a:solidFill>
                            <a:schemeClr val="tx1"/>
                          </a:solidFill>
                          <a:effectLst/>
                          <a:latin typeface="Calibri" pitchFamily="34" charset="0"/>
                        </a:rPr>
                        <a:t>A</a:t>
                      </a:r>
                      <a:endParaRPr kumimoji="0" lang="cs-CZ" sz="1900" b="1" i="0" u="none" strike="noStrike" cap="none" normalizeH="0" baseline="-2500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16349"/>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dirty="0" err="1" smtClean="0">
                          <a:ln>
                            <a:noFill/>
                          </a:ln>
                          <a:solidFill>
                            <a:schemeClr val="tx1"/>
                          </a:solidFill>
                          <a:effectLst/>
                          <a:latin typeface="Calibri" pitchFamily="34" charset="0"/>
                        </a:rPr>
                        <a:t>Testov</a:t>
                      </a:r>
                      <a:r>
                        <a:rPr kumimoji="0" lang="cs-CZ" sz="1900" b="1" i="0" u="none" strike="noStrike" cap="none" normalizeH="0" baseline="0" dirty="0" smtClean="0">
                          <a:ln>
                            <a:noFill/>
                          </a:ln>
                          <a:solidFill>
                            <a:schemeClr val="tx1"/>
                          </a:solidFill>
                          <a:effectLst/>
                          <a:latin typeface="Calibri" pitchFamily="34" charset="0"/>
                        </a:rPr>
                        <a:t>á statistika</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16349"/>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900" b="1" i="0" u="none" strike="noStrike" cap="none" normalizeH="0" baseline="0" dirty="0" smtClean="0">
                          <a:ln>
                            <a:noFill/>
                          </a:ln>
                          <a:solidFill>
                            <a:schemeClr val="tx1"/>
                          </a:solidFill>
                          <a:effectLst/>
                          <a:latin typeface="Calibri" pitchFamily="34" charset="0"/>
                        </a:rPr>
                        <a:t>Interval spolehlivosti</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16349"/>
                    </a:solidFill>
                  </a:tcPr>
                </a:tc>
              </a:tr>
              <a:tr h="4699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 </a:t>
                      </a:r>
                      <a:r>
                        <a:rPr kumimoji="0" lang="en-US" sz="2100" b="1" i="0" u="none" strike="noStrike" cap="none" normalizeH="0" baseline="0" smtClean="0">
                          <a:ln>
                            <a:noFill/>
                          </a:ln>
                          <a:solidFill>
                            <a:schemeClr val="tx1"/>
                          </a:solidFill>
                          <a:effectLst/>
                          <a:latin typeface="Calibri" pitchFamily="34" charset="0"/>
                        </a:rPr>
                        <a:t>&gt; t</a:t>
                      </a:r>
                      <a:endParaRPr kumimoji="0" lang="cs-CZ" sz="2100" b="1"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 </a:t>
                      </a:r>
                      <a:r>
                        <a:rPr kumimoji="0" lang="en-US" sz="2100" b="1" i="0" u="none" strike="noStrike" cap="none" normalizeH="0" baseline="0" smtClean="0">
                          <a:ln>
                            <a:noFill/>
                          </a:ln>
                          <a:solidFill>
                            <a:schemeClr val="tx1"/>
                          </a:solidFill>
                          <a:effectLst/>
                          <a:latin typeface="Calibri" pitchFamily="34" charset="0"/>
                        </a:rPr>
                        <a:t>&lt; t</a:t>
                      </a:r>
                      <a:endParaRPr kumimoji="0" lang="cs-CZ" sz="2100" b="1"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2100" b="1" i="0" u="none" strike="noStrike" cap="none" normalizeH="0" baseline="0" dirty="0" smtClean="0">
                          <a:ln>
                            <a:noFill/>
                          </a:ln>
                          <a:solidFill>
                            <a:schemeClr val="tx1"/>
                          </a:solidFill>
                          <a:effectLst/>
                          <a:latin typeface="Calibri" pitchFamily="34" charset="0"/>
                        </a:rPr>
                        <a:t>|t| &gt; t</a:t>
                      </a:r>
                      <a:endParaRPr kumimoji="0" lang="cs-CZ" sz="2100" b="1" i="0" u="none" strike="noStrike" cap="none" normalizeH="0" baseline="0" dirty="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6" name="Object 61"/>
          <p:cNvGraphicFramePr>
            <a:graphicFrameLocks noChangeAspect="1"/>
          </p:cNvGraphicFramePr>
          <p:nvPr/>
        </p:nvGraphicFramePr>
        <p:xfrm>
          <a:off x="275878" y="4418756"/>
          <a:ext cx="1625600" cy="969963"/>
        </p:xfrm>
        <a:graphic>
          <a:graphicData uri="http://schemas.openxmlformats.org/presentationml/2006/ole">
            <p:oleObj spid="_x0000_s99330" name="Equation" r:id="rId4" imgW="799920" imgH="419040" progId="Equation.3">
              <p:embed/>
            </p:oleObj>
          </a:graphicData>
        </a:graphic>
      </p:graphicFrame>
      <p:graphicFrame>
        <p:nvGraphicFramePr>
          <p:cNvPr id="99331" name="Object 67"/>
          <p:cNvGraphicFramePr>
            <a:graphicFrameLocks noChangeAspect="1"/>
          </p:cNvGraphicFramePr>
          <p:nvPr/>
        </p:nvGraphicFramePr>
        <p:xfrm>
          <a:off x="2483768" y="4551213"/>
          <a:ext cx="685800" cy="461963"/>
        </p:xfrm>
        <a:graphic>
          <a:graphicData uri="http://schemas.openxmlformats.org/presentationml/2006/ole">
            <p:oleObj spid="_x0000_s99331" name="Equation" r:id="rId5" imgW="380880" imgH="241200" progId="Equation.3">
              <p:embed/>
            </p:oleObj>
          </a:graphicData>
        </a:graphic>
      </p:graphicFrame>
      <p:graphicFrame>
        <p:nvGraphicFramePr>
          <p:cNvPr id="99332" name="Object 68"/>
          <p:cNvGraphicFramePr>
            <a:graphicFrameLocks noChangeAspect="1"/>
          </p:cNvGraphicFramePr>
          <p:nvPr/>
        </p:nvGraphicFramePr>
        <p:xfrm>
          <a:off x="2483768" y="4962624"/>
          <a:ext cx="762000" cy="482600"/>
        </p:xfrm>
        <a:graphic>
          <a:graphicData uri="http://schemas.openxmlformats.org/presentationml/2006/ole">
            <p:oleObj spid="_x0000_s99332" name="Equation" r:id="rId6" imgW="380880" imgH="241200" progId="Equation.3">
              <p:embed/>
            </p:oleObj>
          </a:graphicData>
        </a:graphic>
      </p:graphicFrame>
      <p:graphicFrame>
        <p:nvGraphicFramePr>
          <p:cNvPr id="99333" name="Object 69"/>
          <p:cNvGraphicFramePr>
            <a:graphicFrameLocks noChangeAspect="1"/>
          </p:cNvGraphicFramePr>
          <p:nvPr/>
        </p:nvGraphicFramePr>
        <p:xfrm>
          <a:off x="2483768" y="5396259"/>
          <a:ext cx="762000" cy="481013"/>
        </p:xfrm>
        <a:graphic>
          <a:graphicData uri="http://schemas.openxmlformats.org/presentationml/2006/ole">
            <p:oleObj spid="_x0000_s99333" name="Equation" r:id="rId7" imgW="380880" imgH="241200" progId="Equation.3">
              <p:embed/>
            </p:oleObj>
          </a:graphicData>
        </a:graphic>
      </p:graphicFrame>
      <p:graphicFrame>
        <p:nvGraphicFramePr>
          <p:cNvPr id="99334" name="Object 70"/>
          <p:cNvGraphicFramePr>
            <a:graphicFrameLocks noChangeAspect="1"/>
          </p:cNvGraphicFramePr>
          <p:nvPr/>
        </p:nvGraphicFramePr>
        <p:xfrm>
          <a:off x="3855368" y="5347047"/>
          <a:ext cx="838200" cy="530225"/>
        </p:xfrm>
        <a:graphic>
          <a:graphicData uri="http://schemas.openxmlformats.org/presentationml/2006/ole">
            <p:oleObj spid="_x0000_s99334" name="Equation" r:id="rId8" imgW="380880" imgH="241200" progId="Equation.3">
              <p:embed/>
            </p:oleObj>
          </a:graphicData>
        </a:graphic>
      </p:graphicFrame>
      <p:graphicFrame>
        <p:nvGraphicFramePr>
          <p:cNvPr id="99335" name="Object 71"/>
          <p:cNvGraphicFramePr>
            <a:graphicFrameLocks noChangeAspect="1"/>
          </p:cNvGraphicFramePr>
          <p:nvPr/>
        </p:nvGraphicFramePr>
        <p:xfrm>
          <a:off x="3855368" y="4962624"/>
          <a:ext cx="762000" cy="482600"/>
        </p:xfrm>
        <a:graphic>
          <a:graphicData uri="http://schemas.openxmlformats.org/presentationml/2006/ole">
            <p:oleObj spid="_x0000_s99335" name="Equation" r:id="rId9" imgW="380880" imgH="241200" progId="Equation.3">
              <p:embed/>
            </p:oleObj>
          </a:graphicData>
        </a:graphic>
      </p:graphicFrame>
      <p:graphicFrame>
        <p:nvGraphicFramePr>
          <p:cNvPr id="99336" name="Object 72"/>
          <p:cNvGraphicFramePr>
            <a:graphicFrameLocks noChangeAspect="1"/>
          </p:cNvGraphicFramePr>
          <p:nvPr/>
        </p:nvGraphicFramePr>
        <p:xfrm>
          <a:off x="3855368" y="4530576"/>
          <a:ext cx="762000" cy="482600"/>
        </p:xfrm>
        <a:graphic>
          <a:graphicData uri="http://schemas.openxmlformats.org/presentationml/2006/ole">
            <p:oleObj spid="_x0000_s99336" name="Equation" r:id="rId10" imgW="380880" imgH="241200" progId="Equation.3">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5061" name="Rectangle 4"/>
          <p:cNvSpPr>
            <a:spLocks noChangeArrowheads="1"/>
          </p:cNvSpPr>
          <p:nvPr/>
        </p:nvSpPr>
        <p:spPr bwMode="auto">
          <a:xfrm>
            <a:off x="900113" y="1544638"/>
            <a:ext cx="7704137" cy="3397250"/>
          </a:xfrm>
          <a:prstGeom prst="rect">
            <a:avLst/>
          </a:prstGeom>
          <a:noFill/>
          <a:ln w="9525">
            <a:noFill/>
            <a:miter lim="800000"/>
            <a:headEnd/>
            <a:tailEnd/>
          </a:ln>
        </p:spPr>
        <p:txBody>
          <a:bodyPr tIns="152352" bIns="38088" anchor="ctr">
            <a:spAutoFit/>
          </a:bodyPr>
          <a:lstStyle/>
          <a:p>
            <a:pPr marL="457200" indent="-457200" algn="just" fontAlgn="base">
              <a:spcBef>
                <a:spcPct val="0"/>
              </a:spcBef>
              <a:spcAft>
                <a:spcPct val="0"/>
              </a:spcAft>
            </a:pPr>
            <a:r>
              <a:rPr lang="cs-CZ" sz="2100" b="1" dirty="0">
                <a:solidFill>
                  <a:prstClr val="black"/>
                </a:solidFill>
                <a:latin typeface="Times New Roman" pitchFamily="18" charset="0"/>
                <a:cs typeface="Times New Roman" pitchFamily="18" charset="0"/>
              </a:rPr>
              <a:t>Koncentrace antibiotika v cílovém orgánu</a:t>
            </a:r>
          </a:p>
          <a:p>
            <a:pPr marL="457200" indent="-457200" algn="just" fontAlgn="base">
              <a:spcBef>
                <a:spcPct val="0"/>
              </a:spcBef>
              <a:spcAft>
                <a:spcPct val="0"/>
              </a:spcAft>
            </a:pPr>
            <a:endParaRPr lang="cs-CZ" sz="2100" b="1" dirty="0">
              <a:solidFill>
                <a:prstClr val="black"/>
              </a:solidFill>
              <a:latin typeface="Times New Roman" pitchFamily="18" charset="0"/>
              <a:cs typeface="Times New Roman" pitchFamily="18" charset="0"/>
            </a:endParaRPr>
          </a:p>
          <a:p>
            <a:pPr marL="457200" indent="-457200" algn="just" eaLnBrk="0" fontAlgn="base" hangingPunct="0">
              <a:spcBef>
                <a:spcPct val="0"/>
              </a:spcBef>
              <a:spcAft>
                <a:spcPct val="0"/>
              </a:spcAft>
            </a:pPr>
            <a:r>
              <a:rPr lang="cs-CZ" sz="2100" dirty="0">
                <a:solidFill>
                  <a:prstClr val="black"/>
                </a:solidFill>
                <a:latin typeface="Arial" pitchFamily="34" charset="0"/>
                <a:cs typeface="Times New Roman" pitchFamily="18" charset="0"/>
              </a:rPr>
              <a:t>Při 1000 měřeních antibiotika byla zjištěna v cílovém orgánu průměrná koncentrace 202,5 jednotek a směrodatná odchylka 44 jednotek. </a:t>
            </a:r>
            <a:endParaRPr lang="cs-CZ" sz="2100" dirty="0">
              <a:solidFill>
                <a:prstClr val="black"/>
              </a:solidFill>
              <a:latin typeface="Arial" pitchFamily="34" charset="0"/>
              <a:cs typeface="Arial" pitchFamily="34" charset="0"/>
            </a:endParaRPr>
          </a:p>
          <a:p>
            <a:pPr marL="457200" indent="-457200" algn="just" eaLnBrk="0" fontAlgn="base" hangingPunct="0">
              <a:spcBef>
                <a:spcPct val="0"/>
              </a:spcBef>
              <a:spcAft>
                <a:spcPct val="0"/>
              </a:spcAft>
            </a:pPr>
            <a:r>
              <a:rPr lang="cs-CZ" sz="2100" dirty="0">
                <a:solidFill>
                  <a:prstClr val="black"/>
                </a:solidFill>
                <a:latin typeface="Arial" pitchFamily="34" charset="0"/>
                <a:cs typeface="Times New Roman" pitchFamily="18" charset="0"/>
              </a:rPr>
              <a:t>Požadovaná koncentrace antibiotika je 200 jednotek. </a:t>
            </a:r>
            <a:endParaRPr lang="cs-CZ" sz="2100" dirty="0">
              <a:solidFill>
                <a:prstClr val="black"/>
              </a:solidFill>
              <a:latin typeface="Arial" pitchFamily="34" charset="0"/>
              <a:cs typeface="Arial" pitchFamily="34" charset="0"/>
            </a:endParaRPr>
          </a:p>
          <a:p>
            <a:pPr marL="457200" indent="-457200" algn="just" eaLnBrk="0" fontAlgn="base" hangingPunct="0">
              <a:spcBef>
                <a:spcPct val="0"/>
              </a:spcBef>
              <a:spcAft>
                <a:spcPct val="0"/>
              </a:spcAft>
            </a:pPr>
            <a:endParaRPr lang="cs-CZ" sz="2100" dirty="0">
              <a:solidFill>
                <a:prstClr val="black"/>
              </a:solidFill>
              <a:latin typeface="Arial" pitchFamily="34" charset="0"/>
              <a:cs typeface="Arial" pitchFamily="34" charset="0"/>
            </a:endParaRPr>
          </a:p>
          <a:p>
            <a:pPr marL="457200" indent="-457200" algn="just" eaLnBrk="0" fontAlgn="base" hangingPunct="0">
              <a:spcBef>
                <a:spcPct val="0"/>
              </a:spcBef>
              <a:spcAft>
                <a:spcPct val="0"/>
              </a:spcAft>
              <a:buFontTx/>
              <a:buAutoNum type="arabicParenR"/>
            </a:pPr>
            <a:r>
              <a:rPr lang="cs-CZ" sz="2100" dirty="0">
                <a:solidFill>
                  <a:prstClr val="black"/>
                </a:solidFill>
                <a:latin typeface="Arial" pitchFamily="34" charset="0"/>
                <a:cs typeface="Times New Roman" pitchFamily="18" charset="0"/>
              </a:rPr>
              <a:t>Je daný rozdíl 2,5 významný vzhledem k variabilitě znaku na hladině významnosti </a:t>
            </a:r>
            <a:r>
              <a:rPr lang="cs-CZ" sz="2100" dirty="0" smtClean="0">
                <a:solidFill>
                  <a:prstClr val="black"/>
                </a:solidFill>
                <a:latin typeface="Arial" pitchFamily="34" charset="0"/>
                <a:cs typeface="Times New Roman" pitchFamily="18" charset="0"/>
              </a:rPr>
              <a:t>5 %? </a:t>
            </a:r>
            <a:endParaRPr lang="cs-CZ" sz="2100" dirty="0">
              <a:solidFill>
                <a:prstClr val="black"/>
              </a:solidFill>
              <a:latin typeface="Arial" pitchFamily="34" charset="0"/>
              <a:cs typeface="Arial" pitchFamily="34" charset="0"/>
            </a:endParaRPr>
          </a:p>
          <a:p>
            <a:pPr marL="457200" indent="-457200" algn="just" eaLnBrk="0" fontAlgn="base" hangingPunct="0">
              <a:spcBef>
                <a:spcPct val="0"/>
              </a:spcBef>
              <a:spcAft>
                <a:spcPct val="0"/>
              </a:spcAft>
            </a:pPr>
            <a:r>
              <a:rPr lang="cs-CZ" sz="2100" dirty="0">
                <a:solidFill>
                  <a:prstClr val="black"/>
                </a:solidFill>
                <a:latin typeface="Arial" pitchFamily="34" charset="0"/>
                <a:cs typeface="Times New Roman" pitchFamily="18" charset="0"/>
              </a:rPr>
              <a:t>2</a:t>
            </a:r>
            <a:r>
              <a:rPr lang="cs-CZ" sz="2100" dirty="0" smtClean="0">
                <a:solidFill>
                  <a:prstClr val="black"/>
                </a:solidFill>
                <a:latin typeface="Arial" pitchFamily="34" charset="0"/>
                <a:cs typeface="Times New Roman" pitchFamily="18" charset="0"/>
              </a:rPr>
              <a:t>)	Jaká </a:t>
            </a:r>
            <a:r>
              <a:rPr lang="cs-CZ" sz="2100" dirty="0">
                <a:solidFill>
                  <a:prstClr val="black"/>
                </a:solidFill>
                <a:latin typeface="Arial" pitchFamily="34" charset="0"/>
                <a:cs typeface="Times New Roman" pitchFamily="18" charset="0"/>
              </a:rPr>
              <a:t>je skutečná hladina významnosti?</a:t>
            </a:r>
            <a:endParaRPr lang="cs-CZ" sz="4400" dirty="0">
              <a:solidFill>
                <a:prstClr val="black"/>
              </a:solidFill>
              <a:latin typeface="Arial" pitchFamily="34" charset="0"/>
              <a:cs typeface="Arial" pitchFamily="34" charset="0"/>
            </a:endParaRPr>
          </a:p>
        </p:txBody>
      </p:sp>
      <p:graphicFrame>
        <p:nvGraphicFramePr>
          <p:cNvPr id="45058" name="Object 5"/>
          <p:cNvGraphicFramePr>
            <a:graphicFrameLocks noChangeAspect="1"/>
          </p:cNvGraphicFramePr>
          <p:nvPr/>
        </p:nvGraphicFramePr>
        <p:xfrm>
          <a:off x="1908175" y="5170488"/>
          <a:ext cx="4608513" cy="858837"/>
        </p:xfrm>
        <a:graphic>
          <a:graphicData uri="http://schemas.openxmlformats.org/presentationml/2006/ole">
            <p:oleObj spid="_x0000_s100354" name="Rovnice" r:id="rId3" imgW="2095500" imgH="393700" progId="Equation.3">
              <p:embed/>
            </p:oleObj>
          </a:graphicData>
        </a:graphic>
      </p:graphicFrame>
      <p:sp>
        <p:nvSpPr>
          <p:cNvPr id="6" name="Rectangle 2"/>
          <p:cNvSpPr>
            <a:spLocks noGrp="1"/>
          </p:cNvSpPr>
          <p:nvPr>
            <p:ph type="title" idx="4294967295"/>
          </p:nvPr>
        </p:nvSpPr>
        <p:spPr>
          <a:xfrm>
            <a:off x="688032" y="476672"/>
            <a:ext cx="7772400" cy="432048"/>
          </a:xfrm>
          <a:noFill/>
        </p:spPr>
        <p:txBody>
          <a:bodyPr/>
          <a:lstStyle/>
          <a:p>
            <a:r>
              <a:rPr lang="cs-CZ" dirty="0" smtClean="0"/>
              <a:t>t-Test</a:t>
            </a:r>
            <a:endParaRPr lang="cs-CZ"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37891" name="Rectangle 2"/>
          <p:cNvSpPr>
            <a:spLocks noChangeArrowheads="1"/>
          </p:cNvSpPr>
          <p:nvPr>
            <p:ph type="title" idx="4294967295"/>
          </p:nvPr>
        </p:nvSpPr>
        <p:spPr>
          <a:xfrm>
            <a:off x="457200" y="104775"/>
            <a:ext cx="8610600" cy="685800"/>
          </a:xfrm>
          <a:noFill/>
        </p:spPr>
        <p:txBody>
          <a:bodyPr/>
          <a:lstStyle/>
          <a:p>
            <a:r>
              <a:rPr lang="cs-CZ" smtClean="0"/>
              <a:t>JAK vznikají informace ? základní pojmy</a:t>
            </a:r>
          </a:p>
        </p:txBody>
      </p:sp>
      <p:sp>
        <p:nvSpPr>
          <p:cNvPr id="37892" name="Rectangle 3"/>
          <p:cNvSpPr>
            <a:spLocks noChangeArrowheads="1"/>
          </p:cNvSpPr>
          <p:nvPr/>
        </p:nvSpPr>
        <p:spPr bwMode="auto">
          <a:xfrm>
            <a:off x="228600" y="866775"/>
            <a:ext cx="4271963" cy="2305050"/>
          </a:xfrm>
          <a:prstGeom prst="rect">
            <a:avLst/>
          </a:prstGeom>
          <a:noFill/>
          <a:ln w="9525">
            <a:solidFill>
              <a:srgbClr val="000000"/>
            </a:solidFill>
            <a:prstDash val="dash"/>
            <a:miter lim="800000"/>
            <a:headEnd/>
            <a:tailEnd/>
          </a:ln>
        </p:spPr>
        <p:txBody>
          <a:bodyPr/>
          <a:lstStyle/>
          <a:p>
            <a:endParaRPr lang="cs-CZ"/>
          </a:p>
        </p:txBody>
      </p:sp>
      <p:sp>
        <p:nvSpPr>
          <p:cNvPr id="37893" name="Text Box 4"/>
          <p:cNvSpPr txBox="1">
            <a:spLocks noChangeArrowheads="1"/>
          </p:cNvSpPr>
          <p:nvPr/>
        </p:nvSpPr>
        <p:spPr bwMode="auto">
          <a:xfrm>
            <a:off x="228600" y="866775"/>
            <a:ext cx="4271963" cy="428625"/>
          </a:xfrm>
          <a:prstGeom prst="rect">
            <a:avLst/>
          </a:prstGeom>
          <a:solidFill>
            <a:schemeClr val="accent2"/>
          </a:solidFill>
          <a:ln w="9525">
            <a:solidFill>
              <a:srgbClr val="000000"/>
            </a:solidFill>
            <a:miter lim="800000"/>
            <a:headEnd/>
            <a:tailEnd/>
          </a:ln>
        </p:spPr>
        <p:txBody>
          <a:bodyPr anchor="ctr"/>
          <a:lstStyle/>
          <a:p>
            <a:pPr algn="ctr" eaLnBrk="0" hangingPunct="0"/>
            <a:r>
              <a:rPr lang="cs-CZ" sz="2000" b="0" i="0">
                <a:solidFill>
                  <a:schemeClr val="bg1"/>
                </a:solidFill>
              </a:rPr>
              <a:t>Skutečnost</a:t>
            </a:r>
          </a:p>
        </p:txBody>
      </p:sp>
      <p:sp>
        <p:nvSpPr>
          <p:cNvPr id="37894" name="Text Box 5"/>
          <p:cNvSpPr txBox="1">
            <a:spLocks noChangeArrowheads="1"/>
          </p:cNvSpPr>
          <p:nvPr/>
        </p:nvSpPr>
        <p:spPr bwMode="auto">
          <a:xfrm>
            <a:off x="300038" y="1333500"/>
            <a:ext cx="3251200" cy="523875"/>
          </a:xfrm>
          <a:prstGeom prst="rect">
            <a:avLst/>
          </a:prstGeom>
          <a:noFill/>
          <a:ln w="9525">
            <a:noFill/>
            <a:miter lim="800000"/>
            <a:headEnd/>
            <a:tailEnd/>
          </a:ln>
        </p:spPr>
        <p:txBody>
          <a:bodyPr/>
          <a:lstStyle/>
          <a:p>
            <a:pPr eaLnBrk="0" hangingPunct="0"/>
            <a:r>
              <a:rPr lang="cs-CZ" i="0"/>
              <a:t>Náhoda</a:t>
            </a:r>
            <a:r>
              <a:rPr lang="cs-CZ" sz="1600" b="0" i="0"/>
              <a:t> </a:t>
            </a:r>
          </a:p>
          <a:p>
            <a:pPr eaLnBrk="0" hangingPunct="0"/>
            <a:r>
              <a:rPr lang="cs-CZ" sz="1600" b="0" i="0"/>
              <a:t>(vybere jednu z možností pokusu)</a:t>
            </a:r>
          </a:p>
        </p:txBody>
      </p:sp>
      <p:sp>
        <p:nvSpPr>
          <p:cNvPr id="37895" name="Text Box 6"/>
          <p:cNvSpPr txBox="1">
            <a:spLocks noChangeArrowheads="1"/>
          </p:cNvSpPr>
          <p:nvPr/>
        </p:nvSpPr>
        <p:spPr bwMode="auto">
          <a:xfrm>
            <a:off x="395536" y="2060848"/>
            <a:ext cx="654050" cy="352425"/>
          </a:xfrm>
          <a:prstGeom prst="rect">
            <a:avLst/>
          </a:prstGeom>
          <a:solidFill>
            <a:srgbClr val="FF0000"/>
          </a:solidFill>
          <a:ln w="9525">
            <a:solidFill>
              <a:srgbClr val="000000"/>
            </a:solidFill>
            <a:miter lim="800000"/>
            <a:headEnd/>
            <a:tailEnd/>
          </a:ln>
        </p:spPr>
        <p:txBody>
          <a:bodyPr anchor="ctr"/>
          <a:lstStyle/>
          <a:p>
            <a:pPr algn="ctr" eaLnBrk="0" hangingPunct="0"/>
            <a:r>
              <a:rPr lang="cs-CZ" sz="2000" b="0" i="0" dirty="0">
                <a:solidFill>
                  <a:schemeClr val="bg1"/>
                </a:solidFill>
              </a:rPr>
              <a:t>Jev</a:t>
            </a:r>
          </a:p>
        </p:txBody>
      </p:sp>
      <p:sp>
        <p:nvSpPr>
          <p:cNvPr id="37896" name="Text Box 7"/>
          <p:cNvSpPr txBox="1">
            <a:spLocks noChangeArrowheads="1"/>
          </p:cNvSpPr>
          <p:nvPr/>
        </p:nvSpPr>
        <p:spPr bwMode="auto">
          <a:xfrm>
            <a:off x="323528" y="2362200"/>
            <a:ext cx="4104456" cy="771525"/>
          </a:xfrm>
          <a:prstGeom prst="rect">
            <a:avLst/>
          </a:prstGeom>
          <a:noFill/>
          <a:ln w="9525">
            <a:noFill/>
            <a:miter lim="800000"/>
            <a:headEnd/>
            <a:tailEnd/>
          </a:ln>
        </p:spPr>
        <p:txBody>
          <a:bodyPr/>
          <a:lstStyle/>
          <a:p>
            <a:pPr eaLnBrk="0" hangingPunct="0"/>
            <a:r>
              <a:rPr lang="cs-CZ" sz="1600" dirty="0" smtClean="0"/>
              <a:t>podmnožina všech možných výsledků (elementárních jevů) pokusu/děje</a:t>
            </a:r>
            <a:r>
              <a:rPr lang="cs-CZ" sz="1600" dirty="0"/>
              <a:t>, o </a:t>
            </a:r>
            <a:r>
              <a:rPr lang="cs-CZ" sz="1600" dirty="0" smtClean="0"/>
              <a:t>které </a:t>
            </a:r>
            <a:r>
              <a:rPr lang="cs-CZ" sz="1600" dirty="0"/>
              <a:t>lze říct, zda </a:t>
            </a:r>
            <a:r>
              <a:rPr lang="cs-CZ" sz="1600" dirty="0" smtClean="0"/>
              <a:t>nastala </a:t>
            </a:r>
            <a:r>
              <a:rPr lang="cs-CZ" sz="1600" dirty="0"/>
              <a:t>nebo ne</a:t>
            </a:r>
          </a:p>
        </p:txBody>
      </p:sp>
      <p:sp>
        <p:nvSpPr>
          <p:cNvPr id="37897" name="Rectangle 8"/>
          <p:cNvSpPr>
            <a:spLocks noChangeArrowheads="1"/>
          </p:cNvSpPr>
          <p:nvPr/>
        </p:nvSpPr>
        <p:spPr bwMode="auto">
          <a:xfrm>
            <a:off x="4648200" y="866775"/>
            <a:ext cx="4267200" cy="2305050"/>
          </a:xfrm>
          <a:prstGeom prst="rect">
            <a:avLst/>
          </a:prstGeom>
          <a:noFill/>
          <a:ln w="9525">
            <a:solidFill>
              <a:srgbClr val="000000"/>
            </a:solidFill>
            <a:prstDash val="dash"/>
            <a:miter lim="800000"/>
            <a:headEnd/>
            <a:tailEnd/>
          </a:ln>
        </p:spPr>
        <p:txBody>
          <a:bodyPr/>
          <a:lstStyle/>
          <a:p>
            <a:endParaRPr lang="cs-CZ"/>
          </a:p>
        </p:txBody>
      </p:sp>
      <p:sp>
        <p:nvSpPr>
          <p:cNvPr id="37898" name="Text Box 9"/>
          <p:cNvSpPr txBox="1">
            <a:spLocks noChangeArrowheads="1"/>
          </p:cNvSpPr>
          <p:nvPr/>
        </p:nvSpPr>
        <p:spPr bwMode="auto">
          <a:xfrm>
            <a:off x="4648200" y="866775"/>
            <a:ext cx="4267200" cy="409575"/>
          </a:xfrm>
          <a:prstGeom prst="rect">
            <a:avLst/>
          </a:prstGeom>
          <a:solidFill>
            <a:schemeClr val="accent2"/>
          </a:solidFill>
          <a:ln w="9525">
            <a:solidFill>
              <a:srgbClr val="000000"/>
            </a:solidFill>
            <a:miter lim="800000"/>
            <a:headEnd/>
            <a:tailEnd/>
          </a:ln>
        </p:spPr>
        <p:txBody>
          <a:bodyPr anchor="ctr"/>
          <a:lstStyle/>
          <a:p>
            <a:pPr algn="ctr" eaLnBrk="0" hangingPunct="0"/>
            <a:r>
              <a:rPr lang="cs-CZ" sz="2000" b="0" i="0">
                <a:solidFill>
                  <a:schemeClr val="bg1"/>
                </a:solidFill>
              </a:rPr>
              <a:t>Pozorovatel</a:t>
            </a:r>
          </a:p>
        </p:txBody>
      </p:sp>
      <p:sp>
        <p:nvSpPr>
          <p:cNvPr id="37899" name="Text Box 10"/>
          <p:cNvSpPr txBox="1">
            <a:spLocks noChangeArrowheads="1"/>
          </p:cNvSpPr>
          <p:nvPr/>
        </p:nvSpPr>
        <p:spPr bwMode="auto">
          <a:xfrm>
            <a:off x="4732338" y="1247775"/>
            <a:ext cx="3324225" cy="762000"/>
          </a:xfrm>
          <a:prstGeom prst="rect">
            <a:avLst/>
          </a:prstGeom>
          <a:noFill/>
          <a:ln w="9525">
            <a:noFill/>
            <a:miter lim="800000"/>
            <a:headEnd/>
            <a:tailEnd/>
          </a:ln>
        </p:spPr>
        <p:txBody>
          <a:bodyPr/>
          <a:lstStyle/>
          <a:p>
            <a:pPr eaLnBrk="0" hangingPunct="0"/>
            <a:r>
              <a:rPr lang="cs-CZ" sz="1600" b="0" i="0" u="sng"/>
              <a:t>Rozliší, co nastalo</a:t>
            </a:r>
          </a:p>
          <a:p>
            <a:pPr eaLnBrk="0" hangingPunct="0"/>
            <a:r>
              <a:rPr lang="cs-CZ" sz="1600" b="0" i="0"/>
              <a:t>a) </a:t>
            </a:r>
            <a:r>
              <a:rPr lang="cs-CZ" sz="1600"/>
              <a:t>podle možností</a:t>
            </a:r>
          </a:p>
          <a:p>
            <a:pPr eaLnBrk="0" hangingPunct="0"/>
            <a:r>
              <a:rPr lang="cs-CZ" sz="1600" b="0" i="0"/>
              <a:t>b) </a:t>
            </a:r>
            <a:r>
              <a:rPr lang="cs-CZ" sz="1600"/>
              <a:t>podle toho, jak potřebuje</a:t>
            </a:r>
          </a:p>
        </p:txBody>
      </p:sp>
      <p:sp>
        <p:nvSpPr>
          <p:cNvPr id="37900" name="Text Box 11"/>
          <p:cNvSpPr txBox="1">
            <a:spLocks noChangeArrowheads="1"/>
          </p:cNvSpPr>
          <p:nvPr/>
        </p:nvSpPr>
        <p:spPr bwMode="auto">
          <a:xfrm>
            <a:off x="4788024" y="2132856"/>
            <a:ext cx="1641475" cy="352425"/>
          </a:xfrm>
          <a:prstGeom prst="rect">
            <a:avLst/>
          </a:prstGeom>
          <a:solidFill>
            <a:srgbClr val="FF0000"/>
          </a:solidFill>
          <a:ln w="9525">
            <a:solidFill>
              <a:srgbClr val="000000"/>
            </a:solidFill>
            <a:miter lim="800000"/>
            <a:headEnd/>
            <a:tailEnd/>
          </a:ln>
        </p:spPr>
        <p:txBody>
          <a:bodyPr anchor="ctr"/>
          <a:lstStyle/>
          <a:p>
            <a:pPr algn="ctr" eaLnBrk="0" hangingPunct="0"/>
            <a:r>
              <a:rPr lang="cs-CZ" sz="2000" b="0" i="0" dirty="0">
                <a:solidFill>
                  <a:schemeClr val="bg1"/>
                </a:solidFill>
              </a:rPr>
              <a:t>Jevové pole</a:t>
            </a:r>
          </a:p>
        </p:txBody>
      </p:sp>
      <p:sp>
        <p:nvSpPr>
          <p:cNvPr id="37901" name="Text Box 12"/>
          <p:cNvSpPr txBox="1">
            <a:spLocks noChangeArrowheads="1"/>
          </p:cNvSpPr>
          <p:nvPr/>
        </p:nvSpPr>
        <p:spPr bwMode="auto">
          <a:xfrm>
            <a:off x="4732338" y="2543175"/>
            <a:ext cx="4170362" cy="581025"/>
          </a:xfrm>
          <a:prstGeom prst="rect">
            <a:avLst/>
          </a:prstGeom>
          <a:noFill/>
          <a:ln w="9525">
            <a:noFill/>
            <a:miter lim="800000"/>
            <a:headEnd/>
            <a:tailEnd/>
          </a:ln>
        </p:spPr>
        <p:txBody>
          <a:bodyPr/>
          <a:lstStyle/>
          <a:p>
            <a:pPr eaLnBrk="0" hangingPunct="0"/>
            <a:r>
              <a:rPr lang="cs-CZ" sz="1600"/>
              <a:t>třída všech jevů, které jsme se rozhodli nebo jsme schopni sledovat</a:t>
            </a:r>
          </a:p>
        </p:txBody>
      </p:sp>
      <p:sp>
        <p:nvSpPr>
          <p:cNvPr id="37902" name="Text Box 13"/>
          <p:cNvSpPr txBox="1">
            <a:spLocks noChangeArrowheads="1"/>
          </p:cNvSpPr>
          <p:nvPr/>
        </p:nvSpPr>
        <p:spPr bwMode="auto">
          <a:xfrm>
            <a:off x="952500" y="3260725"/>
            <a:ext cx="7239000" cy="533400"/>
          </a:xfrm>
          <a:prstGeom prst="rect">
            <a:avLst/>
          </a:prstGeom>
          <a:solidFill>
            <a:srgbClr val="FF9900"/>
          </a:solidFill>
          <a:ln w="9525">
            <a:solidFill>
              <a:srgbClr val="000000"/>
            </a:solidFill>
            <a:miter lim="800000"/>
            <a:headEnd/>
            <a:tailEnd/>
          </a:ln>
        </p:spPr>
        <p:txBody>
          <a:bodyPr anchor="ctr"/>
          <a:lstStyle/>
          <a:p>
            <a:pPr algn="ctr" eaLnBrk="0" hangingPunct="0"/>
            <a:r>
              <a:rPr lang="cs-CZ" sz="2400" b="0" i="0"/>
              <a:t>Skutečnost + Jevové pole = Měřitelný prostor</a:t>
            </a:r>
          </a:p>
        </p:txBody>
      </p:sp>
      <p:sp>
        <p:nvSpPr>
          <p:cNvPr id="37903" name="Text Box 14"/>
          <p:cNvSpPr txBox="1">
            <a:spLocks noChangeArrowheads="1"/>
          </p:cNvSpPr>
          <p:nvPr/>
        </p:nvSpPr>
        <p:spPr bwMode="auto">
          <a:xfrm>
            <a:off x="228600" y="3825875"/>
            <a:ext cx="3276600" cy="377825"/>
          </a:xfrm>
          <a:prstGeom prst="rect">
            <a:avLst/>
          </a:prstGeom>
          <a:noFill/>
          <a:ln w="9525">
            <a:noFill/>
            <a:miter lim="800000"/>
            <a:headEnd/>
            <a:tailEnd/>
          </a:ln>
        </p:spPr>
        <p:txBody>
          <a:bodyPr/>
          <a:lstStyle/>
          <a:p>
            <a:pPr eaLnBrk="0" hangingPunct="0"/>
            <a:r>
              <a:rPr lang="cs-CZ" i="0"/>
              <a:t>Experimentální jednotka -</a:t>
            </a:r>
          </a:p>
        </p:txBody>
      </p:sp>
      <p:sp>
        <p:nvSpPr>
          <p:cNvPr id="37904" name="Text Box 15"/>
          <p:cNvSpPr txBox="1">
            <a:spLocks noChangeArrowheads="1"/>
          </p:cNvSpPr>
          <p:nvPr/>
        </p:nvSpPr>
        <p:spPr bwMode="auto">
          <a:xfrm>
            <a:off x="3059832" y="3830563"/>
            <a:ext cx="5245968" cy="390525"/>
          </a:xfrm>
          <a:prstGeom prst="rect">
            <a:avLst/>
          </a:prstGeom>
          <a:noFill/>
          <a:ln w="9525">
            <a:noFill/>
            <a:miter lim="800000"/>
            <a:headEnd/>
            <a:tailEnd/>
          </a:ln>
        </p:spPr>
        <p:txBody>
          <a:bodyPr/>
          <a:lstStyle/>
          <a:p>
            <a:pPr eaLnBrk="0" hangingPunct="0"/>
            <a:r>
              <a:rPr lang="cs-CZ" b="0" dirty="0"/>
              <a:t>objekt, na kterém se provádí šetření</a:t>
            </a:r>
          </a:p>
        </p:txBody>
      </p:sp>
      <p:grpSp>
        <p:nvGrpSpPr>
          <p:cNvPr id="37905" name="Group 16"/>
          <p:cNvGrpSpPr>
            <a:grpSpLocks/>
          </p:cNvGrpSpPr>
          <p:nvPr/>
        </p:nvGrpSpPr>
        <p:grpSpPr bwMode="auto">
          <a:xfrm>
            <a:off x="228600" y="4117969"/>
            <a:ext cx="8915400" cy="409575"/>
            <a:chOff x="144" y="2532"/>
            <a:chExt cx="5616" cy="258"/>
          </a:xfrm>
        </p:grpSpPr>
        <p:sp>
          <p:nvSpPr>
            <p:cNvPr id="37913" name="Text Box 17"/>
            <p:cNvSpPr txBox="1">
              <a:spLocks noChangeArrowheads="1"/>
            </p:cNvSpPr>
            <p:nvPr/>
          </p:nvSpPr>
          <p:spPr bwMode="auto">
            <a:xfrm>
              <a:off x="144" y="2552"/>
              <a:ext cx="1008" cy="238"/>
            </a:xfrm>
            <a:prstGeom prst="rect">
              <a:avLst/>
            </a:prstGeom>
            <a:noFill/>
            <a:ln w="9525">
              <a:noFill/>
              <a:miter lim="800000"/>
              <a:headEnd/>
              <a:tailEnd/>
            </a:ln>
          </p:spPr>
          <p:txBody>
            <a:bodyPr/>
            <a:lstStyle/>
            <a:p>
              <a:pPr eaLnBrk="0" hangingPunct="0"/>
              <a:r>
                <a:rPr lang="cs-CZ" i="0" dirty="0"/>
                <a:t>Populace -</a:t>
              </a:r>
            </a:p>
          </p:txBody>
        </p:sp>
        <p:sp>
          <p:nvSpPr>
            <p:cNvPr id="37914" name="Text Box 18"/>
            <p:cNvSpPr txBox="1">
              <a:spLocks noChangeArrowheads="1"/>
            </p:cNvSpPr>
            <p:nvPr/>
          </p:nvSpPr>
          <p:spPr bwMode="auto">
            <a:xfrm>
              <a:off x="912" y="2533"/>
              <a:ext cx="2400" cy="245"/>
            </a:xfrm>
            <a:prstGeom prst="rect">
              <a:avLst/>
            </a:prstGeom>
            <a:noFill/>
            <a:ln w="9525">
              <a:noFill/>
              <a:miter lim="800000"/>
              <a:headEnd/>
              <a:tailEnd/>
            </a:ln>
          </p:spPr>
          <p:txBody>
            <a:bodyPr/>
            <a:lstStyle/>
            <a:p>
              <a:pPr eaLnBrk="0" hangingPunct="0"/>
              <a:r>
                <a:rPr lang="cs-CZ" b="0" dirty="0"/>
                <a:t>soubor experimentálních</a:t>
              </a:r>
              <a:r>
                <a:rPr lang="cs-CZ" sz="2000" b="0" dirty="0"/>
                <a:t> </a:t>
              </a:r>
              <a:r>
                <a:rPr lang="cs-CZ" b="0" dirty="0"/>
                <a:t>jednotek</a:t>
              </a:r>
            </a:p>
          </p:txBody>
        </p:sp>
        <p:sp>
          <p:nvSpPr>
            <p:cNvPr id="37915" name="Text Box 19"/>
            <p:cNvSpPr txBox="1">
              <a:spLocks noChangeArrowheads="1"/>
            </p:cNvSpPr>
            <p:nvPr/>
          </p:nvSpPr>
          <p:spPr bwMode="auto">
            <a:xfrm>
              <a:off x="3168" y="2552"/>
              <a:ext cx="672" cy="238"/>
            </a:xfrm>
            <a:prstGeom prst="rect">
              <a:avLst/>
            </a:prstGeom>
            <a:noFill/>
            <a:ln w="9525">
              <a:noFill/>
              <a:miter lim="800000"/>
              <a:headEnd/>
              <a:tailEnd/>
            </a:ln>
          </p:spPr>
          <p:txBody>
            <a:bodyPr/>
            <a:lstStyle/>
            <a:p>
              <a:pPr eaLnBrk="0" hangingPunct="0"/>
              <a:r>
                <a:rPr lang="cs-CZ" i="0" dirty="0"/>
                <a:t>Znak -</a:t>
              </a:r>
            </a:p>
          </p:txBody>
        </p:sp>
        <p:sp>
          <p:nvSpPr>
            <p:cNvPr id="37916" name="Text Box 20"/>
            <p:cNvSpPr txBox="1">
              <a:spLocks noChangeArrowheads="1"/>
            </p:cNvSpPr>
            <p:nvPr/>
          </p:nvSpPr>
          <p:spPr bwMode="auto">
            <a:xfrm>
              <a:off x="3648" y="2532"/>
              <a:ext cx="2112" cy="246"/>
            </a:xfrm>
            <a:prstGeom prst="rect">
              <a:avLst/>
            </a:prstGeom>
            <a:noFill/>
            <a:ln w="9525">
              <a:noFill/>
              <a:miter lim="800000"/>
              <a:headEnd/>
              <a:tailEnd/>
            </a:ln>
          </p:spPr>
          <p:txBody>
            <a:bodyPr/>
            <a:lstStyle/>
            <a:p>
              <a:pPr eaLnBrk="0" hangingPunct="0"/>
              <a:r>
                <a:rPr lang="cs-CZ" b="0" dirty="0"/>
                <a:t>vlastnost sledovaná na</a:t>
              </a:r>
              <a:r>
                <a:rPr lang="cs-CZ" sz="2000" b="0" dirty="0"/>
                <a:t> </a:t>
              </a:r>
              <a:r>
                <a:rPr lang="cs-CZ" b="0" dirty="0"/>
                <a:t>objektu</a:t>
              </a:r>
            </a:p>
          </p:txBody>
        </p:sp>
      </p:grpSp>
      <p:sp>
        <p:nvSpPr>
          <p:cNvPr id="37906" name="Text Box 21"/>
          <p:cNvSpPr txBox="1">
            <a:spLocks noChangeArrowheads="1"/>
          </p:cNvSpPr>
          <p:nvPr/>
        </p:nvSpPr>
        <p:spPr bwMode="auto">
          <a:xfrm>
            <a:off x="228600" y="4438650"/>
            <a:ext cx="2667000" cy="377825"/>
          </a:xfrm>
          <a:prstGeom prst="rect">
            <a:avLst/>
          </a:prstGeom>
          <a:noFill/>
          <a:ln w="9525">
            <a:noFill/>
            <a:miter lim="800000"/>
            <a:headEnd/>
            <a:tailEnd/>
          </a:ln>
        </p:spPr>
        <p:txBody>
          <a:bodyPr/>
          <a:lstStyle/>
          <a:p>
            <a:pPr eaLnBrk="0" hangingPunct="0"/>
            <a:r>
              <a:rPr lang="cs-CZ" i="0"/>
              <a:t>Sledovaná veličina</a:t>
            </a:r>
            <a:r>
              <a:rPr lang="cs-CZ" sz="2000" i="0"/>
              <a:t> -</a:t>
            </a:r>
          </a:p>
        </p:txBody>
      </p:sp>
      <p:sp>
        <p:nvSpPr>
          <p:cNvPr id="37907" name="Text Box 22"/>
          <p:cNvSpPr txBox="1">
            <a:spLocks noChangeArrowheads="1"/>
          </p:cNvSpPr>
          <p:nvPr/>
        </p:nvSpPr>
        <p:spPr bwMode="auto">
          <a:xfrm>
            <a:off x="2533650" y="4459288"/>
            <a:ext cx="6524625" cy="388937"/>
          </a:xfrm>
          <a:prstGeom prst="rect">
            <a:avLst/>
          </a:prstGeom>
          <a:noFill/>
          <a:ln w="9525">
            <a:noFill/>
            <a:miter lim="800000"/>
            <a:headEnd/>
            <a:tailEnd/>
          </a:ln>
        </p:spPr>
        <p:txBody>
          <a:bodyPr/>
          <a:lstStyle/>
          <a:p>
            <a:pPr eaLnBrk="0" hangingPunct="0"/>
            <a:r>
              <a:rPr lang="cs-CZ" b="0" dirty="0"/>
              <a:t>číselná hodnota vyjadřující výsledek náhodného experimentu</a:t>
            </a:r>
          </a:p>
        </p:txBody>
      </p:sp>
      <p:sp>
        <p:nvSpPr>
          <p:cNvPr id="37908" name="Text Box 23"/>
          <p:cNvSpPr txBox="1">
            <a:spLocks noChangeArrowheads="1"/>
          </p:cNvSpPr>
          <p:nvPr/>
        </p:nvSpPr>
        <p:spPr bwMode="auto">
          <a:xfrm>
            <a:off x="1066800" y="4851400"/>
            <a:ext cx="7277100" cy="685800"/>
          </a:xfrm>
          <a:prstGeom prst="rect">
            <a:avLst/>
          </a:prstGeom>
          <a:solidFill>
            <a:srgbClr val="FFFFCC"/>
          </a:solidFill>
          <a:ln w="19050">
            <a:solidFill>
              <a:srgbClr val="000000"/>
            </a:solidFill>
            <a:miter lim="800000"/>
            <a:headEnd/>
            <a:tailEnd/>
          </a:ln>
        </p:spPr>
        <p:txBody>
          <a:bodyPr anchor="ctr"/>
          <a:lstStyle/>
          <a:p>
            <a:pPr algn="ctr" eaLnBrk="0" hangingPunct="0"/>
            <a:r>
              <a:rPr lang="cs-CZ" sz="2000" b="0" i="0"/>
              <a:t>Znak se stává náhodnou veličinou, pokud se jeho hodnota zjišťuje vylosováním objektu ze základního souboru</a:t>
            </a:r>
          </a:p>
        </p:txBody>
      </p:sp>
      <p:sp>
        <p:nvSpPr>
          <p:cNvPr id="37909" name="Rectangle 24"/>
          <p:cNvSpPr>
            <a:spLocks noChangeArrowheads="1"/>
          </p:cNvSpPr>
          <p:nvPr/>
        </p:nvSpPr>
        <p:spPr bwMode="auto">
          <a:xfrm>
            <a:off x="1295400" y="5589240"/>
            <a:ext cx="6800850" cy="781050"/>
          </a:xfrm>
          <a:prstGeom prst="rect">
            <a:avLst/>
          </a:prstGeom>
          <a:noFill/>
          <a:ln w="9525">
            <a:solidFill>
              <a:srgbClr val="000000"/>
            </a:solidFill>
            <a:prstDash val="dash"/>
            <a:miter lim="800000"/>
            <a:headEnd/>
            <a:tailEnd/>
          </a:ln>
        </p:spPr>
        <p:txBody>
          <a:bodyPr/>
          <a:lstStyle/>
          <a:p>
            <a:endParaRPr lang="cs-CZ"/>
          </a:p>
        </p:txBody>
      </p:sp>
      <p:sp>
        <p:nvSpPr>
          <p:cNvPr id="37910" name="Text Box 25"/>
          <p:cNvSpPr txBox="1">
            <a:spLocks noChangeArrowheads="1"/>
          </p:cNvSpPr>
          <p:nvPr/>
        </p:nvSpPr>
        <p:spPr bwMode="auto">
          <a:xfrm>
            <a:off x="1371600" y="5589240"/>
            <a:ext cx="6619875" cy="190500"/>
          </a:xfrm>
          <a:prstGeom prst="rect">
            <a:avLst/>
          </a:prstGeom>
          <a:noFill/>
          <a:ln w="9525">
            <a:noFill/>
            <a:miter lim="800000"/>
            <a:headEnd/>
            <a:tailEnd/>
          </a:ln>
        </p:spPr>
        <p:txBody>
          <a:bodyPr/>
          <a:lstStyle/>
          <a:p>
            <a:pPr algn="ctr" eaLnBrk="0" hangingPunct="0"/>
            <a:r>
              <a:rPr lang="cs-CZ" sz="2000" b="0" i="0" dirty="0"/>
              <a:t>Výběr - výběrová populace - cílová populace</a:t>
            </a:r>
          </a:p>
        </p:txBody>
      </p:sp>
      <p:sp>
        <p:nvSpPr>
          <p:cNvPr id="37911" name="Text Box 26"/>
          <p:cNvSpPr txBox="1">
            <a:spLocks noChangeArrowheads="1"/>
          </p:cNvSpPr>
          <p:nvPr/>
        </p:nvSpPr>
        <p:spPr bwMode="auto">
          <a:xfrm>
            <a:off x="1600200" y="6001990"/>
            <a:ext cx="2495550" cy="190500"/>
          </a:xfrm>
          <a:prstGeom prst="rect">
            <a:avLst/>
          </a:prstGeom>
          <a:noFill/>
          <a:ln w="9525">
            <a:noFill/>
            <a:miter lim="800000"/>
            <a:headEnd/>
            <a:tailEnd/>
          </a:ln>
        </p:spPr>
        <p:txBody>
          <a:bodyPr/>
          <a:lstStyle/>
          <a:p>
            <a:pPr algn="ctr" eaLnBrk="0" hangingPunct="0"/>
            <a:r>
              <a:rPr lang="cs-CZ" i="0"/>
              <a:t>Náhodný výběr</a:t>
            </a:r>
          </a:p>
        </p:txBody>
      </p:sp>
      <p:sp>
        <p:nvSpPr>
          <p:cNvPr id="37912" name="Text Box 27"/>
          <p:cNvSpPr txBox="1">
            <a:spLocks noChangeArrowheads="1"/>
          </p:cNvSpPr>
          <p:nvPr/>
        </p:nvSpPr>
        <p:spPr bwMode="auto">
          <a:xfrm>
            <a:off x="5257800" y="5976590"/>
            <a:ext cx="2209800" cy="266700"/>
          </a:xfrm>
          <a:prstGeom prst="rect">
            <a:avLst/>
          </a:prstGeom>
          <a:noFill/>
          <a:ln w="9525">
            <a:noFill/>
            <a:miter lim="800000"/>
            <a:headEnd/>
            <a:tailEnd/>
          </a:ln>
        </p:spPr>
        <p:txBody>
          <a:bodyPr/>
          <a:lstStyle/>
          <a:p>
            <a:pPr algn="ctr" eaLnBrk="0" hangingPunct="0"/>
            <a:r>
              <a:rPr lang="cs-CZ" i="0"/>
              <a:t>Reprezentativnost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2227" name="Rectangle 2"/>
          <p:cNvSpPr>
            <a:spLocks noGrp="1"/>
          </p:cNvSpPr>
          <p:nvPr>
            <p:ph type="title" idx="4294967295"/>
          </p:nvPr>
        </p:nvSpPr>
        <p:spPr>
          <a:xfrm>
            <a:off x="688032" y="476672"/>
            <a:ext cx="7772400" cy="432048"/>
          </a:xfrm>
          <a:noFill/>
        </p:spPr>
        <p:txBody>
          <a:bodyPr/>
          <a:lstStyle/>
          <a:p>
            <a:r>
              <a:rPr lang="cs-CZ" dirty="0" err="1" smtClean="0"/>
              <a:t>Mann</a:t>
            </a:r>
            <a:r>
              <a:rPr lang="cs-CZ" dirty="0" smtClean="0"/>
              <a:t>-</a:t>
            </a:r>
            <a:r>
              <a:rPr lang="cs-CZ" dirty="0" err="1" smtClean="0"/>
              <a:t>Whitneyův</a:t>
            </a:r>
            <a:r>
              <a:rPr lang="cs-CZ" dirty="0" smtClean="0"/>
              <a:t> U test</a:t>
            </a:r>
            <a:endParaRPr lang="cs-CZ" dirty="0" smtClean="0"/>
          </a:p>
        </p:txBody>
      </p:sp>
      <p:sp>
        <p:nvSpPr>
          <p:cNvPr id="52239" name="Text Box 18"/>
          <p:cNvSpPr txBox="1">
            <a:spLocks noChangeArrowheads="1"/>
          </p:cNvSpPr>
          <p:nvPr/>
        </p:nvSpPr>
        <p:spPr bwMode="auto">
          <a:xfrm>
            <a:off x="395536" y="1412776"/>
            <a:ext cx="8568952" cy="5040560"/>
          </a:xfrm>
          <a:prstGeom prst="rect">
            <a:avLst/>
          </a:prstGeom>
          <a:noFill/>
          <a:ln w="9525">
            <a:noFill/>
            <a:miter lim="800000"/>
            <a:headEnd/>
            <a:tailEnd/>
          </a:ln>
        </p:spPr>
        <p:txBody>
          <a:bodyPr/>
          <a:lstStyle/>
          <a:p>
            <a:pPr eaLnBrk="0" hangingPunct="0"/>
            <a:r>
              <a:rPr lang="cs-CZ" i="0" u="sng" dirty="0" err="1" smtClean="0">
                <a:latin typeface="Arial" pitchFamily="34" charset="0"/>
                <a:cs typeface="Arial" pitchFamily="34" charset="0"/>
              </a:rPr>
              <a:t>Neparametrická</a:t>
            </a:r>
            <a:r>
              <a:rPr lang="cs-CZ" b="0" i="0" dirty="0" smtClean="0">
                <a:latin typeface="Arial" pitchFamily="34" charset="0"/>
                <a:cs typeface="Arial" pitchFamily="34" charset="0"/>
              </a:rPr>
              <a:t> varianta t-testu se skoro stejnou silou v případě normálně rozdělených dat. Vždy pro dvě skupiny naměřených hodnot.</a:t>
            </a:r>
            <a:endParaRPr lang="cs-CZ" b="0" i="0" dirty="0">
              <a:latin typeface="Arial" pitchFamily="34" charset="0"/>
              <a:cs typeface="Arial" pitchFamily="34" charset="0"/>
            </a:endParaRPr>
          </a:p>
          <a:p>
            <a:pPr eaLnBrk="0" hangingPunct="0"/>
            <a:endParaRPr lang="cs-CZ" b="0" i="0" dirty="0" smtClean="0">
              <a:latin typeface="Arial" pitchFamily="34" charset="0"/>
              <a:cs typeface="Arial" pitchFamily="34" charset="0"/>
            </a:endParaRPr>
          </a:p>
          <a:p>
            <a:pPr eaLnBrk="0" hangingPunct="0"/>
            <a:r>
              <a:rPr lang="cs-CZ" i="0" dirty="0" smtClean="0">
                <a:latin typeface="Arial" pitchFamily="34" charset="0"/>
                <a:cs typeface="Arial" pitchFamily="34" charset="0"/>
              </a:rPr>
              <a:t>Předpoklad:</a:t>
            </a:r>
            <a:r>
              <a:rPr lang="cs-CZ" b="0" i="0" dirty="0" smtClean="0">
                <a:latin typeface="Arial" pitchFamily="34" charset="0"/>
                <a:cs typeface="Arial" pitchFamily="34" charset="0"/>
              </a:rPr>
              <a:t>	</a:t>
            </a:r>
            <a:r>
              <a:rPr lang="cs-CZ" i="0" dirty="0" smtClean="0">
                <a:solidFill>
                  <a:srgbClr val="C00000"/>
                </a:solidFill>
                <a:latin typeface="Arial" pitchFamily="34" charset="0"/>
                <a:cs typeface="Arial" pitchFamily="34" charset="0"/>
              </a:rPr>
              <a:t>Pravděpodobnost že X &gt; Y = pravděpodobnosti, že Y &gt; X.</a:t>
            </a:r>
          </a:p>
          <a:p>
            <a:pPr eaLnBrk="0" hangingPunct="0"/>
            <a:r>
              <a:rPr lang="cs-CZ" i="0" dirty="0" smtClean="0">
                <a:solidFill>
                  <a:srgbClr val="C00000"/>
                </a:solidFill>
                <a:latin typeface="Arial" pitchFamily="34" charset="0"/>
                <a:cs typeface="Arial" pitchFamily="34" charset="0"/>
              </a:rPr>
              <a:t>					↓</a:t>
            </a:r>
          </a:p>
          <a:p>
            <a:pPr eaLnBrk="0" hangingPunct="0">
              <a:spcAft>
                <a:spcPts val="600"/>
              </a:spcAft>
            </a:pPr>
            <a:r>
              <a:rPr lang="cs-CZ" i="0" dirty="0">
                <a:solidFill>
                  <a:srgbClr val="C00000"/>
                </a:solidFill>
                <a:latin typeface="Arial" pitchFamily="34" charset="0"/>
                <a:cs typeface="Arial" pitchFamily="34" charset="0"/>
              </a:rPr>
              <a:t>	</a:t>
            </a:r>
            <a:r>
              <a:rPr lang="cs-CZ" i="0" dirty="0" smtClean="0">
                <a:solidFill>
                  <a:srgbClr val="C00000"/>
                </a:solidFill>
                <a:latin typeface="Arial" pitchFamily="34" charset="0"/>
                <a:cs typeface="Arial" pitchFamily="34" charset="0"/>
              </a:rPr>
              <a:t>	</a:t>
            </a:r>
            <a:r>
              <a:rPr lang="cs-CZ" i="0" dirty="0" smtClean="0">
                <a:solidFill>
                  <a:srgbClr val="800000"/>
                </a:solidFill>
                <a:latin typeface="Arial" pitchFamily="34" charset="0"/>
                <a:cs typeface="Arial" pitchFamily="34" charset="0"/>
              </a:rPr>
              <a:t>Vypočtená U statistika má přibližně normální rozdělení (pro 		malé počty jsou hodnoty tabelovány zvlášť).</a:t>
            </a:r>
          </a:p>
          <a:p>
            <a:pPr eaLnBrk="0" hangingPunct="0"/>
            <a:r>
              <a:rPr lang="cs-CZ" i="0" dirty="0" smtClean="0">
                <a:latin typeface="Arial" pitchFamily="34" charset="0"/>
                <a:cs typeface="Arial" pitchFamily="34" charset="0"/>
              </a:rPr>
              <a:t>Postup:		</a:t>
            </a:r>
            <a:r>
              <a:rPr lang="cs-CZ" b="0" i="0" dirty="0" smtClean="0">
                <a:latin typeface="Arial" pitchFamily="34" charset="0"/>
                <a:cs typeface="Arial" pitchFamily="34" charset="0"/>
              </a:rPr>
              <a:t>Hodnoty z obou sad měření se seřadí podle velikosti.</a:t>
            </a:r>
          </a:p>
          <a:p>
            <a:pPr eaLnBrk="0" hangingPunct="0"/>
            <a:r>
              <a:rPr lang="cs-CZ" b="0" i="0" dirty="0">
                <a:latin typeface="Arial" pitchFamily="34" charset="0"/>
                <a:cs typeface="Arial" pitchFamily="34" charset="0"/>
              </a:rPr>
              <a:t>	</a:t>
            </a:r>
            <a:r>
              <a:rPr lang="cs-CZ" b="0" i="0" dirty="0" smtClean="0">
                <a:latin typeface="Arial" pitchFamily="34" charset="0"/>
                <a:cs typeface="Arial" pitchFamily="34" charset="0"/>
              </a:rPr>
              <a:t>	Počítá se U statistika pro první nebo druhou sadu (obvykle pro 			tu s nižšími hodnotami)</a:t>
            </a:r>
          </a:p>
          <a:p>
            <a:pPr eaLnBrk="0" hangingPunct="0"/>
            <a:r>
              <a:rPr lang="cs-CZ" b="0" i="0" dirty="0">
                <a:latin typeface="Arial" pitchFamily="34" charset="0"/>
                <a:cs typeface="Arial" pitchFamily="34" charset="0"/>
              </a:rPr>
              <a:t>	</a:t>
            </a:r>
            <a:r>
              <a:rPr lang="cs-CZ" b="0" i="0" dirty="0" smtClean="0">
                <a:latin typeface="Arial" pitchFamily="34" charset="0"/>
                <a:cs typeface="Arial" pitchFamily="34" charset="0"/>
              </a:rPr>
              <a:t>	U</a:t>
            </a:r>
            <a:r>
              <a:rPr lang="cs-CZ" b="0" i="0" baseline="-25000" dirty="0" smtClean="0">
                <a:latin typeface="Arial" pitchFamily="34" charset="0"/>
                <a:cs typeface="Arial" pitchFamily="34" charset="0"/>
              </a:rPr>
              <a:t>1</a:t>
            </a:r>
            <a:r>
              <a:rPr lang="cs-CZ" b="0" i="0" dirty="0" smtClean="0">
                <a:latin typeface="Arial" pitchFamily="34" charset="0"/>
                <a:cs typeface="Arial" pitchFamily="34" charset="0"/>
              </a:rPr>
              <a:t> je součet počtů hodnot ze sady 2 nižších než jednotlivé prvky 		sady 1 (postupně se sčítá pro všechny prvky ze sady 1).</a:t>
            </a:r>
          </a:p>
          <a:p>
            <a:pPr eaLnBrk="0" hangingPunct="0"/>
            <a:r>
              <a:rPr lang="cs-CZ" b="0" i="0" dirty="0">
                <a:latin typeface="Arial" pitchFamily="34" charset="0"/>
                <a:cs typeface="Arial" pitchFamily="34" charset="0"/>
              </a:rPr>
              <a:t>	</a:t>
            </a:r>
            <a:r>
              <a:rPr lang="cs-CZ" b="0" i="0" dirty="0" smtClean="0">
                <a:latin typeface="Arial" pitchFamily="34" charset="0"/>
                <a:cs typeface="Arial" pitchFamily="34" charset="0"/>
              </a:rPr>
              <a:t>	</a:t>
            </a:r>
          </a:p>
          <a:p>
            <a:pPr eaLnBrk="0" hangingPunct="0"/>
            <a:r>
              <a:rPr lang="cs-CZ" b="0" i="0" dirty="0">
                <a:latin typeface="Arial" pitchFamily="34" charset="0"/>
                <a:cs typeface="Arial" pitchFamily="34" charset="0"/>
              </a:rPr>
              <a:t>	</a:t>
            </a:r>
            <a:r>
              <a:rPr lang="cs-CZ" b="0" i="0" dirty="0" smtClean="0">
                <a:latin typeface="Arial" pitchFamily="34" charset="0"/>
                <a:cs typeface="Arial" pitchFamily="34" charset="0"/>
              </a:rPr>
              <a:t>	Alternativní výpočet:</a:t>
            </a:r>
          </a:p>
          <a:p>
            <a:pPr eaLnBrk="0" hangingPunct="0"/>
            <a:endParaRPr lang="cs-CZ" b="0" i="0" dirty="0">
              <a:latin typeface="Arial" pitchFamily="34" charset="0"/>
              <a:cs typeface="Arial" pitchFamily="34" charset="0"/>
            </a:endParaRPr>
          </a:p>
          <a:p>
            <a:pPr eaLnBrk="0" hangingPunct="0"/>
            <a:r>
              <a:rPr lang="cs-CZ" b="0" i="0" dirty="0" smtClean="0">
                <a:latin typeface="Arial" pitchFamily="34" charset="0"/>
                <a:cs typeface="Arial" pitchFamily="34" charset="0"/>
              </a:rPr>
              <a:t>			</a:t>
            </a:r>
          </a:p>
          <a:p>
            <a:pPr eaLnBrk="0" hangingPunct="0"/>
            <a:r>
              <a:rPr lang="cs-CZ" b="0" i="0" dirty="0">
                <a:latin typeface="Arial" pitchFamily="34" charset="0"/>
                <a:cs typeface="Arial" pitchFamily="34" charset="0"/>
              </a:rPr>
              <a:t>	</a:t>
            </a:r>
            <a:r>
              <a:rPr lang="cs-CZ" b="0" i="0" dirty="0" smtClean="0">
                <a:latin typeface="Arial" pitchFamily="34" charset="0"/>
                <a:cs typeface="Arial" pitchFamily="34" charset="0"/>
              </a:rPr>
              <a:t>	</a:t>
            </a:r>
          </a:p>
          <a:p>
            <a:pPr eaLnBrk="0" hangingPunct="0"/>
            <a:r>
              <a:rPr lang="cs-CZ" b="0" i="0" dirty="0">
                <a:latin typeface="Arial" pitchFamily="34" charset="0"/>
                <a:cs typeface="Arial" pitchFamily="34" charset="0"/>
              </a:rPr>
              <a:t>	</a:t>
            </a:r>
            <a:r>
              <a:rPr lang="cs-CZ" b="0" i="0" dirty="0" smtClean="0">
                <a:latin typeface="Arial" pitchFamily="34" charset="0"/>
                <a:cs typeface="Arial" pitchFamily="34" charset="0"/>
              </a:rPr>
              <a:t>	</a:t>
            </a:r>
            <a:endParaRPr lang="cs-CZ" i="0" dirty="0" smtClean="0">
              <a:latin typeface="Arial" pitchFamily="34" charset="0"/>
              <a:cs typeface="Arial" pitchFamily="34" charset="0"/>
            </a:endParaRPr>
          </a:p>
          <a:p>
            <a:pPr eaLnBrk="0" hangingPunct="0"/>
            <a:endParaRPr lang="cs-CZ" i="0" dirty="0" smtClean="0">
              <a:solidFill>
                <a:srgbClr val="C00000"/>
              </a:solidFill>
              <a:latin typeface="Arial" pitchFamily="34" charset="0"/>
              <a:cs typeface="Arial" pitchFamily="34" charset="0"/>
            </a:endParaRPr>
          </a:p>
          <a:p>
            <a:pPr eaLnBrk="0" hangingPunct="0"/>
            <a:endParaRPr lang="cs-CZ" i="0" dirty="0" smtClean="0">
              <a:solidFill>
                <a:srgbClr val="C00000"/>
              </a:solidFill>
              <a:latin typeface="Arial" pitchFamily="34" charset="0"/>
              <a:cs typeface="Arial" pitchFamily="34" charset="0"/>
            </a:endParaRPr>
          </a:p>
          <a:p>
            <a:pPr eaLnBrk="0" hangingPunct="0"/>
            <a:r>
              <a:rPr lang="cs-CZ" i="0" dirty="0">
                <a:solidFill>
                  <a:srgbClr val="C00000"/>
                </a:solidFill>
                <a:latin typeface="Arial" pitchFamily="34" charset="0"/>
                <a:cs typeface="Arial" pitchFamily="34" charset="0"/>
              </a:rPr>
              <a:t>	</a:t>
            </a:r>
            <a:r>
              <a:rPr lang="cs-CZ" i="0" dirty="0" smtClean="0">
                <a:solidFill>
                  <a:srgbClr val="C00000"/>
                </a:solidFill>
                <a:latin typeface="Arial" pitchFamily="34" charset="0"/>
                <a:cs typeface="Arial" pitchFamily="34" charset="0"/>
              </a:rPr>
              <a:t>	</a:t>
            </a:r>
          </a:p>
          <a:p>
            <a:pPr eaLnBrk="0" hangingPunct="0"/>
            <a:endParaRPr lang="cs-CZ" b="0" i="0" dirty="0">
              <a:solidFill>
                <a:srgbClr val="C00000"/>
              </a:solidFill>
              <a:latin typeface="Arial" pitchFamily="34" charset="0"/>
              <a:cs typeface="Arial" pitchFamily="34" charset="0"/>
            </a:endParaRPr>
          </a:p>
        </p:txBody>
      </p:sp>
      <p:sp>
        <p:nvSpPr>
          <p:cNvPr id="102402" name="Rectangle 2"/>
          <p:cNvSpPr>
            <a:spLocks noChangeArrowheads="1"/>
          </p:cNvSpPr>
          <p:nvPr/>
        </p:nvSpPr>
        <p:spPr bwMode="auto">
          <a:xfrm>
            <a:off x="0" y="0"/>
            <a:ext cx="9144000" cy="0"/>
          </a:xfrm>
          <a:prstGeom prst="rect">
            <a:avLst/>
          </a:prstGeom>
          <a:noFill/>
          <a:ln w="9525">
            <a:noFill/>
            <a:miter lim="800000"/>
            <a:headEnd/>
            <a:tailEnd/>
          </a:ln>
          <a:effectLst>
            <a:prstShdw prst="shdw17" dist="17961" dir="2700000">
              <a:schemeClr val="accent1">
                <a:gamma/>
                <a:shade val="60000"/>
                <a:invGamma/>
              </a:schemeClr>
            </a:prstShdw>
          </a:effectLst>
        </p:spPr>
        <p:txBody>
          <a:bodyPr vert="horz" wrap="none" lIns="91440" tIns="45720" rIns="91440" bIns="45720" numCol="1" anchor="ctr" anchorCtr="0" compatLnSpc="1">
            <a:prstTxWarp prst="textNoShape">
              <a:avLst/>
            </a:prstTxWarp>
            <a:spAutoFit/>
          </a:bodyPr>
          <a:lstStyle/>
          <a:p>
            <a:endParaRPr lang="cs-CZ"/>
          </a:p>
        </p:txBody>
      </p:sp>
      <p:sp>
        <p:nvSpPr>
          <p:cNvPr id="102404" name="Rectangle 4"/>
          <p:cNvSpPr>
            <a:spLocks noChangeArrowheads="1"/>
          </p:cNvSpPr>
          <p:nvPr/>
        </p:nvSpPr>
        <p:spPr bwMode="auto">
          <a:xfrm>
            <a:off x="0" y="0"/>
            <a:ext cx="9144000" cy="0"/>
          </a:xfrm>
          <a:prstGeom prst="rect">
            <a:avLst/>
          </a:prstGeom>
          <a:noFill/>
          <a:ln w="9525">
            <a:noFill/>
            <a:miter lim="800000"/>
            <a:headEnd/>
            <a:tailEnd/>
          </a:ln>
          <a:effectLst>
            <a:prstShdw prst="shdw17" dist="17961" dir="2700000">
              <a:schemeClr val="accent1">
                <a:gamma/>
                <a:shade val="60000"/>
                <a:invGamma/>
              </a:schemeClr>
            </a:prstShdw>
          </a:effectLst>
        </p:spPr>
        <p:txBody>
          <a:bodyPr vert="horz" wrap="none" lIns="91440" tIns="45720" rIns="91440" bIns="45720" numCol="1" anchor="ctr" anchorCtr="0" compatLnSpc="1">
            <a:prstTxWarp prst="textNoShape">
              <a:avLst/>
            </a:prstTxWarp>
            <a:spAutoFit/>
          </a:bodyPr>
          <a:lstStyle/>
          <a:p>
            <a:endParaRPr lang="cs-CZ"/>
          </a:p>
        </p:txBody>
      </p:sp>
      <p:sp>
        <p:nvSpPr>
          <p:cNvPr id="102406" name="Rectangle 6"/>
          <p:cNvSpPr>
            <a:spLocks noChangeArrowheads="1"/>
          </p:cNvSpPr>
          <p:nvPr/>
        </p:nvSpPr>
        <p:spPr bwMode="auto">
          <a:xfrm>
            <a:off x="0" y="0"/>
            <a:ext cx="9144000" cy="0"/>
          </a:xfrm>
          <a:prstGeom prst="rect">
            <a:avLst/>
          </a:prstGeom>
          <a:noFill/>
          <a:ln w="9525">
            <a:noFill/>
            <a:miter lim="800000"/>
            <a:headEnd/>
            <a:tailEnd/>
          </a:ln>
          <a:effectLst>
            <a:prstShdw prst="shdw17" dist="17961" dir="2700000">
              <a:schemeClr val="accent1">
                <a:gamma/>
                <a:shade val="60000"/>
                <a:invGamma/>
              </a:schemeClr>
            </a:prstShdw>
          </a:effectLst>
        </p:spPr>
        <p:txBody>
          <a:bodyPr vert="horz" wrap="none" lIns="91440" tIns="45720" rIns="91440" bIns="45720" numCol="1" anchor="ctr" anchorCtr="0" compatLnSpc="1">
            <a:prstTxWarp prst="textNoShape">
              <a:avLst/>
            </a:prstTxWarp>
            <a:spAutoFit/>
          </a:bodyPr>
          <a:lstStyle/>
          <a:p>
            <a:endParaRPr lang="cs-CZ"/>
          </a:p>
        </p:txBody>
      </p:sp>
      <p:sp>
        <p:nvSpPr>
          <p:cNvPr id="102408" name="Rectangle 8"/>
          <p:cNvSpPr>
            <a:spLocks noChangeArrowheads="1"/>
          </p:cNvSpPr>
          <p:nvPr/>
        </p:nvSpPr>
        <p:spPr bwMode="auto">
          <a:xfrm>
            <a:off x="0" y="0"/>
            <a:ext cx="9144000" cy="0"/>
          </a:xfrm>
          <a:prstGeom prst="rect">
            <a:avLst/>
          </a:prstGeom>
          <a:noFill/>
          <a:ln w="9525">
            <a:noFill/>
            <a:miter lim="800000"/>
            <a:headEnd/>
            <a:tailEnd/>
          </a:ln>
          <a:effectLst>
            <a:prstShdw prst="shdw17" dist="17961" dir="2700000">
              <a:schemeClr val="accent1">
                <a:gamma/>
                <a:shade val="60000"/>
                <a:invGamma/>
              </a:schemeClr>
            </a:prstShdw>
          </a:effectLst>
        </p:spPr>
        <p:txBody>
          <a:bodyPr vert="horz" wrap="none" lIns="91440" tIns="45720" rIns="91440" bIns="45720" numCol="1" anchor="ctr" anchorCtr="0" compatLnSpc="1">
            <a:prstTxWarp prst="textNoShape">
              <a:avLst/>
            </a:prstTxWarp>
            <a:spAutoFit/>
          </a:bodyPr>
          <a:lstStyle/>
          <a:p>
            <a:endParaRPr lang="cs-CZ"/>
          </a:p>
        </p:txBody>
      </p:sp>
      <p:pic>
        <p:nvPicPr>
          <p:cNvPr id="102407"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220072" y="5229200"/>
            <a:ext cx="2448272" cy="652873"/>
          </a:xfrm>
          <a:prstGeom prst="rect">
            <a:avLst/>
          </a:prstGeom>
          <a:noFill/>
        </p:spPr>
      </p:pic>
      <p:sp>
        <p:nvSpPr>
          <p:cNvPr id="15" name="Text Box 18"/>
          <p:cNvSpPr txBox="1">
            <a:spLocks noChangeArrowheads="1"/>
          </p:cNvSpPr>
          <p:nvPr/>
        </p:nvSpPr>
        <p:spPr bwMode="auto">
          <a:xfrm>
            <a:off x="5508104" y="5949280"/>
            <a:ext cx="3348880" cy="360040"/>
          </a:xfrm>
          <a:prstGeom prst="rect">
            <a:avLst/>
          </a:prstGeom>
          <a:noFill/>
          <a:ln w="9525">
            <a:noFill/>
            <a:miter lim="800000"/>
            <a:headEnd/>
            <a:tailEnd/>
          </a:ln>
        </p:spPr>
        <p:txBody>
          <a:bodyPr/>
          <a:lstStyle/>
          <a:p>
            <a:pPr eaLnBrk="0" hangingPunct="0"/>
            <a:r>
              <a:rPr lang="cs-CZ" sz="1400" b="0" i="0" dirty="0" smtClean="0">
                <a:solidFill>
                  <a:srgbClr val="C00000"/>
                </a:solidFill>
                <a:latin typeface="Arial" pitchFamily="34" charset="0"/>
                <a:cs typeface="Arial" pitchFamily="34" charset="0"/>
              </a:rPr>
              <a:t>R</a:t>
            </a:r>
            <a:r>
              <a:rPr lang="cs-CZ" sz="1400" b="0" i="0" baseline="-25000" dirty="0" smtClean="0">
                <a:solidFill>
                  <a:srgbClr val="C00000"/>
                </a:solidFill>
                <a:latin typeface="Arial" pitchFamily="34" charset="0"/>
                <a:cs typeface="Arial" pitchFamily="34" charset="0"/>
              </a:rPr>
              <a:t>1</a:t>
            </a:r>
            <a:r>
              <a:rPr lang="cs-CZ" sz="1400" b="0" i="0" dirty="0" smtClean="0">
                <a:solidFill>
                  <a:srgbClr val="C00000"/>
                </a:solidFill>
                <a:latin typeface="Arial" pitchFamily="34" charset="0"/>
                <a:cs typeface="Arial" pitchFamily="34" charset="0"/>
              </a:rPr>
              <a:t> je součet pořadí skupiny 1.</a:t>
            </a:r>
            <a:r>
              <a:rPr lang="cs-CZ" sz="1400" i="0" dirty="0" smtClean="0">
                <a:solidFill>
                  <a:srgbClr val="C00000"/>
                </a:solidFill>
                <a:latin typeface="Arial" pitchFamily="34" charset="0"/>
                <a:cs typeface="Arial" pitchFamily="34" charset="0"/>
              </a:rPr>
              <a:t>	</a:t>
            </a:r>
          </a:p>
          <a:p>
            <a:pPr eaLnBrk="0" hangingPunct="0"/>
            <a:endParaRPr lang="cs-CZ" sz="1400" b="0" i="0"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2227" name="Rectangle 2"/>
          <p:cNvSpPr>
            <a:spLocks noGrp="1"/>
          </p:cNvSpPr>
          <p:nvPr>
            <p:ph type="title" idx="4294967295"/>
          </p:nvPr>
        </p:nvSpPr>
        <p:spPr>
          <a:xfrm>
            <a:off x="688032" y="476672"/>
            <a:ext cx="7772400" cy="432048"/>
          </a:xfrm>
          <a:noFill/>
        </p:spPr>
        <p:txBody>
          <a:bodyPr/>
          <a:lstStyle/>
          <a:p>
            <a:r>
              <a:rPr lang="cs-CZ" dirty="0" err="1" smtClean="0"/>
              <a:t>Mann</a:t>
            </a:r>
            <a:r>
              <a:rPr lang="cs-CZ" dirty="0" smtClean="0"/>
              <a:t>-</a:t>
            </a:r>
            <a:r>
              <a:rPr lang="cs-CZ" dirty="0" err="1" smtClean="0"/>
              <a:t>Whitneyův</a:t>
            </a:r>
            <a:r>
              <a:rPr lang="cs-CZ" dirty="0" smtClean="0"/>
              <a:t> U test</a:t>
            </a:r>
            <a:endParaRPr lang="cs-CZ" dirty="0" smtClean="0"/>
          </a:p>
        </p:txBody>
      </p:sp>
      <p:sp>
        <p:nvSpPr>
          <p:cNvPr id="52239" name="Text Box 18"/>
          <p:cNvSpPr txBox="1">
            <a:spLocks noChangeArrowheads="1"/>
          </p:cNvSpPr>
          <p:nvPr/>
        </p:nvSpPr>
        <p:spPr bwMode="auto">
          <a:xfrm>
            <a:off x="395536" y="1628800"/>
            <a:ext cx="8568952" cy="4824536"/>
          </a:xfrm>
          <a:prstGeom prst="rect">
            <a:avLst/>
          </a:prstGeom>
          <a:noFill/>
          <a:ln w="9525">
            <a:noFill/>
            <a:miter lim="800000"/>
            <a:headEnd/>
            <a:tailEnd/>
          </a:ln>
        </p:spPr>
        <p:txBody>
          <a:bodyPr/>
          <a:lstStyle/>
          <a:p>
            <a:pPr lvl="1" eaLnBrk="0" hangingPunct="0"/>
            <a:r>
              <a:rPr lang="cs-CZ" i="0" dirty="0" smtClean="0">
                <a:latin typeface="Arial" pitchFamily="34" charset="0"/>
                <a:cs typeface="Arial" pitchFamily="34" charset="0"/>
              </a:rPr>
              <a:t>	</a:t>
            </a:r>
            <a:r>
              <a:rPr lang="cs-CZ" b="0" i="0" dirty="0" smtClean="0">
                <a:latin typeface="Arial" pitchFamily="34" charset="0"/>
                <a:cs typeface="Arial" pitchFamily="34" charset="0"/>
              </a:rPr>
              <a:t>Provede se normalizace:</a:t>
            </a:r>
          </a:p>
          <a:p>
            <a:pPr lvl="1" eaLnBrk="0" hangingPunct="0"/>
            <a:endParaRPr lang="cs-CZ" b="0" i="0" dirty="0">
              <a:latin typeface="Arial" pitchFamily="34" charset="0"/>
              <a:cs typeface="Arial" pitchFamily="34" charset="0"/>
            </a:endParaRPr>
          </a:p>
          <a:p>
            <a:pPr lvl="1" eaLnBrk="0" hangingPunct="0"/>
            <a:endParaRPr lang="cs-CZ" b="0" i="0" dirty="0" smtClean="0">
              <a:latin typeface="Arial" pitchFamily="34" charset="0"/>
              <a:cs typeface="Arial" pitchFamily="34" charset="0"/>
            </a:endParaRPr>
          </a:p>
          <a:p>
            <a:pPr lvl="1" eaLnBrk="0" hangingPunct="0"/>
            <a:endParaRPr lang="cs-CZ" b="0" i="0" dirty="0">
              <a:latin typeface="Arial" pitchFamily="34" charset="0"/>
              <a:cs typeface="Arial" pitchFamily="34" charset="0"/>
            </a:endParaRPr>
          </a:p>
          <a:p>
            <a:pPr lvl="1" eaLnBrk="0" hangingPunct="0"/>
            <a:endParaRPr lang="cs-CZ" b="0" i="0" dirty="0" smtClean="0">
              <a:latin typeface="Arial" pitchFamily="34" charset="0"/>
              <a:cs typeface="Arial" pitchFamily="34" charset="0"/>
            </a:endParaRPr>
          </a:p>
          <a:p>
            <a:pPr lvl="1" eaLnBrk="0" hangingPunct="0"/>
            <a:endParaRPr lang="cs-CZ" b="0" i="0" dirty="0">
              <a:latin typeface="Arial" pitchFamily="34" charset="0"/>
              <a:cs typeface="Arial" pitchFamily="34" charset="0"/>
            </a:endParaRPr>
          </a:p>
          <a:p>
            <a:pPr lvl="1" eaLnBrk="0" hangingPunct="0"/>
            <a:endParaRPr lang="cs-CZ" b="0" i="0" dirty="0" smtClean="0">
              <a:latin typeface="Arial" pitchFamily="34" charset="0"/>
              <a:cs typeface="Arial" pitchFamily="34" charset="0"/>
            </a:endParaRPr>
          </a:p>
          <a:p>
            <a:pPr lvl="1" eaLnBrk="0" hangingPunct="0"/>
            <a:endParaRPr lang="cs-CZ" b="0" i="0" dirty="0">
              <a:latin typeface="Arial" pitchFamily="34" charset="0"/>
              <a:cs typeface="Arial" pitchFamily="34" charset="0"/>
            </a:endParaRPr>
          </a:p>
          <a:p>
            <a:pPr lvl="1" eaLnBrk="0" hangingPunct="0"/>
            <a:r>
              <a:rPr lang="cs-CZ" b="0" i="0" dirty="0" smtClean="0">
                <a:latin typeface="Arial" pitchFamily="34" charset="0"/>
                <a:cs typeface="Arial" pitchFamily="34" charset="0"/>
              </a:rPr>
              <a:t>	Vypočtená statistika z se porovná s tabelovanými hodnotami normálního 	rozdělení resp. pro nižší počty s tabelovanými hodnotami pro Mann-	</a:t>
            </a:r>
            <a:r>
              <a:rPr lang="cs-CZ" b="0" i="0" dirty="0" err="1" smtClean="0">
                <a:latin typeface="Arial" pitchFamily="34" charset="0"/>
                <a:cs typeface="Arial" pitchFamily="34" charset="0"/>
              </a:rPr>
              <a:t>Whitneův</a:t>
            </a:r>
            <a:r>
              <a:rPr lang="cs-CZ" b="0" i="0" dirty="0" smtClean="0">
                <a:latin typeface="Arial" pitchFamily="34" charset="0"/>
                <a:cs typeface="Arial" pitchFamily="34" charset="0"/>
              </a:rPr>
              <a:t> U test.</a:t>
            </a:r>
          </a:p>
          <a:p>
            <a:pPr eaLnBrk="0" hangingPunct="0"/>
            <a:endParaRPr lang="cs-CZ" b="0" i="0" dirty="0">
              <a:latin typeface="Arial" pitchFamily="34" charset="0"/>
              <a:cs typeface="Arial" pitchFamily="34" charset="0"/>
            </a:endParaRPr>
          </a:p>
          <a:p>
            <a:pPr eaLnBrk="0" hangingPunct="0"/>
            <a:r>
              <a:rPr lang="cs-CZ" b="0" i="0" dirty="0" smtClean="0">
                <a:latin typeface="Arial" pitchFamily="34" charset="0"/>
                <a:cs typeface="Arial" pitchFamily="34" charset="0"/>
              </a:rPr>
              <a:t>			</a:t>
            </a:r>
          </a:p>
          <a:p>
            <a:pPr eaLnBrk="0" hangingPunct="0"/>
            <a:r>
              <a:rPr lang="cs-CZ" b="0" i="0" dirty="0">
                <a:latin typeface="Arial" pitchFamily="34" charset="0"/>
                <a:cs typeface="Arial" pitchFamily="34" charset="0"/>
              </a:rPr>
              <a:t>	</a:t>
            </a:r>
            <a:r>
              <a:rPr lang="cs-CZ" b="0" i="0" dirty="0" smtClean="0">
                <a:latin typeface="Arial" pitchFamily="34" charset="0"/>
                <a:cs typeface="Arial" pitchFamily="34" charset="0"/>
              </a:rPr>
              <a:t>	</a:t>
            </a:r>
          </a:p>
          <a:p>
            <a:pPr eaLnBrk="0" hangingPunct="0"/>
            <a:r>
              <a:rPr lang="cs-CZ" b="0" i="0" dirty="0">
                <a:latin typeface="Arial" pitchFamily="34" charset="0"/>
                <a:cs typeface="Arial" pitchFamily="34" charset="0"/>
              </a:rPr>
              <a:t>	</a:t>
            </a:r>
            <a:r>
              <a:rPr lang="cs-CZ" b="0" i="0" dirty="0" smtClean="0">
                <a:latin typeface="Arial" pitchFamily="34" charset="0"/>
                <a:cs typeface="Arial" pitchFamily="34" charset="0"/>
              </a:rPr>
              <a:t>	</a:t>
            </a:r>
            <a:endParaRPr lang="cs-CZ" i="0" dirty="0" smtClean="0">
              <a:latin typeface="Arial" pitchFamily="34" charset="0"/>
              <a:cs typeface="Arial" pitchFamily="34" charset="0"/>
            </a:endParaRPr>
          </a:p>
          <a:p>
            <a:pPr eaLnBrk="0" hangingPunct="0"/>
            <a:endParaRPr lang="cs-CZ" i="0" dirty="0" smtClean="0">
              <a:solidFill>
                <a:srgbClr val="C00000"/>
              </a:solidFill>
              <a:latin typeface="Arial" pitchFamily="34" charset="0"/>
              <a:cs typeface="Arial" pitchFamily="34" charset="0"/>
            </a:endParaRPr>
          </a:p>
          <a:p>
            <a:pPr eaLnBrk="0" hangingPunct="0"/>
            <a:endParaRPr lang="cs-CZ" i="0" dirty="0" smtClean="0">
              <a:solidFill>
                <a:srgbClr val="C00000"/>
              </a:solidFill>
              <a:latin typeface="Arial" pitchFamily="34" charset="0"/>
              <a:cs typeface="Arial" pitchFamily="34" charset="0"/>
            </a:endParaRPr>
          </a:p>
          <a:p>
            <a:pPr eaLnBrk="0" hangingPunct="0"/>
            <a:r>
              <a:rPr lang="cs-CZ" i="0" dirty="0">
                <a:solidFill>
                  <a:srgbClr val="C00000"/>
                </a:solidFill>
                <a:latin typeface="Arial" pitchFamily="34" charset="0"/>
                <a:cs typeface="Arial" pitchFamily="34" charset="0"/>
              </a:rPr>
              <a:t>	</a:t>
            </a:r>
            <a:r>
              <a:rPr lang="cs-CZ" i="0" dirty="0" smtClean="0">
                <a:solidFill>
                  <a:srgbClr val="C00000"/>
                </a:solidFill>
                <a:latin typeface="Arial" pitchFamily="34" charset="0"/>
                <a:cs typeface="Arial" pitchFamily="34" charset="0"/>
              </a:rPr>
              <a:t>	</a:t>
            </a:r>
          </a:p>
          <a:p>
            <a:pPr eaLnBrk="0" hangingPunct="0"/>
            <a:endParaRPr lang="cs-CZ" b="0" i="0" dirty="0">
              <a:solidFill>
                <a:srgbClr val="C00000"/>
              </a:solidFill>
              <a:latin typeface="Arial" pitchFamily="34" charset="0"/>
              <a:cs typeface="Arial" pitchFamily="34" charset="0"/>
            </a:endParaRPr>
          </a:p>
        </p:txBody>
      </p:sp>
      <p:sp>
        <p:nvSpPr>
          <p:cNvPr id="102402" name="Rectangle 2"/>
          <p:cNvSpPr>
            <a:spLocks noChangeArrowheads="1"/>
          </p:cNvSpPr>
          <p:nvPr/>
        </p:nvSpPr>
        <p:spPr bwMode="auto">
          <a:xfrm>
            <a:off x="0" y="0"/>
            <a:ext cx="9144000" cy="0"/>
          </a:xfrm>
          <a:prstGeom prst="rect">
            <a:avLst/>
          </a:prstGeom>
          <a:noFill/>
          <a:ln w="9525">
            <a:noFill/>
            <a:miter lim="800000"/>
            <a:headEnd/>
            <a:tailEnd/>
          </a:ln>
          <a:effectLst>
            <a:prstShdw prst="shdw17" dist="17961" dir="2700000">
              <a:schemeClr val="accent1">
                <a:gamma/>
                <a:shade val="60000"/>
                <a:invGamma/>
              </a:schemeClr>
            </a:prstShdw>
          </a:effectLst>
        </p:spPr>
        <p:txBody>
          <a:bodyPr vert="horz" wrap="none" lIns="91440" tIns="45720" rIns="91440" bIns="45720" numCol="1" anchor="ctr" anchorCtr="0" compatLnSpc="1">
            <a:prstTxWarp prst="textNoShape">
              <a:avLst/>
            </a:prstTxWarp>
            <a:spAutoFit/>
          </a:bodyPr>
          <a:lstStyle/>
          <a:p>
            <a:endParaRPr lang="cs-CZ"/>
          </a:p>
        </p:txBody>
      </p:sp>
      <p:pic>
        <p:nvPicPr>
          <p:cNvPr id="10240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979712" y="2204864"/>
            <a:ext cx="1296144" cy="673995"/>
          </a:xfrm>
          <a:prstGeom prst="rect">
            <a:avLst/>
          </a:prstGeom>
          <a:noFill/>
        </p:spPr>
      </p:pic>
      <p:sp>
        <p:nvSpPr>
          <p:cNvPr id="102404" name="Rectangle 4"/>
          <p:cNvSpPr>
            <a:spLocks noChangeArrowheads="1"/>
          </p:cNvSpPr>
          <p:nvPr/>
        </p:nvSpPr>
        <p:spPr bwMode="auto">
          <a:xfrm>
            <a:off x="0" y="0"/>
            <a:ext cx="9144000" cy="0"/>
          </a:xfrm>
          <a:prstGeom prst="rect">
            <a:avLst/>
          </a:prstGeom>
          <a:noFill/>
          <a:ln w="9525">
            <a:noFill/>
            <a:miter lim="800000"/>
            <a:headEnd/>
            <a:tailEnd/>
          </a:ln>
          <a:effectLst>
            <a:prstShdw prst="shdw17" dist="17961" dir="2700000">
              <a:schemeClr val="accent1">
                <a:gamma/>
                <a:shade val="60000"/>
                <a:invGamma/>
              </a:schemeClr>
            </a:prstShdw>
          </a:effectLst>
        </p:spPr>
        <p:txBody>
          <a:bodyPr vert="horz" wrap="none" lIns="91440" tIns="45720" rIns="91440" bIns="45720" numCol="1" anchor="ctr" anchorCtr="0" compatLnSpc="1">
            <a:prstTxWarp prst="textNoShape">
              <a:avLst/>
            </a:prstTxWarp>
            <a:spAutoFit/>
          </a:bodyPr>
          <a:lstStyle/>
          <a:p>
            <a:endParaRPr lang="cs-CZ"/>
          </a:p>
        </p:txBody>
      </p:sp>
      <p:sp>
        <p:nvSpPr>
          <p:cNvPr id="102406" name="Rectangle 6"/>
          <p:cNvSpPr>
            <a:spLocks noChangeArrowheads="1"/>
          </p:cNvSpPr>
          <p:nvPr/>
        </p:nvSpPr>
        <p:spPr bwMode="auto">
          <a:xfrm>
            <a:off x="0" y="0"/>
            <a:ext cx="9144000" cy="0"/>
          </a:xfrm>
          <a:prstGeom prst="rect">
            <a:avLst/>
          </a:prstGeom>
          <a:noFill/>
          <a:ln w="9525">
            <a:noFill/>
            <a:miter lim="800000"/>
            <a:headEnd/>
            <a:tailEnd/>
          </a:ln>
          <a:effectLst>
            <a:prstShdw prst="shdw17" dist="17961" dir="2700000">
              <a:schemeClr val="accent1">
                <a:gamma/>
                <a:shade val="60000"/>
                <a:invGamma/>
              </a:schemeClr>
            </a:prstShdw>
          </a:effectLst>
        </p:spPr>
        <p:txBody>
          <a:bodyPr vert="horz" wrap="none" lIns="91440" tIns="45720" rIns="91440" bIns="45720" numCol="1" anchor="ctr" anchorCtr="0" compatLnSpc="1">
            <a:prstTxWarp prst="textNoShape">
              <a:avLst/>
            </a:prstTxWarp>
            <a:spAutoFit/>
          </a:bodyPr>
          <a:lstStyle/>
          <a:p>
            <a:endParaRPr lang="cs-CZ"/>
          </a:p>
        </p:txBody>
      </p:sp>
      <p:pic>
        <p:nvPicPr>
          <p:cNvPr id="102405"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724128" y="1988840"/>
            <a:ext cx="2841043" cy="1008112"/>
          </a:xfrm>
          <a:prstGeom prst="rect">
            <a:avLst/>
          </a:prstGeom>
          <a:noFill/>
        </p:spPr>
      </p:pic>
      <p:sp>
        <p:nvSpPr>
          <p:cNvPr id="11" name="Text Box 18"/>
          <p:cNvSpPr txBox="1">
            <a:spLocks noChangeArrowheads="1"/>
          </p:cNvSpPr>
          <p:nvPr/>
        </p:nvSpPr>
        <p:spPr bwMode="auto">
          <a:xfrm>
            <a:off x="1907704" y="2996952"/>
            <a:ext cx="3348880" cy="792088"/>
          </a:xfrm>
          <a:prstGeom prst="rect">
            <a:avLst/>
          </a:prstGeom>
          <a:noFill/>
          <a:ln w="9525">
            <a:noFill/>
            <a:miter lim="800000"/>
            <a:headEnd/>
            <a:tailEnd/>
          </a:ln>
        </p:spPr>
        <p:txBody>
          <a:bodyPr/>
          <a:lstStyle/>
          <a:p>
            <a:pPr eaLnBrk="0" hangingPunct="0"/>
            <a:r>
              <a:rPr lang="cs-CZ" sz="1400" b="0" i="0" dirty="0" smtClean="0">
                <a:solidFill>
                  <a:srgbClr val="C00000"/>
                </a:solidFill>
                <a:latin typeface="Arial" pitchFamily="34" charset="0"/>
                <a:cs typeface="Arial" pitchFamily="34" charset="0"/>
              </a:rPr>
              <a:t>z je normalizovaná statistika</a:t>
            </a:r>
          </a:p>
          <a:p>
            <a:pPr eaLnBrk="0" hangingPunct="0"/>
            <a:r>
              <a:rPr lang="cs-CZ" sz="1400" b="0" i="0" dirty="0" err="1" smtClean="0">
                <a:solidFill>
                  <a:srgbClr val="C00000"/>
                </a:solidFill>
                <a:latin typeface="Arial" pitchFamily="34" charset="0"/>
                <a:cs typeface="Arial" pitchFamily="34" charset="0"/>
              </a:rPr>
              <a:t>mU</a:t>
            </a:r>
            <a:r>
              <a:rPr lang="cs-CZ" sz="1400" b="0" i="0" dirty="0" smtClean="0">
                <a:solidFill>
                  <a:srgbClr val="C00000"/>
                </a:solidFill>
                <a:latin typeface="Arial" pitchFamily="34" charset="0"/>
                <a:cs typeface="Arial" pitchFamily="34" charset="0"/>
              </a:rPr>
              <a:t> je průměr statistiky U</a:t>
            </a:r>
          </a:p>
          <a:p>
            <a:pPr eaLnBrk="0" hangingPunct="0"/>
            <a:r>
              <a:rPr lang="cs-CZ" sz="1400" b="0" i="0" dirty="0" err="1" smtClean="0">
                <a:solidFill>
                  <a:srgbClr val="C00000"/>
                </a:solidFill>
                <a:latin typeface="Arial" pitchFamily="34" charset="0"/>
                <a:cs typeface="Arial" pitchFamily="34" charset="0"/>
              </a:rPr>
              <a:t>σU</a:t>
            </a:r>
            <a:r>
              <a:rPr lang="cs-CZ" sz="1400" b="0" i="0" dirty="0" smtClean="0">
                <a:solidFill>
                  <a:srgbClr val="C00000"/>
                </a:solidFill>
                <a:latin typeface="Arial" pitchFamily="34" charset="0"/>
                <a:cs typeface="Arial" pitchFamily="34" charset="0"/>
              </a:rPr>
              <a:t> je směrodatná odchylka statistiky U</a:t>
            </a:r>
            <a:r>
              <a:rPr lang="cs-CZ" sz="1400" i="0" dirty="0" smtClean="0">
                <a:solidFill>
                  <a:srgbClr val="C00000"/>
                </a:solidFill>
                <a:latin typeface="Arial" pitchFamily="34" charset="0"/>
                <a:cs typeface="Arial" pitchFamily="34" charset="0"/>
              </a:rPr>
              <a:t>	</a:t>
            </a:r>
          </a:p>
          <a:p>
            <a:pPr eaLnBrk="0" hangingPunct="0"/>
            <a:endParaRPr lang="cs-CZ" sz="1400" b="0" i="0" dirty="0">
              <a:solidFill>
                <a:srgbClr val="C00000"/>
              </a:solidFill>
              <a:latin typeface="Arial" pitchFamily="34" charset="0"/>
              <a:cs typeface="Arial" pitchFamily="34" charset="0"/>
            </a:endParaRPr>
          </a:p>
        </p:txBody>
      </p:sp>
      <p:sp>
        <p:nvSpPr>
          <p:cNvPr id="132098" name="Rectangle 2"/>
          <p:cNvSpPr>
            <a:spLocks noChangeArrowheads="1"/>
          </p:cNvSpPr>
          <p:nvPr/>
        </p:nvSpPr>
        <p:spPr bwMode="auto">
          <a:xfrm>
            <a:off x="0" y="0"/>
            <a:ext cx="9144000" cy="0"/>
          </a:xfrm>
          <a:prstGeom prst="rect">
            <a:avLst/>
          </a:prstGeom>
          <a:noFill/>
          <a:ln w="9525">
            <a:noFill/>
            <a:miter lim="800000"/>
            <a:headEnd/>
            <a:tailEnd/>
          </a:ln>
          <a:effectLst>
            <a:prstShdw prst="shdw17" dist="17961" dir="2700000">
              <a:schemeClr val="accent1">
                <a:gamma/>
                <a:shade val="60000"/>
                <a:invGamma/>
              </a:schemeClr>
            </a:prstShdw>
          </a:effectLst>
        </p:spPr>
        <p:txBody>
          <a:bodyPr vert="horz" wrap="none" lIns="91440" tIns="45720" rIns="91440" bIns="45720" numCol="1" anchor="ctr" anchorCtr="0" compatLnSpc="1">
            <a:prstTxWarp prst="textNoShape">
              <a:avLst/>
            </a:prstTxWarp>
            <a:spAutoFit/>
          </a:bodyPr>
          <a:lstStyle/>
          <a:p>
            <a:endParaRPr lang="cs-CZ"/>
          </a:p>
        </p:txBody>
      </p:sp>
      <p:pic>
        <p:nvPicPr>
          <p:cNvPr id="132097" name="Picture 1"/>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779912" y="2207950"/>
            <a:ext cx="1368152" cy="64498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graphicFrame>
        <p:nvGraphicFramePr>
          <p:cNvPr id="1026" name="Object 2"/>
          <p:cNvGraphicFramePr>
            <a:graphicFrameLocks noChangeAspect="1"/>
          </p:cNvGraphicFramePr>
          <p:nvPr/>
        </p:nvGraphicFramePr>
        <p:xfrm>
          <a:off x="533400" y="3530600"/>
          <a:ext cx="2592388" cy="1704975"/>
        </p:xfrm>
        <a:graphic>
          <a:graphicData uri="http://schemas.openxmlformats.org/presentationml/2006/ole">
            <p:oleObj spid="_x0000_s1026" name="Graf" r:id="rId4" imgW="4372081" imgH="2867115" progId="MSGraph.Chart.8">
              <p:embed followColorScheme="full"/>
            </p:oleObj>
          </a:graphicData>
        </a:graphic>
      </p:graphicFrame>
      <p:sp>
        <p:nvSpPr>
          <p:cNvPr id="1030" name="Rectangle 3"/>
          <p:cNvSpPr>
            <a:spLocks noChangeArrowheads="1"/>
          </p:cNvSpPr>
          <p:nvPr>
            <p:ph type="title" idx="4294967295"/>
          </p:nvPr>
        </p:nvSpPr>
        <p:spPr>
          <a:xfrm>
            <a:off x="79375" y="365125"/>
            <a:ext cx="8985250" cy="542925"/>
          </a:xfrm>
          <a:noFill/>
        </p:spPr>
        <p:txBody>
          <a:bodyPr/>
          <a:lstStyle/>
          <a:p>
            <a:r>
              <a:rPr lang="cs-CZ" smtClean="0"/>
              <a:t>JAK vznikají informace ? </a:t>
            </a:r>
          </a:p>
        </p:txBody>
      </p:sp>
      <p:sp>
        <p:nvSpPr>
          <p:cNvPr id="279556" name="AutoShape 4"/>
          <p:cNvSpPr>
            <a:spLocks noChangeArrowheads="1"/>
          </p:cNvSpPr>
          <p:nvPr/>
        </p:nvSpPr>
        <p:spPr bwMode="auto">
          <a:xfrm>
            <a:off x="904875" y="1323975"/>
            <a:ext cx="2752725" cy="388938"/>
          </a:xfrm>
          <a:prstGeom prst="flowChartAlternateProcess">
            <a:avLst/>
          </a:prstGeom>
          <a:solidFill>
            <a:srgbClr val="0099FF"/>
          </a:solidFill>
          <a:ln w="9525">
            <a:noFill/>
            <a:miter lim="800000"/>
            <a:headEnd/>
            <a:tailEnd/>
          </a:ln>
          <a:effectLst>
            <a:outerShdw dist="35921" dir="2700000" algn="ctr" rotWithShape="0">
              <a:schemeClr val="bg2"/>
            </a:outerShdw>
          </a:effectLst>
        </p:spPr>
        <p:txBody>
          <a:bodyPr>
            <a:spAutoFit/>
          </a:bodyPr>
          <a:lstStyle/>
          <a:p>
            <a:pPr algn="ctr">
              <a:spcBef>
                <a:spcPct val="50000"/>
              </a:spcBef>
              <a:defRPr/>
            </a:pPr>
            <a:r>
              <a:rPr lang="cs-CZ" i="0">
                <a:solidFill>
                  <a:schemeClr val="bg1"/>
                </a:solidFill>
                <a:effectLst>
                  <a:outerShdw blurRad="38100" dist="38100" dir="2700000" algn="tl">
                    <a:srgbClr val="000000"/>
                  </a:outerShdw>
                </a:effectLst>
              </a:rPr>
              <a:t>„Empirical approach“</a:t>
            </a:r>
          </a:p>
        </p:txBody>
      </p:sp>
      <p:sp>
        <p:nvSpPr>
          <p:cNvPr id="1032" name="Line 5"/>
          <p:cNvSpPr>
            <a:spLocks noChangeShapeType="1"/>
          </p:cNvSpPr>
          <p:nvPr/>
        </p:nvSpPr>
        <p:spPr bwMode="auto">
          <a:xfrm rot="-1625931">
            <a:off x="3330575" y="2565400"/>
            <a:ext cx="2079625" cy="1060450"/>
          </a:xfrm>
          <a:prstGeom prst="line">
            <a:avLst/>
          </a:prstGeom>
          <a:noFill/>
          <a:ln w="25400">
            <a:solidFill>
              <a:schemeClr val="tx1"/>
            </a:solidFill>
            <a:round/>
            <a:headEnd/>
            <a:tailEnd type="triangle" w="med" len="med"/>
          </a:ln>
        </p:spPr>
        <p:txBody>
          <a:bodyPr>
            <a:spAutoFit/>
          </a:bodyPr>
          <a:lstStyle/>
          <a:p>
            <a:endParaRPr lang="cs-CZ"/>
          </a:p>
        </p:txBody>
      </p:sp>
      <p:sp>
        <p:nvSpPr>
          <p:cNvPr id="279558" name="AutoShape 6"/>
          <p:cNvSpPr>
            <a:spLocks noChangeArrowheads="1"/>
          </p:cNvSpPr>
          <p:nvPr/>
        </p:nvSpPr>
        <p:spPr bwMode="auto">
          <a:xfrm>
            <a:off x="5476875" y="1323975"/>
            <a:ext cx="2752725" cy="388938"/>
          </a:xfrm>
          <a:prstGeom prst="flowChartAlternateProcess">
            <a:avLst/>
          </a:prstGeom>
          <a:solidFill>
            <a:srgbClr val="0099FF"/>
          </a:solidFill>
          <a:ln w="9525">
            <a:noFill/>
            <a:miter lim="800000"/>
            <a:headEnd/>
            <a:tailEnd/>
          </a:ln>
          <a:effectLst>
            <a:outerShdw dist="35921" dir="2700000" algn="ctr" rotWithShape="0">
              <a:schemeClr val="bg2"/>
            </a:outerShdw>
          </a:effectLst>
        </p:spPr>
        <p:txBody>
          <a:bodyPr>
            <a:spAutoFit/>
          </a:bodyPr>
          <a:lstStyle/>
          <a:p>
            <a:pPr algn="ctr">
              <a:spcBef>
                <a:spcPct val="50000"/>
              </a:spcBef>
              <a:defRPr/>
            </a:pPr>
            <a:r>
              <a:rPr lang="cs-CZ" i="0">
                <a:solidFill>
                  <a:schemeClr val="bg1"/>
                </a:solidFill>
                <a:effectLst>
                  <a:outerShdw blurRad="38100" dist="38100" dir="2700000" algn="tl">
                    <a:srgbClr val="000000"/>
                  </a:outerShdw>
                </a:effectLst>
              </a:rPr>
              <a:t>„Classical approach“</a:t>
            </a:r>
          </a:p>
        </p:txBody>
      </p:sp>
      <p:sp>
        <p:nvSpPr>
          <p:cNvPr id="1034" name="Text Box 7"/>
          <p:cNvSpPr txBox="1">
            <a:spLocks noChangeArrowheads="1"/>
          </p:cNvSpPr>
          <p:nvPr/>
        </p:nvSpPr>
        <p:spPr bwMode="auto">
          <a:xfrm>
            <a:off x="3433763" y="2755900"/>
            <a:ext cx="1671637" cy="304800"/>
          </a:xfrm>
          <a:prstGeom prst="rect">
            <a:avLst/>
          </a:prstGeom>
          <a:noFill/>
          <a:ln w="9525">
            <a:noFill/>
            <a:miter lim="800000"/>
            <a:headEnd/>
            <a:tailEnd/>
          </a:ln>
        </p:spPr>
        <p:txBody>
          <a:bodyPr wrap="none">
            <a:spAutoFit/>
          </a:bodyPr>
          <a:lstStyle/>
          <a:p>
            <a:pPr algn="ctr">
              <a:spcBef>
                <a:spcPct val="50000"/>
              </a:spcBef>
            </a:pPr>
            <a:r>
              <a:rPr lang="cs-CZ" sz="1400" i="0"/>
              <a:t>Empirický postup</a:t>
            </a:r>
          </a:p>
        </p:txBody>
      </p:sp>
      <p:sp>
        <p:nvSpPr>
          <p:cNvPr id="1035" name="AutoShape 8"/>
          <p:cNvSpPr>
            <a:spLocks noChangeArrowheads="1"/>
          </p:cNvSpPr>
          <p:nvPr/>
        </p:nvSpPr>
        <p:spPr bwMode="auto">
          <a:xfrm rot="10800000">
            <a:off x="1600200" y="2192338"/>
            <a:ext cx="901700" cy="71278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3701 w 21600"/>
              <a:gd name="T13" fmla="*/ 3701 h 21600"/>
              <a:gd name="T14" fmla="*/ 17899 w 21600"/>
              <a:gd name="T15" fmla="*/ 17899 h 21600"/>
            </a:gdLst>
            <a:ahLst/>
            <a:cxnLst>
              <a:cxn ang="T8">
                <a:pos x="T0" y="T1"/>
              </a:cxn>
              <a:cxn ang="T9">
                <a:pos x="T2" y="T3"/>
              </a:cxn>
              <a:cxn ang="T10">
                <a:pos x="T4" y="T5"/>
              </a:cxn>
              <a:cxn ang="T11">
                <a:pos x="T6" y="T7"/>
              </a:cxn>
            </a:cxnLst>
            <a:rect l="T12" t="T13" r="T14" b="T15"/>
            <a:pathLst>
              <a:path w="21600" h="21600">
                <a:moveTo>
                  <a:pt x="0" y="0"/>
                </a:moveTo>
                <a:lnTo>
                  <a:pt x="3802" y="21600"/>
                </a:lnTo>
                <a:lnTo>
                  <a:pt x="17798" y="21600"/>
                </a:lnTo>
                <a:lnTo>
                  <a:pt x="21600" y="0"/>
                </a:lnTo>
                <a:close/>
              </a:path>
            </a:pathLst>
          </a:custGeom>
          <a:solidFill>
            <a:schemeClr val="bg1"/>
          </a:solidFill>
          <a:ln w="9525">
            <a:round/>
            <a:headEnd/>
            <a:tailEnd/>
          </a:ln>
          <a:scene3d>
            <a:camera prst="legacyPerspectiveTopRight"/>
            <a:lightRig rig="legacyFlat3" dir="b"/>
          </a:scene3d>
          <a:sp3d extrusionH="1547800" prstMaterial="legacyMatte">
            <a:bevelT w="13500" h="13500" prst="angle"/>
            <a:bevelB w="13500" h="13500" prst="angle"/>
            <a:extrusionClr>
              <a:schemeClr val="bg1"/>
            </a:extrusionClr>
          </a:sp3d>
        </p:spPr>
        <p:txBody>
          <a:bodyPr anchor="ctr">
            <a:spAutoFit/>
            <a:flatTx/>
          </a:bodyPr>
          <a:lstStyle/>
          <a:p>
            <a:endParaRPr lang="cs-CZ"/>
          </a:p>
        </p:txBody>
      </p:sp>
      <p:sp>
        <p:nvSpPr>
          <p:cNvPr id="1036" name="AutoShape 9"/>
          <p:cNvSpPr>
            <a:spLocks noChangeArrowheads="1"/>
          </p:cNvSpPr>
          <p:nvPr/>
        </p:nvSpPr>
        <p:spPr bwMode="auto">
          <a:xfrm rot="10800000">
            <a:off x="6392863" y="2211388"/>
            <a:ext cx="693737" cy="712787"/>
          </a:xfrm>
          <a:custGeom>
            <a:avLst/>
            <a:gdLst>
              <a:gd name="T0" fmla="*/ 2147483647 w 21600"/>
              <a:gd name="T1" fmla="*/ 2147483647 h 21600"/>
              <a:gd name="T2" fmla="*/ 2147483647 w 21600"/>
              <a:gd name="T3" fmla="*/ 2147483647 h 21600"/>
              <a:gd name="T4" fmla="*/ 0 w 21600"/>
              <a:gd name="T5" fmla="*/ 2147483647 h 21600"/>
              <a:gd name="T6" fmla="*/ 2147483647 w 21600"/>
              <a:gd name="T7" fmla="*/ 0 h 21600"/>
              <a:gd name="T8" fmla="*/ 0 60000 65536"/>
              <a:gd name="T9" fmla="*/ 0 60000 65536"/>
              <a:gd name="T10" fmla="*/ 0 60000 65536"/>
              <a:gd name="T11" fmla="*/ 0 60000 65536"/>
              <a:gd name="T12" fmla="*/ 1800 w 21600"/>
              <a:gd name="T13" fmla="*/ 1800 h 21600"/>
              <a:gd name="T14" fmla="*/ 19800 w 21600"/>
              <a:gd name="T15" fmla="*/ 19800 h 21600"/>
            </a:gdLst>
            <a:ahLst/>
            <a:cxnLst>
              <a:cxn ang="T8">
                <a:pos x="T0" y="T1"/>
              </a:cxn>
              <a:cxn ang="T9">
                <a:pos x="T2" y="T3"/>
              </a:cxn>
              <a:cxn ang="T10">
                <a:pos x="T4" y="T5"/>
              </a:cxn>
              <a:cxn ang="T11">
                <a:pos x="T6" y="T7"/>
              </a:cxn>
            </a:cxnLst>
            <a:rect l="T12" t="T13" r="T14" b="T15"/>
            <a:pathLst>
              <a:path w="21600" h="21600">
                <a:moveTo>
                  <a:pt x="0" y="0"/>
                </a:moveTo>
                <a:lnTo>
                  <a:pt x="0" y="21600"/>
                </a:lnTo>
                <a:lnTo>
                  <a:pt x="21600" y="21600"/>
                </a:lnTo>
                <a:lnTo>
                  <a:pt x="21600" y="0"/>
                </a:lnTo>
                <a:close/>
              </a:path>
            </a:pathLst>
          </a:custGeom>
          <a:solidFill>
            <a:schemeClr val="bg1"/>
          </a:solidFill>
          <a:ln w="9525">
            <a:round/>
            <a:headEnd/>
            <a:tailEnd/>
          </a:ln>
          <a:scene3d>
            <a:camera prst="legacyPerspectiveTopRight"/>
            <a:lightRig rig="legacyFlat3" dir="b"/>
          </a:scene3d>
          <a:sp3d extrusionH="1547800" prstMaterial="legacyMatte">
            <a:bevelT w="13500" h="13500" prst="angle"/>
            <a:bevelB w="13500" h="13500" prst="angle"/>
            <a:extrusionClr>
              <a:schemeClr val="bg1"/>
            </a:extrusionClr>
          </a:sp3d>
        </p:spPr>
        <p:txBody>
          <a:bodyPr anchor="ctr">
            <a:spAutoFit/>
            <a:flatTx/>
          </a:bodyPr>
          <a:lstStyle/>
          <a:p>
            <a:endParaRPr lang="cs-CZ"/>
          </a:p>
        </p:txBody>
      </p:sp>
      <p:sp>
        <p:nvSpPr>
          <p:cNvPr id="1037" name="Line 10"/>
          <p:cNvSpPr>
            <a:spLocks noChangeShapeType="1"/>
          </p:cNvSpPr>
          <p:nvPr/>
        </p:nvSpPr>
        <p:spPr bwMode="auto">
          <a:xfrm rot="-4500000">
            <a:off x="1805781" y="2461419"/>
            <a:ext cx="449263" cy="231775"/>
          </a:xfrm>
          <a:prstGeom prst="line">
            <a:avLst/>
          </a:prstGeom>
          <a:noFill/>
          <a:ln w="114300" cap="rnd">
            <a:solidFill>
              <a:srgbClr val="4D4D4D"/>
            </a:solidFill>
            <a:prstDash val="sysDot"/>
            <a:round/>
            <a:headEnd/>
            <a:tailEnd/>
          </a:ln>
        </p:spPr>
        <p:txBody>
          <a:bodyPr>
            <a:spAutoFit/>
          </a:bodyPr>
          <a:lstStyle/>
          <a:p>
            <a:endParaRPr lang="cs-CZ"/>
          </a:p>
        </p:txBody>
      </p:sp>
      <p:sp>
        <p:nvSpPr>
          <p:cNvPr id="1038" name="Line 11"/>
          <p:cNvSpPr>
            <a:spLocks noChangeShapeType="1"/>
          </p:cNvSpPr>
          <p:nvPr/>
        </p:nvSpPr>
        <p:spPr bwMode="auto">
          <a:xfrm rot="-4500000">
            <a:off x="6522244" y="2442369"/>
            <a:ext cx="449263" cy="231775"/>
          </a:xfrm>
          <a:prstGeom prst="line">
            <a:avLst/>
          </a:prstGeom>
          <a:noFill/>
          <a:ln w="114300" cap="rnd">
            <a:solidFill>
              <a:srgbClr val="4D4D4D"/>
            </a:solidFill>
            <a:prstDash val="sysDot"/>
            <a:round/>
            <a:headEnd/>
            <a:tailEnd/>
          </a:ln>
        </p:spPr>
        <p:txBody>
          <a:bodyPr>
            <a:spAutoFit/>
          </a:bodyPr>
          <a:lstStyle/>
          <a:p>
            <a:endParaRPr lang="cs-CZ"/>
          </a:p>
        </p:txBody>
      </p:sp>
      <p:sp>
        <p:nvSpPr>
          <p:cNvPr id="1039" name="Oval 12"/>
          <p:cNvSpPr>
            <a:spLocks noChangeArrowheads="1"/>
          </p:cNvSpPr>
          <p:nvPr/>
        </p:nvSpPr>
        <p:spPr bwMode="auto">
          <a:xfrm>
            <a:off x="2481263" y="2573338"/>
            <a:ext cx="90487" cy="122237"/>
          </a:xfrm>
          <a:prstGeom prst="ellipse">
            <a:avLst/>
          </a:prstGeom>
          <a:solidFill>
            <a:srgbClr val="4D4D4D"/>
          </a:solidFill>
          <a:ln w="9525">
            <a:noFill/>
            <a:round/>
            <a:headEnd/>
            <a:tailEnd/>
          </a:ln>
        </p:spPr>
        <p:txBody>
          <a:bodyPr anchor="ctr">
            <a:spAutoFit/>
          </a:bodyPr>
          <a:lstStyle/>
          <a:p>
            <a:endParaRPr lang="cs-CZ"/>
          </a:p>
        </p:txBody>
      </p:sp>
      <p:sp>
        <p:nvSpPr>
          <p:cNvPr id="1040" name="Oval 13"/>
          <p:cNvSpPr>
            <a:spLocks noChangeArrowheads="1"/>
          </p:cNvSpPr>
          <p:nvPr/>
        </p:nvSpPr>
        <p:spPr bwMode="auto">
          <a:xfrm>
            <a:off x="2481263" y="2295525"/>
            <a:ext cx="82550" cy="111125"/>
          </a:xfrm>
          <a:prstGeom prst="ellipse">
            <a:avLst/>
          </a:prstGeom>
          <a:solidFill>
            <a:srgbClr val="4D4D4D"/>
          </a:solidFill>
          <a:ln w="9525">
            <a:noFill/>
            <a:round/>
            <a:headEnd/>
            <a:tailEnd/>
          </a:ln>
        </p:spPr>
        <p:txBody>
          <a:bodyPr anchor="ctr">
            <a:spAutoFit/>
          </a:bodyPr>
          <a:lstStyle/>
          <a:p>
            <a:endParaRPr lang="cs-CZ"/>
          </a:p>
        </p:txBody>
      </p:sp>
      <p:sp>
        <p:nvSpPr>
          <p:cNvPr id="1041" name="Oval 14"/>
          <p:cNvSpPr>
            <a:spLocks noChangeArrowheads="1"/>
          </p:cNvSpPr>
          <p:nvPr/>
        </p:nvSpPr>
        <p:spPr bwMode="auto">
          <a:xfrm rot="5400000">
            <a:off x="2149475" y="2087563"/>
            <a:ext cx="74613" cy="122237"/>
          </a:xfrm>
          <a:prstGeom prst="ellipse">
            <a:avLst/>
          </a:prstGeom>
          <a:solidFill>
            <a:srgbClr val="4D4D4D"/>
          </a:solidFill>
          <a:ln w="9525">
            <a:noFill/>
            <a:round/>
            <a:headEnd/>
            <a:tailEnd/>
          </a:ln>
        </p:spPr>
        <p:txBody>
          <a:bodyPr anchor="ctr">
            <a:spAutoFit/>
          </a:bodyPr>
          <a:lstStyle/>
          <a:p>
            <a:endParaRPr lang="cs-CZ"/>
          </a:p>
        </p:txBody>
      </p:sp>
      <p:sp>
        <p:nvSpPr>
          <p:cNvPr id="1042" name="Oval 15"/>
          <p:cNvSpPr>
            <a:spLocks noChangeArrowheads="1"/>
          </p:cNvSpPr>
          <p:nvPr/>
        </p:nvSpPr>
        <p:spPr bwMode="auto">
          <a:xfrm>
            <a:off x="7110413" y="2535238"/>
            <a:ext cx="90487" cy="122237"/>
          </a:xfrm>
          <a:prstGeom prst="ellipse">
            <a:avLst/>
          </a:prstGeom>
          <a:solidFill>
            <a:srgbClr val="4D4D4D"/>
          </a:solidFill>
          <a:ln w="9525">
            <a:noFill/>
            <a:round/>
            <a:headEnd/>
            <a:tailEnd/>
          </a:ln>
        </p:spPr>
        <p:txBody>
          <a:bodyPr anchor="ctr">
            <a:spAutoFit/>
          </a:bodyPr>
          <a:lstStyle/>
          <a:p>
            <a:endParaRPr lang="cs-CZ"/>
          </a:p>
        </p:txBody>
      </p:sp>
      <p:sp>
        <p:nvSpPr>
          <p:cNvPr id="1043" name="Oval 16"/>
          <p:cNvSpPr>
            <a:spLocks noChangeArrowheads="1"/>
          </p:cNvSpPr>
          <p:nvPr/>
        </p:nvSpPr>
        <p:spPr bwMode="auto">
          <a:xfrm>
            <a:off x="7167563" y="2257425"/>
            <a:ext cx="82550" cy="111125"/>
          </a:xfrm>
          <a:prstGeom prst="ellipse">
            <a:avLst/>
          </a:prstGeom>
          <a:solidFill>
            <a:srgbClr val="4D4D4D"/>
          </a:solidFill>
          <a:ln w="9525">
            <a:noFill/>
            <a:round/>
            <a:headEnd/>
            <a:tailEnd/>
          </a:ln>
        </p:spPr>
        <p:txBody>
          <a:bodyPr anchor="ctr">
            <a:spAutoFit/>
          </a:bodyPr>
          <a:lstStyle/>
          <a:p>
            <a:endParaRPr lang="cs-CZ"/>
          </a:p>
        </p:txBody>
      </p:sp>
      <p:sp>
        <p:nvSpPr>
          <p:cNvPr id="1044" name="Oval 17"/>
          <p:cNvSpPr>
            <a:spLocks noChangeArrowheads="1"/>
          </p:cNvSpPr>
          <p:nvPr/>
        </p:nvSpPr>
        <p:spPr bwMode="auto">
          <a:xfrm rot="5400000">
            <a:off x="6797675" y="2058988"/>
            <a:ext cx="74613" cy="122237"/>
          </a:xfrm>
          <a:prstGeom prst="ellipse">
            <a:avLst/>
          </a:prstGeom>
          <a:solidFill>
            <a:srgbClr val="4D4D4D"/>
          </a:solidFill>
          <a:ln w="9525">
            <a:noFill/>
            <a:round/>
            <a:headEnd/>
            <a:tailEnd/>
          </a:ln>
        </p:spPr>
        <p:txBody>
          <a:bodyPr anchor="ctr">
            <a:spAutoFit/>
          </a:bodyPr>
          <a:lstStyle/>
          <a:p>
            <a:endParaRPr lang="cs-CZ"/>
          </a:p>
        </p:txBody>
      </p:sp>
      <p:sp>
        <p:nvSpPr>
          <p:cNvPr id="1045" name="Text Box 18"/>
          <p:cNvSpPr txBox="1">
            <a:spLocks noChangeArrowheads="1"/>
          </p:cNvSpPr>
          <p:nvPr/>
        </p:nvSpPr>
        <p:spPr bwMode="auto">
          <a:xfrm>
            <a:off x="1568450" y="5283200"/>
            <a:ext cx="2084388" cy="304800"/>
          </a:xfrm>
          <a:prstGeom prst="rect">
            <a:avLst/>
          </a:prstGeom>
          <a:noFill/>
          <a:ln w="9525">
            <a:noFill/>
            <a:miter lim="800000"/>
            <a:headEnd/>
            <a:tailEnd/>
          </a:ln>
        </p:spPr>
        <p:txBody>
          <a:bodyPr wrap="none">
            <a:spAutoFit/>
          </a:bodyPr>
          <a:lstStyle/>
          <a:p>
            <a:pPr algn="ctr">
              <a:spcBef>
                <a:spcPct val="50000"/>
              </a:spcBef>
            </a:pPr>
            <a:r>
              <a:rPr lang="cs-CZ" sz="1400" i="0"/>
              <a:t>možné jevy</a:t>
            </a:r>
            <a:r>
              <a:rPr lang="en-US" sz="1400" i="0"/>
              <a:t>: </a:t>
            </a:r>
            <a:r>
              <a:rPr lang="cs-CZ" sz="1400" i="0"/>
              <a:t>čísla 1 – 6</a:t>
            </a:r>
          </a:p>
        </p:txBody>
      </p:sp>
      <p:sp>
        <p:nvSpPr>
          <p:cNvPr id="1046" name="Text Box 19"/>
          <p:cNvSpPr txBox="1">
            <a:spLocks noChangeArrowheads="1"/>
          </p:cNvSpPr>
          <p:nvPr/>
        </p:nvSpPr>
        <p:spPr bwMode="auto">
          <a:xfrm>
            <a:off x="5491163" y="5283200"/>
            <a:ext cx="2482850" cy="304800"/>
          </a:xfrm>
          <a:prstGeom prst="rect">
            <a:avLst/>
          </a:prstGeom>
          <a:noFill/>
          <a:ln w="9525">
            <a:noFill/>
            <a:miter lim="800000"/>
            <a:headEnd/>
            <a:tailEnd/>
          </a:ln>
        </p:spPr>
        <p:txBody>
          <a:bodyPr wrap="none">
            <a:spAutoFit/>
          </a:bodyPr>
          <a:lstStyle/>
          <a:p>
            <a:pPr algn="ctr">
              <a:spcBef>
                <a:spcPct val="50000"/>
              </a:spcBef>
            </a:pPr>
            <a:r>
              <a:rPr lang="cs-CZ" sz="1400" i="0"/>
              <a:t>n – počet hodů (opakování)</a:t>
            </a:r>
          </a:p>
        </p:txBody>
      </p:sp>
      <p:sp>
        <p:nvSpPr>
          <p:cNvPr id="1047" name="Text Box 20"/>
          <p:cNvSpPr txBox="1">
            <a:spLocks noChangeArrowheads="1"/>
          </p:cNvSpPr>
          <p:nvPr/>
        </p:nvSpPr>
        <p:spPr bwMode="auto">
          <a:xfrm>
            <a:off x="228600" y="3378200"/>
            <a:ext cx="341313" cy="517525"/>
          </a:xfrm>
          <a:prstGeom prst="rect">
            <a:avLst/>
          </a:prstGeom>
          <a:noFill/>
          <a:ln w="9525">
            <a:noFill/>
            <a:miter lim="800000"/>
            <a:headEnd/>
            <a:tailEnd/>
          </a:ln>
        </p:spPr>
        <p:txBody>
          <a:bodyPr wrap="none">
            <a:spAutoFit/>
          </a:bodyPr>
          <a:lstStyle/>
          <a:p>
            <a:pPr algn="ctr">
              <a:spcBef>
                <a:spcPct val="50000"/>
              </a:spcBef>
            </a:pPr>
            <a:r>
              <a:rPr lang="cs-CZ" sz="1400" i="0"/>
              <a:t> f</a:t>
            </a:r>
            <a:r>
              <a:rPr lang="cs-CZ" sz="1400" i="0" u="sng"/>
              <a:t> </a:t>
            </a:r>
            <a:br>
              <a:rPr lang="cs-CZ" sz="1400" i="0" u="sng"/>
            </a:br>
            <a:r>
              <a:rPr lang="cs-CZ" sz="1400" i="0"/>
              <a:t>n</a:t>
            </a:r>
          </a:p>
        </p:txBody>
      </p:sp>
      <p:sp>
        <p:nvSpPr>
          <p:cNvPr id="1048" name="Text Box 21"/>
          <p:cNvSpPr txBox="1">
            <a:spLocks noChangeArrowheads="1"/>
          </p:cNvSpPr>
          <p:nvPr/>
        </p:nvSpPr>
        <p:spPr bwMode="auto">
          <a:xfrm>
            <a:off x="1641475" y="3355975"/>
            <a:ext cx="690563" cy="304800"/>
          </a:xfrm>
          <a:prstGeom prst="rect">
            <a:avLst/>
          </a:prstGeom>
          <a:noFill/>
          <a:ln w="9525">
            <a:noFill/>
            <a:miter lim="800000"/>
            <a:headEnd/>
            <a:tailEnd/>
          </a:ln>
        </p:spPr>
        <p:txBody>
          <a:bodyPr wrap="none">
            <a:spAutoFit/>
          </a:bodyPr>
          <a:lstStyle/>
          <a:p>
            <a:pPr algn="ctr">
              <a:spcBef>
                <a:spcPct val="50000"/>
              </a:spcBef>
            </a:pPr>
            <a:r>
              <a:rPr lang="en-US" sz="1400" i="0">
                <a:solidFill>
                  <a:schemeClr val="accent2"/>
                </a:solidFill>
              </a:rPr>
              <a:t>n </a:t>
            </a:r>
            <a:r>
              <a:rPr lang="cs-CZ" sz="1400" i="0">
                <a:solidFill>
                  <a:schemeClr val="accent2"/>
                </a:solidFill>
              </a:rPr>
              <a:t>= 10</a:t>
            </a:r>
          </a:p>
        </p:txBody>
      </p:sp>
      <p:sp>
        <p:nvSpPr>
          <p:cNvPr id="1049" name="Line 22"/>
          <p:cNvSpPr>
            <a:spLocks noChangeShapeType="1"/>
          </p:cNvSpPr>
          <p:nvPr/>
        </p:nvSpPr>
        <p:spPr bwMode="auto">
          <a:xfrm rot="-1625931">
            <a:off x="292100" y="3592513"/>
            <a:ext cx="209550" cy="107950"/>
          </a:xfrm>
          <a:prstGeom prst="line">
            <a:avLst/>
          </a:prstGeom>
          <a:noFill/>
          <a:ln w="19050">
            <a:solidFill>
              <a:schemeClr val="tx1"/>
            </a:solidFill>
            <a:round/>
            <a:headEnd/>
            <a:tailEnd/>
          </a:ln>
        </p:spPr>
        <p:txBody>
          <a:bodyPr>
            <a:spAutoFit/>
          </a:bodyPr>
          <a:lstStyle/>
          <a:p>
            <a:endParaRPr lang="cs-CZ"/>
          </a:p>
        </p:txBody>
      </p:sp>
      <p:sp>
        <p:nvSpPr>
          <p:cNvPr id="1050" name="Line 23"/>
          <p:cNvSpPr>
            <a:spLocks noChangeShapeType="1"/>
          </p:cNvSpPr>
          <p:nvPr/>
        </p:nvSpPr>
        <p:spPr bwMode="auto">
          <a:xfrm flipV="1">
            <a:off x="1209675" y="4435475"/>
            <a:ext cx="0" cy="390525"/>
          </a:xfrm>
          <a:prstGeom prst="line">
            <a:avLst/>
          </a:prstGeom>
          <a:noFill/>
          <a:ln w="19050">
            <a:solidFill>
              <a:schemeClr val="tx1"/>
            </a:solidFill>
            <a:round/>
            <a:headEnd/>
            <a:tailEnd/>
          </a:ln>
        </p:spPr>
        <p:txBody>
          <a:bodyPr>
            <a:spAutoFit/>
          </a:bodyPr>
          <a:lstStyle/>
          <a:p>
            <a:endParaRPr lang="cs-CZ"/>
          </a:p>
        </p:txBody>
      </p:sp>
      <p:sp>
        <p:nvSpPr>
          <p:cNvPr id="1051" name="Line 24"/>
          <p:cNvSpPr>
            <a:spLocks noChangeShapeType="1"/>
          </p:cNvSpPr>
          <p:nvPr/>
        </p:nvSpPr>
        <p:spPr bwMode="auto">
          <a:xfrm flipV="1">
            <a:off x="1838325" y="4435475"/>
            <a:ext cx="0" cy="390525"/>
          </a:xfrm>
          <a:prstGeom prst="line">
            <a:avLst/>
          </a:prstGeom>
          <a:noFill/>
          <a:ln w="19050">
            <a:solidFill>
              <a:schemeClr val="tx1"/>
            </a:solidFill>
            <a:round/>
            <a:headEnd/>
            <a:tailEnd/>
          </a:ln>
        </p:spPr>
        <p:txBody>
          <a:bodyPr>
            <a:spAutoFit/>
          </a:bodyPr>
          <a:lstStyle/>
          <a:p>
            <a:endParaRPr lang="cs-CZ"/>
          </a:p>
        </p:txBody>
      </p:sp>
      <p:sp>
        <p:nvSpPr>
          <p:cNvPr id="1052" name="Line 25"/>
          <p:cNvSpPr>
            <a:spLocks noChangeShapeType="1"/>
          </p:cNvSpPr>
          <p:nvPr/>
        </p:nvSpPr>
        <p:spPr bwMode="auto">
          <a:xfrm flipV="1">
            <a:off x="2152650" y="4064000"/>
            <a:ext cx="0" cy="762000"/>
          </a:xfrm>
          <a:prstGeom prst="line">
            <a:avLst/>
          </a:prstGeom>
          <a:noFill/>
          <a:ln w="19050">
            <a:solidFill>
              <a:schemeClr val="tx1"/>
            </a:solidFill>
            <a:round/>
            <a:headEnd/>
            <a:tailEnd/>
          </a:ln>
        </p:spPr>
        <p:txBody>
          <a:bodyPr>
            <a:spAutoFit/>
          </a:bodyPr>
          <a:lstStyle/>
          <a:p>
            <a:endParaRPr lang="cs-CZ"/>
          </a:p>
        </p:txBody>
      </p:sp>
      <p:sp>
        <p:nvSpPr>
          <p:cNvPr id="1053" name="Line 26"/>
          <p:cNvSpPr>
            <a:spLocks noChangeShapeType="1"/>
          </p:cNvSpPr>
          <p:nvPr/>
        </p:nvSpPr>
        <p:spPr bwMode="auto">
          <a:xfrm flipV="1">
            <a:off x="2466975" y="3683000"/>
            <a:ext cx="0" cy="1143000"/>
          </a:xfrm>
          <a:prstGeom prst="line">
            <a:avLst/>
          </a:prstGeom>
          <a:noFill/>
          <a:ln w="19050">
            <a:solidFill>
              <a:schemeClr val="tx1"/>
            </a:solidFill>
            <a:round/>
            <a:headEnd/>
            <a:tailEnd/>
          </a:ln>
        </p:spPr>
        <p:txBody>
          <a:bodyPr>
            <a:spAutoFit/>
          </a:bodyPr>
          <a:lstStyle/>
          <a:p>
            <a:endParaRPr lang="cs-CZ"/>
          </a:p>
        </p:txBody>
      </p:sp>
      <p:sp>
        <p:nvSpPr>
          <p:cNvPr id="1054" name="Line 27"/>
          <p:cNvSpPr>
            <a:spLocks noChangeShapeType="1"/>
          </p:cNvSpPr>
          <p:nvPr/>
        </p:nvSpPr>
        <p:spPr bwMode="auto">
          <a:xfrm flipV="1">
            <a:off x="2762250" y="3759200"/>
            <a:ext cx="0" cy="1066800"/>
          </a:xfrm>
          <a:prstGeom prst="line">
            <a:avLst/>
          </a:prstGeom>
          <a:noFill/>
          <a:ln w="19050">
            <a:solidFill>
              <a:schemeClr val="tx1"/>
            </a:solidFill>
            <a:round/>
            <a:headEnd/>
            <a:tailEnd/>
          </a:ln>
        </p:spPr>
        <p:txBody>
          <a:bodyPr>
            <a:spAutoFit/>
          </a:bodyPr>
          <a:lstStyle/>
          <a:p>
            <a:endParaRPr lang="cs-CZ"/>
          </a:p>
        </p:txBody>
      </p:sp>
      <p:graphicFrame>
        <p:nvGraphicFramePr>
          <p:cNvPr id="1027" name="Object 28"/>
          <p:cNvGraphicFramePr>
            <a:graphicFrameLocks noChangeAspect="1"/>
          </p:cNvGraphicFramePr>
          <p:nvPr/>
        </p:nvGraphicFramePr>
        <p:xfrm>
          <a:off x="3503613" y="3530600"/>
          <a:ext cx="2592387" cy="1704975"/>
        </p:xfrm>
        <a:graphic>
          <a:graphicData uri="http://schemas.openxmlformats.org/presentationml/2006/ole">
            <p:oleObj spid="_x0000_s1027" name="Graf" r:id="rId5" imgW="4372081" imgH="2867115" progId="MSGraph.Chart.8">
              <p:embed followColorScheme="full"/>
            </p:oleObj>
          </a:graphicData>
        </a:graphic>
      </p:graphicFrame>
      <p:sp>
        <p:nvSpPr>
          <p:cNvPr id="1055" name="Text Box 29"/>
          <p:cNvSpPr txBox="1">
            <a:spLocks noChangeArrowheads="1"/>
          </p:cNvSpPr>
          <p:nvPr/>
        </p:nvSpPr>
        <p:spPr bwMode="auto">
          <a:xfrm>
            <a:off x="3198813" y="3378200"/>
            <a:ext cx="341312" cy="517525"/>
          </a:xfrm>
          <a:prstGeom prst="rect">
            <a:avLst/>
          </a:prstGeom>
          <a:noFill/>
          <a:ln w="9525">
            <a:noFill/>
            <a:miter lim="800000"/>
            <a:headEnd/>
            <a:tailEnd/>
          </a:ln>
        </p:spPr>
        <p:txBody>
          <a:bodyPr wrap="none">
            <a:spAutoFit/>
          </a:bodyPr>
          <a:lstStyle/>
          <a:p>
            <a:pPr algn="ctr">
              <a:spcBef>
                <a:spcPct val="50000"/>
              </a:spcBef>
            </a:pPr>
            <a:r>
              <a:rPr lang="cs-CZ" sz="1400" i="0"/>
              <a:t> f</a:t>
            </a:r>
            <a:r>
              <a:rPr lang="cs-CZ" sz="1400" i="0" u="sng"/>
              <a:t> </a:t>
            </a:r>
            <a:br>
              <a:rPr lang="cs-CZ" sz="1400" i="0" u="sng"/>
            </a:br>
            <a:r>
              <a:rPr lang="cs-CZ" sz="1400" i="0"/>
              <a:t>n</a:t>
            </a:r>
          </a:p>
        </p:txBody>
      </p:sp>
      <p:sp>
        <p:nvSpPr>
          <p:cNvPr id="1056" name="Text Box 30"/>
          <p:cNvSpPr txBox="1">
            <a:spLocks noChangeArrowheads="1"/>
          </p:cNvSpPr>
          <p:nvPr/>
        </p:nvSpPr>
        <p:spPr bwMode="auto">
          <a:xfrm>
            <a:off x="4611688" y="3355975"/>
            <a:ext cx="690562" cy="304800"/>
          </a:xfrm>
          <a:prstGeom prst="rect">
            <a:avLst/>
          </a:prstGeom>
          <a:noFill/>
          <a:ln w="9525">
            <a:noFill/>
            <a:miter lim="800000"/>
            <a:headEnd/>
            <a:tailEnd/>
          </a:ln>
        </p:spPr>
        <p:txBody>
          <a:bodyPr wrap="none">
            <a:spAutoFit/>
          </a:bodyPr>
          <a:lstStyle/>
          <a:p>
            <a:pPr algn="ctr">
              <a:spcBef>
                <a:spcPct val="50000"/>
              </a:spcBef>
            </a:pPr>
            <a:r>
              <a:rPr lang="en-US" sz="1400" i="0">
                <a:solidFill>
                  <a:schemeClr val="accent2"/>
                </a:solidFill>
              </a:rPr>
              <a:t>n </a:t>
            </a:r>
            <a:r>
              <a:rPr lang="cs-CZ" sz="1400" i="0">
                <a:solidFill>
                  <a:schemeClr val="accent2"/>
                </a:solidFill>
              </a:rPr>
              <a:t>= </a:t>
            </a:r>
            <a:r>
              <a:rPr lang="en-US" sz="1400" i="0">
                <a:solidFill>
                  <a:schemeClr val="accent2"/>
                </a:solidFill>
              </a:rPr>
              <a:t>5</a:t>
            </a:r>
            <a:r>
              <a:rPr lang="cs-CZ" sz="1400" i="0">
                <a:solidFill>
                  <a:schemeClr val="accent2"/>
                </a:solidFill>
              </a:rPr>
              <a:t>0</a:t>
            </a:r>
          </a:p>
        </p:txBody>
      </p:sp>
      <p:sp>
        <p:nvSpPr>
          <p:cNvPr id="1057" name="Line 31"/>
          <p:cNvSpPr>
            <a:spLocks noChangeShapeType="1"/>
          </p:cNvSpPr>
          <p:nvPr/>
        </p:nvSpPr>
        <p:spPr bwMode="auto">
          <a:xfrm rot="-1625931">
            <a:off x="3262313" y="3592513"/>
            <a:ext cx="209550" cy="107950"/>
          </a:xfrm>
          <a:prstGeom prst="line">
            <a:avLst/>
          </a:prstGeom>
          <a:noFill/>
          <a:ln w="19050">
            <a:solidFill>
              <a:schemeClr val="tx1"/>
            </a:solidFill>
            <a:round/>
            <a:headEnd/>
            <a:tailEnd/>
          </a:ln>
        </p:spPr>
        <p:txBody>
          <a:bodyPr>
            <a:spAutoFit/>
          </a:bodyPr>
          <a:lstStyle/>
          <a:p>
            <a:endParaRPr lang="cs-CZ"/>
          </a:p>
        </p:txBody>
      </p:sp>
      <p:sp>
        <p:nvSpPr>
          <p:cNvPr id="1058" name="Line 32"/>
          <p:cNvSpPr>
            <a:spLocks noChangeShapeType="1"/>
          </p:cNvSpPr>
          <p:nvPr/>
        </p:nvSpPr>
        <p:spPr bwMode="auto">
          <a:xfrm flipV="1">
            <a:off x="4179888" y="4064000"/>
            <a:ext cx="0" cy="762000"/>
          </a:xfrm>
          <a:prstGeom prst="line">
            <a:avLst/>
          </a:prstGeom>
          <a:noFill/>
          <a:ln w="19050">
            <a:solidFill>
              <a:schemeClr val="tx1"/>
            </a:solidFill>
            <a:round/>
            <a:headEnd/>
            <a:tailEnd/>
          </a:ln>
        </p:spPr>
        <p:txBody>
          <a:bodyPr>
            <a:spAutoFit/>
          </a:bodyPr>
          <a:lstStyle/>
          <a:p>
            <a:endParaRPr lang="cs-CZ"/>
          </a:p>
        </p:txBody>
      </p:sp>
      <p:sp>
        <p:nvSpPr>
          <p:cNvPr id="1059" name="Line 33"/>
          <p:cNvSpPr>
            <a:spLocks noChangeShapeType="1"/>
          </p:cNvSpPr>
          <p:nvPr/>
        </p:nvSpPr>
        <p:spPr bwMode="auto">
          <a:xfrm flipV="1">
            <a:off x="4808538" y="4435475"/>
            <a:ext cx="0" cy="390525"/>
          </a:xfrm>
          <a:prstGeom prst="line">
            <a:avLst/>
          </a:prstGeom>
          <a:noFill/>
          <a:ln w="19050">
            <a:solidFill>
              <a:schemeClr val="tx1"/>
            </a:solidFill>
            <a:round/>
            <a:headEnd/>
            <a:tailEnd/>
          </a:ln>
        </p:spPr>
        <p:txBody>
          <a:bodyPr>
            <a:spAutoFit/>
          </a:bodyPr>
          <a:lstStyle/>
          <a:p>
            <a:endParaRPr lang="cs-CZ"/>
          </a:p>
        </p:txBody>
      </p:sp>
      <p:sp>
        <p:nvSpPr>
          <p:cNvPr id="1060" name="Line 34"/>
          <p:cNvSpPr>
            <a:spLocks noChangeShapeType="1"/>
          </p:cNvSpPr>
          <p:nvPr/>
        </p:nvSpPr>
        <p:spPr bwMode="auto">
          <a:xfrm flipV="1">
            <a:off x="5122863" y="4445000"/>
            <a:ext cx="0" cy="381000"/>
          </a:xfrm>
          <a:prstGeom prst="line">
            <a:avLst/>
          </a:prstGeom>
          <a:noFill/>
          <a:ln w="19050">
            <a:solidFill>
              <a:schemeClr val="tx1"/>
            </a:solidFill>
            <a:round/>
            <a:headEnd/>
            <a:tailEnd/>
          </a:ln>
        </p:spPr>
        <p:txBody>
          <a:bodyPr>
            <a:spAutoFit/>
          </a:bodyPr>
          <a:lstStyle/>
          <a:p>
            <a:endParaRPr lang="cs-CZ"/>
          </a:p>
        </p:txBody>
      </p:sp>
      <p:sp>
        <p:nvSpPr>
          <p:cNvPr id="1061" name="Line 35"/>
          <p:cNvSpPr>
            <a:spLocks noChangeShapeType="1"/>
          </p:cNvSpPr>
          <p:nvPr/>
        </p:nvSpPr>
        <p:spPr bwMode="auto">
          <a:xfrm flipV="1">
            <a:off x="5437188" y="4445000"/>
            <a:ext cx="0" cy="381000"/>
          </a:xfrm>
          <a:prstGeom prst="line">
            <a:avLst/>
          </a:prstGeom>
          <a:noFill/>
          <a:ln w="19050">
            <a:solidFill>
              <a:schemeClr val="tx1"/>
            </a:solidFill>
            <a:round/>
            <a:headEnd/>
            <a:tailEnd/>
          </a:ln>
        </p:spPr>
        <p:txBody>
          <a:bodyPr>
            <a:spAutoFit/>
          </a:bodyPr>
          <a:lstStyle/>
          <a:p>
            <a:endParaRPr lang="cs-CZ"/>
          </a:p>
        </p:txBody>
      </p:sp>
      <p:sp>
        <p:nvSpPr>
          <p:cNvPr id="1062" name="Line 36"/>
          <p:cNvSpPr>
            <a:spLocks noChangeShapeType="1"/>
          </p:cNvSpPr>
          <p:nvPr/>
        </p:nvSpPr>
        <p:spPr bwMode="auto">
          <a:xfrm flipV="1">
            <a:off x="5732463" y="4064000"/>
            <a:ext cx="0" cy="762000"/>
          </a:xfrm>
          <a:prstGeom prst="line">
            <a:avLst/>
          </a:prstGeom>
          <a:noFill/>
          <a:ln w="19050">
            <a:solidFill>
              <a:schemeClr val="tx1"/>
            </a:solidFill>
            <a:round/>
            <a:headEnd/>
            <a:tailEnd/>
          </a:ln>
        </p:spPr>
        <p:txBody>
          <a:bodyPr>
            <a:spAutoFit/>
          </a:bodyPr>
          <a:lstStyle/>
          <a:p>
            <a:endParaRPr lang="cs-CZ"/>
          </a:p>
        </p:txBody>
      </p:sp>
      <p:graphicFrame>
        <p:nvGraphicFramePr>
          <p:cNvPr id="1028" name="Object 37"/>
          <p:cNvGraphicFramePr>
            <a:graphicFrameLocks noChangeAspect="1"/>
          </p:cNvGraphicFramePr>
          <p:nvPr/>
        </p:nvGraphicFramePr>
        <p:xfrm>
          <a:off x="6551613" y="3530600"/>
          <a:ext cx="2592387" cy="1704975"/>
        </p:xfrm>
        <a:graphic>
          <a:graphicData uri="http://schemas.openxmlformats.org/presentationml/2006/ole">
            <p:oleObj spid="_x0000_s1028" name="Graf" r:id="rId6" imgW="4372081" imgH="2867115" progId="MSGraph.Chart.8">
              <p:embed followColorScheme="full"/>
            </p:oleObj>
          </a:graphicData>
        </a:graphic>
      </p:graphicFrame>
      <p:sp>
        <p:nvSpPr>
          <p:cNvPr id="1063" name="Text Box 38"/>
          <p:cNvSpPr txBox="1">
            <a:spLocks noChangeArrowheads="1"/>
          </p:cNvSpPr>
          <p:nvPr/>
        </p:nvSpPr>
        <p:spPr bwMode="auto">
          <a:xfrm>
            <a:off x="6246813" y="3378200"/>
            <a:ext cx="341312" cy="517525"/>
          </a:xfrm>
          <a:prstGeom prst="rect">
            <a:avLst/>
          </a:prstGeom>
          <a:noFill/>
          <a:ln w="9525">
            <a:noFill/>
            <a:miter lim="800000"/>
            <a:headEnd/>
            <a:tailEnd/>
          </a:ln>
        </p:spPr>
        <p:txBody>
          <a:bodyPr wrap="none">
            <a:spAutoFit/>
          </a:bodyPr>
          <a:lstStyle/>
          <a:p>
            <a:pPr algn="ctr">
              <a:spcBef>
                <a:spcPct val="50000"/>
              </a:spcBef>
            </a:pPr>
            <a:r>
              <a:rPr lang="cs-CZ" sz="1400" i="0"/>
              <a:t> f</a:t>
            </a:r>
            <a:r>
              <a:rPr lang="cs-CZ" sz="1400" i="0" u="sng"/>
              <a:t> </a:t>
            </a:r>
            <a:br>
              <a:rPr lang="cs-CZ" sz="1400" i="0" u="sng"/>
            </a:br>
            <a:r>
              <a:rPr lang="cs-CZ" sz="1400" i="0"/>
              <a:t>n</a:t>
            </a:r>
          </a:p>
        </p:txBody>
      </p:sp>
      <p:sp>
        <p:nvSpPr>
          <p:cNvPr id="1064" name="Text Box 39"/>
          <p:cNvSpPr txBox="1">
            <a:spLocks noChangeArrowheads="1"/>
          </p:cNvSpPr>
          <p:nvPr/>
        </p:nvSpPr>
        <p:spPr bwMode="auto">
          <a:xfrm>
            <a:off x="7694613" y="3352800"/>
            <a:ext cx="620712" cy="304800"/>
          </a:xfrm>
          <a:prstGeom prst="rect">
            <a:avLst/>
          </a:prstGeom>
          <a:noFill/>
          <a:ln w="9525">
            <a:noFill/>
            <a:miter lim="800000"/>
            <a:headEnd/>
            <a:tailEnd/>
          </a:ln>
        </p:spPr>
        <p:txBody>
          <a:bodyPr wrap="none">
            <a:spAutoFit/>
          </a:bodyPr>
          <a:lstStyle/>
          <a:p>
            <a:pPr algn="ctr">
              <a:spcBef>
                <a:spcPct val="50000"/>
              </a:spcBef>
            </a:pPr>
            <a:r>
              <a:rPr lang="en-US" sz="1400" i="0">
                <a:solidFill>
                  <a:schemeClr val="accent2"/>
                </a:solidFill>
              </a:rPr>
              <a:t>n </a:t>
            </a:r>
            <a:r>
              <a:rPr lang="cs-CZ" sz="1400" i="0">
                <a:solidFill>
                  <a:schemeClr val="accent2"/>
                </a:solidFill>
              </a:rPr>
              <a:t>= </a:t>
            </a:r>
            <a:r>
              <a:rPr lang="en-US" sz="1400" i="0">
                <a:solidFill>
                  <a:schemeClr val="accent2"/>
                </a:solidFill>
                <a:latin typeface="Symbol" pitchFamily="18" charset="2"/>
              </a:rPr>
              <a:t>¥</a:t>
            </a:r>
            <a:endParaRPr lang="cs-CZ" sz="1400" i="0">
              <a:solidFill>
                <a:schemeClr val="accent2"/>
              </a:solidFill>
              <a:latin typeface="Symbol" pitchFamily="18" charset="2"/>
            </a:endParaRPr>
          </a:p>
        </p:txBody>
      </p:sp>
      <p:sp>
        <p:nvSpPr>
          <p:cNvPr id="1065" name="Line 40"/>
          <p:cNvSpPr>
            <a:spLocks noChangeShapeType="1"/>
          </p:cNvSpPr>
          <p:nvPr/>
        </p:nvSpPr>
        <p:spPr bwMode="auto">
          <a:xfrm rot="-1625931">
            <a:off x="6310313" y="3592513"/>
            <a:ext cx="209550" cy="107950"/>
          </a:xfrm>
          <a:prstGeom prst="line">
            <a:avLst/>
          </a:prstGeom>
          <a:noFill/>
          <a:ln w="19050">
            <a:solidFill>
              <a:schemeClr val="tx1"/>
            </a:solidFill>
            <a:round/>
            <a:headEnd/>
            <a:tailEnd/>
          </a:ln>
        </p:spPr>
        <p:txBody>
          <a:bodyPr>
            <a:spAutoFit/>
          </a:bodyPr>
          <a:lstStyle/>
          <a:p>
            <a:endParaRPr lang="cs-CZ"/>
          </a:p>
        </p:txBody>
      </p:sp>
      <p:sp>
        <p:nvSpPr>
          <p:cNvPr id="1066" name="Line 41"/>
          <p:cNvSpPr>
            <a:spLocks noChangeShapeType="1"/>
          </p:cNvSpPr>
          <p:nvPr/>
        </p:nvSpPr>
        <p:spPr bwMode="auto">
          <a:xfrm flipV="1">
            <a:off x="7227888" y="4064000"/>
            <a:ext cx="0" cy="762000"/>
          </a:xfrm>
          <a:prstGeom prst="line">
            <a:avLst/>
          </a:prstGeom>
          <a:noFill/>
          <a:ln w="19050">
            <a:solidFill>
              <a:schemeClr val="tx1"/>
            </a:solidFill>
            <a:round/>
            <a:headEnd/>
            <a:tailEnd/>
          </a:ln>
        </p:spPr>
        <p:txBody>
          <a:bodyPr>
            <a:spAutoFit/>
          </a:bodyPr>
          <a:lstStyle/>
          <a:p>
            <a:endParaRPr lang="cs-CZ"/>
          </a:p>
        </p:txBody>
      </p:sp>
      <p:sp>
        <p:nvSpPr>
          <p:cNvPr id="1067" name="Line 42"/>
          <p:cNvSpPr>
            <a:spLocks noChangeShapeType="1"/>
          </p:cNvSpPr>
          <p:nvPr/>
        </p:nvSpPr>
        <p:spPr bwMode="auto">
          <a:xfrm flipV="1">
            <a:off x="7856538" y="4064000"/>
            <a:ext cx="0" cy="762000"/>
          </a:xfrm>
          <a:prstGeom prst="line">
            <a:avLst/>
          </a:prstGeom>
          <a:noFill/>
          <a:ln w="19050">
            <a:solidFill>
              <a:schemeClr val="tx1"/>
            </a:solidFill>
            <a:round/>
            <a:headEnd/>
            <a:tailEnd/>
          </a:ln>
        </p:spPr>
        <p:txBody>
          <a:bodyPr>
            <a:spAutoFit/>
          </a:bodyPr>
          <a:lstStyle/>
          <a:p>
            <a:endParaRPr lang="cs-CZ"/>
          </a:p>
        </p:txBody>
      </p:sp>
      <p:sp>
        <p:nvSpPr>
          <p:cNvPr id="1068" name="Line 43"/>
          <p:cNvSpPr>
            <a:spLocks noChangeShapeType="1"/>
          </p:cNvSpPr>
          <p:nvPr/>
        </p:nvSpPr>
        <p:spPr bwMode="auto">
          <a:xfrm flipV="1">
            <a:off x="8170863" y="4064000"/>
            <a:ext cx="0" cy="762000"/>
          </a:xfrm>
          <a:prstGeom prst="line">
            <a:avLst/>
          </a:prstGeom>
          <a:noFill/>
          <a:ln w="19050">
            <a:solidFill>
              <a:schemeClr val="tx1"/>
            </a:solidFill>
            <a:round/>
            <a:headEnd/>
            <a:tailEnd/>
          </a:ln>
        </p:spPr>
        <p:txBody>
          <a:bodyPr>
            <a:spAutoFit/>
          </a:bodyPr>
          <a:lstStyle/>
          <a:p>
            <a:endParaRPr lang="cs-CZ"/>
          </a:p>
        </p:txBody>
      </p:sp>
      <p:sp>
        <p:nvSpPr>
          <p:cNvPr id="1069" name="Line 44"/>
          <p:cNvSpPr>
            <a:spLocks noChangeShapeType="1"/>
          </p:cNvSpPr>
          <p:nvPr/>
        </p:nvSpPr>
        <p:spPr bwMode="auto">
          <a:xfrm flipV="1">
            <a:off x="8485188" y="4064000"/>
            <a:ext cx="0" cy="762000"/>
          </a:xfrm>
          <a:prstGeom prst="line">
            <a:avLst/>
          </a:prstGeom>
          <a:noFill/>
          <a:ln w="19050">
            <a:solidFill>
              <a:schemeClr val="tx1"/>
            </a:solidFill>
            <a:round/>
            <a:headEnd/>
            <a:tailEnd/>
          </a:ln>
        </p:spPr>
        <p:txBody>
          <a:bodyPr>
            <a:spAutoFit/>
          </a:bodyPr>
          <a:lstStyle/>
          <a:p>
            <a:endParaRPr lang="cs-CZ"/>
          </a:p>
        </p:txBody>
      </p:sp>
      <p:sp>
        <p:nvSpPr>
          <p:cNvPr id="1070" name="Line 45"/>
          <p:cNvSpPr>
            <a:spLocks noChangeShapeType="1"/>
          </p:cNvSpPr>
          <p:nvPr/>
        </p:nvSpPr>
        <p:spPr bwMode="auto">
          <a:xfrm flipV="1">
            <a:off x="8780463" y="4064000"/>
            <a:ext cx="0" cy="762000"/>
          </a:xfrm>
          <a:prstGeom prst="line">
            <a:avLst/>
          </a:prstGeom>
          <a:noFill/>
          <a:ln w="19050">
            <a:solidFill>
              <a:schemeClr val="tx1"/>
            </a:solidFill>
            <a:round/>
            <a:headEnd/>
            <a:tailEnd/>
          </a:ln>
        </p:spPr>
        <p:txBody>
          <a:bodyPr>
            <a:spAutoFit/>
          </a:bodyPr>
          <a:lstStyle/>
          <a:p>
            <a:endParaRPr lang="cs-CZ"/>
          </a:p>
        </p:txBody>
      </p:sp>
      <p:sp>
        <p:nvSpPr>
          <p:cNvPr id="1071" name="Line 46"/>
          <p:cNvSpPr>
            <a:spLocks noChangeShapeType="1"/>
          </p:cNvSpPr>
          <p:nvPr/>
        </p:nvSpPr>
        <p:spPr bwMode="auto">
          <a:xfrm flipV="1">
            <a:off x="4484688" y="4435475"/>
            <a:ext cx="0" cy="390525"/>
          </a:xfrm>
          <a:prstGeom prst="line">
            <a:avLst/>
          </a:prstGeom>
          <a:noFill/>
          <a:ln w="19050">
            <a:solidFill>
              <a:schemeClr val="tx1"/>
            </a:solidFill>
            <a:round/>
            <a:headEnd/>
            <a:tailEnd/>
          </a:ln>
        </p:spPr>
        <p:txBody>
          <a:bodyPr>
            <a:spAutoFit/>
          </a:bodyPr>
          <a:lstStyle/>
          <a:p>
            <a:endParaRPr lang="cs-CZ"/>
          </a:p>
        </p:txBody>
      </p:sp>
      <p:sp>
        <p:nvSpPr>
          <p:cNvPr id="1072" name="Line 47"/>
          <p:cNvSpPr>
            <a:spLocks noChangeShapeType="1"/>
          </p:cNvSpPr>
          <p:nvPr/>
        </p:nvSpPr>
        <p:spPr bwMode="auto">
          <a:xfrm flipV="1">
            <a:off x="7532688" y="4064000"/>
            <a:ext cx="0" cy="762000"/>
          </a:xfrm>
          <a:prstGeom prst="line">
            <a:avLst/>
          </a:prstGeom>
          <a:noFill/>
          <a:ln w="19050">
            <a:solidFill>
              <a:schemeClr val="tx1"/>
            </a:solidFill>
            <a:round/>
            <a:headEnd/>
            <a:tailEnd/>
          </a:ln>
        </p:spPr>
        <p:txBody>
          <a:bodyPr>
            <a:spAutoFit/>
          </a:bodyPr>
          <a:lstStyle/>
          <a:p>
            <a:endParaRPr lang="cs-CZ"/>
          </a:p>
        </p:txBody>
      </p:sp>
      <p:pic>
        <p:nvPicPr>
          <p:cNvPr id="1073" name="Picture 48"/>
          <p:cNvPicPr>
            <a:picLocks noChangeAspect="1" noChangeArrowheads="1"/>
          </p:cNvPicPr>
          <p:nvPr/>
        </p:nvPicPr>
        <p:blipFill>
          <a:blip r:embed="rId7" cstate="print"/>
          <a:srcRect/>
          <a:stretch>
            <a:fillRect/>
          </a:stretch>
        </p:blipFill>
        <p:spPr bwMode="auto">
          <a:xfrm>
            <a:off x="2743200" y="2844800"/>
            <a:ext cx="441325" cy="450850"/>
          </a:xfrm>
          <a:prstGeom prst="rect">
            <a:avLst/>
          </a:prstGeom>
          <a:noFill/>
          <a:ln w="9525">
            <a:noFill/>
            <a:miter lim="800000"/>
            <a:headEnd/>
            <a:tailEnd/>
          </a:ln>
        </p:spPr>
      </p:pic>
      <p:sp>
        <p:nvSpPr>
          <p:cNvPr id="1074" name="Text Box 49"/>
          <p:cNvSpPr txBox="1">
            <a:spLocks noChangeArrowheads="1"/>
          </p:cNvSpPr>
          <p:nvPr/>
        </p:nvSpPr>
        <p:spPr bwMode="auto">
          <a:xfrm>
            <a:off x="107950" y="5805488"/>
            <a:ext cx="9036050" cy="581025"/>
          </a:xfrm>
          <a:prstGeom prst="rect">
            <a:avLst/>
          </a:prstGeom>
          <a:noFill/>
          <a:ln w="9525">
            <a:noFill/>
            <a:miter lim="800000"/>
            <a:headEnd/>
            <a:tailEnd/>
          </a:ln>
        </p:spPr>
        <p:txBody>
          <a:bodyPr>
            <a:spAutoFit/>
          </a:bodyPr>
          <a:lstStyle/>
          <a:p>
            <a:pPr algn="ctr">
              <a:spcBef>
                <a:spcPct val="50000"/>
              </a:spcBef>
            </a:pPr>
            <a:r>
              <a:rPr lang="cs-CZ" sz="1600" b="0" i="0">
                <a:latin typeface="Arial Black" pitchFamily="34" charset="0"/>
              </a:rPr>
              <a:t>U složitých stochastických systémů se pravda získá až po odvedení značného množství experimentální práce: musíme dát systému šanci se projevit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graphicFrame>
        <p:nvGraphicFramePr>
          <p:cNvPr id="2050" name="Object 2"/>
          <p:cNvGraphicFramePr>
            <a:graphicFrameLocks noChangeAspect="1"/>
          </p:cNvGraphicFramePr>
          <p:nvPr/>
        </p:nvGraphicFramePr>
        <p:xfrm>
          <a:off x="533400" y="2241550"/>
          <a:ext cx="2592388" cy="1704975"/>
        </p:xfrm>
        <a:graphic>
          <a:graphicData uri="http://schemas.openxmlformats.org/presentationml/2006/ole">
            <p:oleObj spid="_x0000_s2050" name="Graf" r:id="rId4" imgW="4372081" imgH="2867115" progId="MSGraph.Chart.8">
              <p:embed followColorScheme="full"/>
            </p:oleObj>
          </a:graphicData>
        </a:graphic>
      </p:graphicFrame>
      <p:sp>
        <p:nvSpPr>
          <p:cNvPr id="2054" name="Rectangle 3"/>
          <p:cNvSpPr>
            <a:spLocks noChangeArrowheads="1"/>
          </p:cNvSpPr>
          <p:nvPr>
            <p:ph type="title" idx="4294967295"/>
          </p:nvPr>
        </p:nvSpPr>
        <p:spPr>
          <a:xfrm>
            <a:off x="79375" y="293688"/>
            <a:ext cx="8985250" cy="542925"/>
          </a:xfrm>
          <a:noFill/>
        </p:spPr>
        <p:txBody>
          <a:bodyPr/>
          <a:lstStyle/>
          <a:p>
            <a:r>
              <a:rPr lang="cs-CZ" smtClean="0"/>
              <a:t>JAK vznikají informace ? </a:t>
            </a:r>
          </a:p>
        </p:txBody>
      </p:sp>
      <p:sp>
        <p:nvSpPr>
          <p:cNvPr id="2055" name="Line 4"/>
          <p:cNvSpPr>
            <a:spLocks noChangeShapeType="1"/>
          </p:cNvSpPr>
          <p:nvPr/>
        </p:nvSpPr>
        <p:spPr bwMode="auto">
          <a:xfrm rot="-1625931">
            <a:off x="3330575" y="1276350"/>
            <a:ext cx="2079625" cy="1060450"/>
          </a:xfrm>
          <a:prstGeom prst="line">
            <a:avLst/>
          </a:prstGeom>
          <a:noFill/>
          <a:ln w="25400">
            <a:solidFill>
              <a:schemeClr val="tx1"/>
            </a:solidFill>
            <a:round/>
            <a:headEnd/>
            <a:tailEnd type="triangle" w="med" len="med"/>
          </a:ln>
        </p:spPr>
        <p:txBody>
          <a:bodyPr>
            <a:spAutoFit/>
          </a:bodyPr>
          <a:lstStyle/>
          <a:p>
            <a:endParaRPr lang="cs-CZ"/>
          </a:p>
        </p:txBody>
      </p:sp>
      <p:sp>
        <p:nvSpPr>
          <p:cNvPr id="2056" name="Text Box 5"/>
          <p:cNvSpPr txBox="1">
            <a:spLocks noChangeArrowheads="1"/>
          </p:cNvSpPr>
          <p:nvPr/>
        </p:nvSpPr>
        <p:spPr bwMode="auto">
          <a:xfrm>
            <a:off x="3433763" y="1466850"/>
            <a:ext cx="1671637" cy="304800"/>
          </a:xfrm>
          <a:prstGeom prst="rect">
            <a:avLst/>
          </a:prstGeom>
          <a:noFill/>
          <a:ln w="9525">
            <a:noFill/>
            <a:miter lim="800000"/>
            <a:headEnd/>
            <a:tailEnd/>
          </a:ln>
        </p:spPr>
        <p:txBody>
          <a:bodyPr wrap="none">
            <a:spAutoFit/>
          </a:bodyPr>
          <a:lstStyle/>
          <a:p>
            <a:pPr algn="ctr">
              <a:spcBef>
                <a:spcPct val="50000"/>
              </a:spcBef>
            </a:pPr>
            <a:r>
              <a:rPr lang="cs-CZ" sz="1400" i="0"/>
              <a:t>Empirický postup</a:t>
            </a:r>
          </a:p>
        </p:txBody>
      </p:sp>
      <p:sp>
        <p:nvSpPr>
          <p:cNvPr id="2057" name="Text Box 6"/>
          <p:cNvSpPr txBox="1">
            <a:spLocks noChangeArrowheads="1"/>
          </p:cNvSpPr>
          <p:nvPr/>
        </p:nvSpPr>
        <p:spPr bwMode="auto">
          <a:xfrm>
            <a:off x="1568450" y="3994150"/>
            <a:ext cx="2084388" cy="304800"/>
          </a:xfrm>
          <a:prstGeom prst="rect">
            <a:avLst/>
          </a:prstGeom>
          <a:noFill/>
          <a:ln w="9525">
            <a:noFill/>
            <a:miter lim="800000"/>
            <a:headEnd/>
            <a:tailEnd/>
          </a:ln>
        </p:spPr>
        <p:txBody>
          <a:bodyPr wrap="none">
            <a:spAutoFit/>
          </a:bodyPr>
          <a:lstStyle/>
          <a:p>
            <a:pPr algn="ctr">
              <a:spcBef>
                <a:spcPct val="50000"/>
              </a:spcBef>
            </a:pPr>
            <a:r>
              <a:rPr lang="cs-CZ" sz="1400" i="0"/>
              <a:t>možné jevy</a:t>
            </a:r>
            <a:r>
              <a:rPr lang="en-US" sz="1400" i="0"/>
              <a:t>: </a:t>
            </a:r>
            <a:r>
              <a:rPr lang="cs-CZ" sz="1400" i="0"/>
              <a:t>čísla 1 – 6</a:t>
            </a:r>
          </a:p>
        </p:txBody>
      </p:sp>
      <p:sp>
        <p:nvSpPr>
          <p:cNvPr id="2058" name="Text Box 7"/>
          <p:cNvSpPr txBox="1">
            <a:spLocks noChangeArrowheads="1"/>
          </p:cNvSpPr>
          <p:nvPr/>
        </p:nvSpPr>
        <p:spPr bwMode="auto">
          <a:xfrm>
            <a:off x="5491163" y="3994150"/>
            <a:ext cx="2482850" cy="304800"/>
          </a:xfrm>
          <a:prstGeom prst="rect">
            <a:avLst/>
          </a:prstGeom>
          <a:noFill/>
          <a:ln w="9525">
            <a:noFill/>
            <a:miter lim="800000"/>
            <a:headEnd/>
            <a:tailEnd/>
          </a:ln>
        </p:spPr>
        <p:txBody>
          <a:bodyPr wrap="none">
            <a:spAutoFit/>
          </a:bodyPr>
          <a:lstStyle/>
          <a:p>
            <a:pPr algn="ctr">
              <a:spcBef>
                <a:spcPct val="50000"/>
              </a:spcBef>
            </a:pPr>
            <a:r>
              <a:rPr lang="cs-CZ" sz="1400" i="0"/>
              <a:t>n – počet hodů (opakování)</a:t>
            </a:r>
          </a:p>
        </p:txBody>
      </p:sp>
      <p:sp>
        <p:nvSpPr>
          <p:cNvPr id="2059" name="Text Box 8"/>
          <p:cNvSpPr txBox="1">
            <a:spLocks noChangeArrowheads="1"/>
          </p:cNvSpPr>
          <p:nvPr/>
        </p:nvSpPr>
        <p:spPr bwMode="auto">
          <a:xfrm>
            <a:off x="228600" y="2089150"/>
            <a:ext cx="341313" cy="517525"/>
          </a:xfrm>
          <a:prstGeom prst="rect">
            <a:avLst/>
          </a:prstGeom>
          <a:noFill/>
          <a:ln w="9525">
            <a:noFill/>
            <a:miter lim="800000"/>
            <a:headEnd/>
            <a:tailEnd/>
          </a:ln>
        </p:spPr>
        <p:txBody>
          <a:bodyPr wrap="none">
            <a:spAutoFit/>
          </a:bodyPr>
          <a:lstStyle/>
          <a:p>
            <a:pPr algn="ctr">
              <a:spcBef>
                <a:spcPct val="50000"/>
              </a:spcBef>
            </a:pPr>
            <a:r>
              <a:rPr lang="cs-CZ" sz="1400" i="0"/>
              <a:t> f</a:t>
            </a:r>
            <a:r>
              <a:rPr lang="cs-CZ" sz="1400" i="0" u="sng"/>
              <a:t> </a:t>
            </a:r>
            <a:br>
              <a:rPr lang="cs-CZ" sz="1400" i="0" u="sng"/>
            </a:br>
            <a:r>
              <a:rPr lang="cs-CZ" sz="1400" i="0"/>
              <a:t>n</a:t>
            </a:r>
          </a:p>
        </p:txBody>
      </p:sp>
      <p:sp>
        <p:nvSpPr>
          <p:cNvPr id="2060" name="Text Box 9"/>
          <p:cNvSpPr txBox="1">
            <a:spLocks noChangeArrowheads="1"/>
          </p:cNvSpPr>
          <p:nvPr/>
        </p:nvSpPr>
        <p:spPr bwMode="auto">
          <a:xfrm>
            <a:off x="1641475" y="2066925"/>
            <a:ext cx="690563" cy="304800"/>
          </a:xfrm>
          <a:prstGeom prst="rect">
            <a:avLst/>
          </a:prstGeom>
          <a:noFill/>
          <a:ln w="9525">
            <a:noFill/>
            <a:miter lim="800000"/>
            <a:headEnd/>
            <a:tailEnd/>
          </a:ln>
        </p:spPr>
        <p:txBody>
          <a:bodyPr wrap="none">
            <a:spAutoFit/>
          </a:bodyPr>
          <a:lstStyle/>
          <a:p>
            <a:pPr algn="ctr">
              <a:spcBef>
                <a:spcPct val="50000"/>
              </a:spcBef>
            </a:pPr>
            <a:r>
              <a:rPr lang="en-US" sz="1400" i="0">
                <a:solidFill>
                  <a:schemeClr val="accent2"/>
                </a:solidFill>
              </a:rPr>
              <a:t>n </a:t>
            </a:r>
            <a:r>
              <a:rPr lang="cs-CZ" sz="1400" i="0">
                <a:solidFill>
                  <a:schemeClr val="accent2"/>
                </a:solidFill>
              </a:rPr>
              <a:t>= 10</a:t>
            </a:r>
          </a:p>
        </p:txBody>
      </p:sp>
      <p:sp>
        <p:nvSpPr>
          <p:cNvPr id="2061" name="Line 10"/>
          <p:cNvSpPr>
            <a:spLocks noChangeShapeType="1"/>
          </p:cNvSpPr>
          <p:nvPr/>
        </p:nvSpPr>
        <p:spPr bwMode="auto">
          <a:xfrm rot="-1625931">
            <a:off x="292100" y="2303463"/>
            <a:ext cx="209550" cy="107950"/>
          </a:xfrm>
          <a:prstGeom prst="line">
            <a:avLst/>
          </a:prstGeom>
          <a:noFill/>
          <a:ln w="19050">
            <a:solidFill>
              <a:schemeClr val="tx1"/>
            </a:solidFill>
            <a:round/>
            <a:headEnd/>
            <a:tailEnd/>
          </a:ln>
        </p:spPr>
        <p:txBody>
          <a:bodyPr>
            <a:spAutoFit/>
          </a:bodyPr>
          <a:lstStyle/>
          <a:p>
            <a:endParaRPr lang="cs-CZ"/>
          </a:p>
        </p:txBody>
      </p:sp>
      <p:sp>
        <p:nvSpPr>
          <p:cNvPr id="2062" name="Line 11"/>
          <p:cNvSpPr>
            <a:spLocks noChangeShapeType="1"/>
          </p:cNvSpPr>
          <p:nvPr/>
        </p:nvSpPr>
        <p:spPr bwMode="auto">
          <a:xfrm flipV="1">
            <a:off x="1209675" y="3146425"/>
            <a:ext cx="0" cy="390525"/>
          </a:xfrm>
          <a:prstGeom prst="line">
            <a:avLst/>
          </a:prstGeom>
          <a:noFill/>
          <a:ln w="19050">
            <a:solidFill>
              <a:schemeClr val="tx1"/>
            </a:solidFill>
            <a:round/>
            <a:headEnd/>
            <a:tailEnd/>
          </a:ln>
        </p:spPr>
        <p:txBody>
          <a:bodyPr>
            <a:spAutoFit/>
          </a:bodyPr>
          <a:lstStyle/>
          <a:p>
            <a:endParaRPr lang="cs-CZ"/>
          </a:p>
        </p:txBody>
      </p:sp>
      <p:sp>
        <p:nvSpPr>
          <p:cNvPr id="2063" name="Line 12"/>
          <p:cNvSpPr>
            <a:spLocks noChangeShapeType="1"/>
          </p:cNvSpPr>
          <p:nvPr/>
        </p:nvSpPr>
        <p:spPr bwMode="auto">
          <a:xfrm flipV="1">
            <a:off x="1838325" y="3146425"/>
            <a:ext cx="0" cy="390525"/>
          </a:xfrm>
          <a:prstGeom prst="line">
            <a:avLst/>
          </a:prstGeom>
          <a:noFill/>
          <a:ln w="19050">
            <a:solidFill>
              <a:schemeClr val="tx1"/>
            </a:solidFill>
            <a:round/>
            <a:headEnd/>
            <a:tailEnd/>
          </a:ln>
        </p:spPr>
        <p:txBody>
          <a:bodyPr>
            <a:spAutoFit/>
          </a:bodyPr>
          <a:lstStyle/>
          <a:p>
            <a:endParaRPr lang="cs-CZ"/>
          </a:p>
        </p:txBody>
      </p:sp>
      <p:sp>
        <p:nvSpPr>
          <p:cNvPr id="2064" name="Line 13"/>
          <p:cNvSpPr>
            <a:spLocks noChangeShapeType="1"/>
          </p:cNvSpPr>
          <p:nvPr/>
        </p:nvSpPr>
        <p:spPr bwMode="auto">
          <a:xfrm flipV="1">
            <a:off x="2152650" y="2774950"/>
            <a:ext cx="0" cy="762000"/>
          </a:xfrm>
          <a:prstGeom prst="line">
            <a:avLst/>
          </a:prstGeom>
          <a:noFill/>
          <a:ln w="19050">
            <a:solidFill>
              <a:schemeClr val="tx1"/>
            </a:solidFill>
            <a:round/>
            <a:headEnd/>
            <a:tailEnd/>
          </a:ln>
        </p:spPr>
        <p:txBody>
          <a:bodyPr>
            <a:spAutoFit/>
          </a:bodyPr>
          <a:lstStyle/>
          <a:p>
            <a:endParaRPr lang="cs-CZ"/>
          </a:p>
        </p:txBody>
      </p:sp>
      <p:sp>
        <p:nvSpPr>
          <p:cNvPr id="2065" name="Line 14"/>
          <p:cNvSpPr>
            <a:spLocks noChangeShapeType="1"/>
          </p:cNvSpPr>
          <p:nvPr/>
        </p:nvSpPr>
        <p:spPr bwMode="auto">
          <a:xfrm flipV="1">
            <a:off x="2466975" y="2393950"/>
            <a:ext cx="0" cy="1143000"/>
          </a:xfrm>
          <a:prstGeom prst="line">
            <a:avLst/>
          </a:prstGeom>
          <a:noFill/>
          <a:ln w="19050">
            <a:solidFill>
              <a:schemeClr val="tx1"/>
            </a:solidFill>
            <a:round/>
            <a:headEnd/>
            <a:tailEnd/>
          </a:ln>
        </p:spPr>
        <p:txBody>
          <a:bodyPr>
            <a:spAutoFit/>
          </a:bodyPr>
          <a:lstStyle/>
          <a:p>
            <a:endParaRPr lang="cs-CZ"/>
          </a:p>
        </p:txBody>
      </p:sp>
      <p:sp>
        <p:nvSpPr>
          <p:cNvPr id="2066" name="Line 15"/>
          <p:cNvSpPr>
            <a:spLocks noChangeShapeType="1"/>
          </p:cNvSpPr>
          <p:nvPr/>
        </p:nvSpPr>
        <p:spPr bwMode="auto">
          <a:xfrm flipV="1">
            <a:off x="2762250" y="2470150"/>
            <a:ext cx="0" cy="1066800"/>
          </a:xfrm>
          <a:prstGeom prst="line">
            <a:avLst/>
          </a:prstGeom>
          <a:noFill/>
          <a:ln w="19050">
            <a:solidFill>
              <a:schemeClr val="tx1"/>
            </a:solidFill>
            <a:round/>
            <a:headEnd/>
            <a:tailEnd/>
          </a:ln>
        </p:spPr>
        <p:txBody>
          <a:bodyPr>
            <a:spAutoFit/>
          </a:bodyPr>
          <a:lstStyle/>
          <a:p>
            <a:endParaRPr lang="cs-CZ"/>
          </a:p>
        </p:txBody>
      </p:sp>
      <p:graphicFrame>
        <p:nvGraphicFramePr>
          <p:cNvPr id="2051" name="Object 16"/>
          <p:cNvGraphicFramePr>
            <a:graphicFrameLocks noChangeAspect="1"/>
          </p:cNvGraphicFramePr>
          <p:nvPr/>
        </p:nvGraphicFramePr>
        <p:xfrm>
          <a:off x="3503613" y="2241550"/>
          <a:ext cx="2592387" cy="1704975"/>
        </p:xfrm>
        <a:graphic>
          <a:graphicData uri="http://schemas.openxmlformats.org/presentationml/2006/ole">
            <p:oleObj spid="_x0000_s2051" name="Graf" r:id="rId5" imgW="4372081" imgH="2867115" progId="MSGraph.Chart.8">
              <p:embed followColorScheme="full"/>
            </p:oleObj>
          </a:graphicData>
        </a:graphic>
      </p:graphicFrame>
      <p:sp>
        <p:nvSpPr>
          <p:cNvPr id="2067" name="Text Box 17"/>
          <p:cNvSpPr txBox="1">
            <a:spLocks noChangeArrowheads="1"/>
          </p:cNvSpPr>
          <p:nvPr/>
        </p:nvSpPr>
        <p:spPr bwMode="auto">
          <a:xfrm>
            <a:off x="3198813" y="2089150"/>
            <a:ext cx="341312" cy="517525"/>
          </a:xfrm>
          <a:prstGeom prst="rect">
            <a:avLst/>
          </a:prstGeom>
          <a:noFill/>
          <a:ln w="9525">
            <a:noFill/>
            <a:miter lim="800000"/>
            <a:headEnd/>
            <a:tailEnd/>
          </a:ln>
        </p:spPr>
        <p:txBody>
          <a:bodyPr wrap="none">
            <a:spAutoFit/>
          </a:bodyPr>
          <a:lstStyle/>
          <a:p>
            <a:pPr algn="ctr">
              <a:spcBef>
                <a:spcPct val="50000"/>
              </a:spcBef>
            </a:pPr>
            <a:r>
              <a:rPr lang="cs-CZ" sz="1400" i="0"/>
              <a:t> f</a:t>
            </a:r>
            <a:r>
              <a:rPr lang="cs-CZ" sz="1400" i="0" u="sng"/>
              <a:t> </a:t>
            </a:r>
            <a:br>
              <a:rPr lang="cs-CZ" sz="1400" i="0" u="sng"/>
            </a:br>
            <a:r>
              <a:rPr lang="cs-CZ" sz="1400" i="0"/>
              <a:t>n</a:t>
            </a:r>
          </a:p>
        </p:txBody>
      </p:sp>
      <p:sp>
        <p:nvSpPr>
          <p:cNvPr id="2068" name="Text Box 18"/>
          <p:cNvSpPr txBox="1">
            <a:spLocks noChangeArrowheads="1"/>
          </p:cNvSpPr>
          <p:nvPr/>
        </p:nvSpPr>
        <p:spPr bwMode="auto">
          <a:xfrm>
            <a:off x="4611688" y="2066925"/>
            <a:ext cx="690562" cy="304800"/>
          </a:xfrm>
          <a:prstGeom prst="rect">
            <a:avLst/>
          </a:prstGeom>
          <a:noFill/>
          <a:ln w="9525">
            <a:noFill/>
            <a:miter lim="800000"/>
            <a:headEnd/>
            <a:tailEnd/>
          </a:ln>
        </p:spPr>
        <p:txBody>
          <a:bodyPr wrap="none">
            <a:spAutoFit/>
          </a:bodyPr>
          <a:lstStyle/>
          <a:p>
            <a:pPr algn="ctr">
              <a:spcBef>
                <a:spcPct val="50000"/>
              </a:spcBef>
            </a:pPr>
            <a:r>
              <a:rPr lang="en-US" sz="1400" i="0">
                <a:solidFill>
                  <a:schemeClr val="accent2"/>
                </a:solidFill>
              </a:rPr>
              <a:t>n </a:t>
            </a:r>
            <a:r>
              <a:rPr lang="cs-CZ" sz="1400" i="0">
                <a:solidFill>
                  <a:schemeClr val="accent2"/>
                </a:solidFill>
              </a:rPr>
              <a:t>= </a:t>
            </a:r>
            <a:r>
              <a:rPr lang="en-US" sz="1400" i="0">
                <a:solidFill>
                  <a:schemeClr val="accent2"/>
                </a:solidFill>
              </a:rPr>
              <a:t>5</a:t>
            </a:r>
            <a:r>
              <a:rPr lang="cs-CZ" sz="1400" i="0">
                <a:solidFill>
                  <a:schemeClr val="accent2"/>
                </a:solidFill>
              </a:rPr>
              <a:t>0</a:t>
            </a:r>
          </a:p>
        </p:txBody>
      </p:sp>
      <p:sp>
        <p:nvSpPr>
          <p:cNvPr id="2069" name="Line 19"/>
          <p:cNvSpPr>
            <a:spLocks noChangeShapeType="1"/>
          </p:cNvSpPr>
          <p:nvPr/>
        </p:nvSpPr>
        <p:spPr bwMode="auto">
          <a:xfrm rot="-1625931">
            <a:off x="3262313" y="2303463"/>
            <a:ext cx="209550" cy="107950"/>
          </a:xfrm>
          <a:prstGeom prst="line">
            <a:avLst/>
          </a:prstGeom>
          <a:noFill/>
          <a:ln w="19050">
            <a:solidFill>
              <a:schemeClr val="tx1"/>
            </a:solidFill>
            <a:round/>
            <a:headEnd/>
            <a:tailEnd/>
          </a:ln>
        </p:spPr>
        <p:txBody>
          <a:bodyPr>
            <a:spAutoFit/>
          </a:bodyPr>
          <a:lstStyle/>
          <a:p>
            <a:endParaRPr lang="cs-CZ"/>
          </a:p>
        </p:txBody>
      </p:sp>
      <p:sp>
        <p:nvSpPr>
          <p:cNvPr id="2070" name="Line 20"/>
          <p:cNvSpPr>
            <a:spLocks noChangeShapeType="1"/>
          </p:cNvSpPr>
          <p:nvPr/>
        </p:nvSpPr>
        <p:spPr bwMode="auto">
          <a:xfrm flipV="1">
            <a:off x="4179888" y="2774950"/>
            <a:ext cx="0" cy="762000"/>
          </a:xfrm>
          <a:prstGeom prst="line">
            <a:avLst/>
          </a:prstGeom>
          <a:noFill/>
          <a:ln w="19050">
            <a:solidFill>
              <a:schemeClr val="tx1"/>
            </a:solidFill>
            <a:round/>
            <a:headEnd/>
            <a:tailEnd/>
          </a:ln>
        </p:spPr>
        <p:txBody>
          <a:bodyPr>
            <a:spAutoFit/>
          </a:bodyPr>
          <a:lstStyle/>
          <a:p>
            <a:endParaRPr lang="cs-CZ"/>
          </a:p>
        </p:txBody>
      </p:sp>
      <p:sp>
        <p:nvSpPr>
          <p:cNvPr id="2071" name="Line 21"/>
          <p:cNvSpPr>
            <a:spLocks noChangeShapeType="1"/>
          </p:cNvSpPr>
          <p:nvPr/>
        </p:nvSpPr>
        <p:spPr bwMode="auto">
          <a:xfrm flipV="1">
            <a:off x="4808538" y="3146425"/>
            <a:ext cx="0" cy="390525"/>
          </a:xfrm>
          <a:prstGeom prst="line">
            <a:avLst/>
          </a:prstGeom>
          <a:noFill/>
          <a:ln w="19050">
            <a:solidFill>
              <a:schemeClr val="tx1"/>
            </a:solidFill>
            <a:round/>
            <a:headEnd/>
            <a:tailEnd/>
          </a:ln>
        </p:spPr>
        <p:txBody>
          <a:bodyPr>
            <a:spAutoFit/>
          </a:bodyPr>
          <a:lstStyle/>
          <a:p>
            <a:endParaRPr lang="cs-CZ"/>
          </a:p>
        </p:txBody>
      </p:sp>
      <p:sp>
        <p:nvSpPr>
          <p:cNvPr id="2072" name="Line 22"/>
          <p:cNvSpPr>
            <a:spLocks noChangeShapeType="1"/>
          </p:cNvSpPr>
          <p:nvPr/>
        </p:nvSpPr>
        <p:spPr bwMode="auto">
          <a:xfrm flipV="1">
            <a:off x="5122863" y="3155950"/>
            <a:ext cx="0" cy="381000"/>
          </a:xfrm>
          <a:prstGeom prst="line">
            <a:avLst/>
          </a:prstGeom>
          <a:noFill/>
          <a:ln w="19050">
            <a:solidFill>
              <a:schemeClr val="tx1"/>
            </a:solidFill>
            <a:round/>
            <a:headEnd/>
            <a:tailEnd/>
          </a:ln>
        </p:spPr>
        <p:txBody>
          <a:bodyPr>
            <a:spAutoFit/>
          </a:bodyPr>
          <a:lstStyle/>
          <a:p>
            <a:endParaRPr lang="cs-CZ"/>
          </a:p>
        </p:txBody>
      </p:sp>
      <p:sp>
        <p:nvSpPr>
          <p:cNvPr id="2073" name="Line 23"/>
          <p:cNvSpPr>
            <a:spLocks noChangeShapeType="1"/>
          </p:cNvSpPr>
          <p:nvPr/>
        </p:nvSpPr>
        <p:spPr bwMode="auto">
          <a:xfrm flipV="1">
            <a:off x="5437188" y="3155950"/>
            <a:ext cx="0" cy="381000"/>
          </a:xfrm>
          <a:prstGeom prst="line">
            <a:avLst/>
          </a:prstGeom>
          <a:noFill/>
          <a:ln w="19050">
            <a:solidFill>
              <a:schemeClr val="tx1"/>
            </a:solidFill>
            <a:round/>
            <a:headEnd/>
            <a:tailEnd/>
          </a:ln>
        </p:spPr>
        <p:txBody>
          <a:bodyPr>
            <a:spAutoFit/>
          </a:bodyPr>
          <a:lstStyle/>
          <a:p>
            <a:endParaRPr lang="cs-CZ"/>
          </a:p>
        </p:txBody>
      </p:sp>
      <p:sp>
        <p:nvSpPr>
          <p:cNvPr id="2074" name="Line 24"/>
          <p:cNvSpPr>
            <a:spLocks noChangeShapeType="1"/>
          </p:cNvSpPr>
          <p:nvPr/>
        </p:nvSpPr>
        <p:spPr bwMode="auto">
          <a:xfrm flipV="1">
            <a:off x="5732463" y="2774950"/>
            <a:ext cx="0" cy="762000"/>
          </a:xfrm>
          <a:prstGeom prst="line">
            <a:avLst/>
          </a:prstGeom>
          <a:noFill/>
          <a:ln w="19050">
            <a:solidFill>
              <a:schemeClr val="tx1"/>
            </a:solidFill>
            <a:round/>
            <a:headEnd/>
            <a:tailEnd/>
          </a:ln>
        </p:spPr>
        <p:txBody>
          <a:bodyPr>
            <a:spAutoFit/>
          </a:bodyPr>
          <a:lstStyle/>
          <a:p>
            <a:endParaRPr lang="cs-CZ"/>
          </a:p>
        </p:txBody>
      </p:sp>
      <p:graphicFrame>
        <p:nvGraphicFramePr>
          <p:cNvPr id="2052" name="Object 25"/>
          <p:cNvGraphicFramePr>
            <a:graphicFrameLocks noChangeAspect="1"/>
          </p:cNvGraphicFramePr>
          <p:nvPr/>
        </p:nvGraphicFramePr>
        <p:xfrm>
          <a:off x="6551613" y="2241550"/>
          <a:ext cx="2592387" cy="1704975"/>
        </p:xfrm>
        <a:graphic>
          <a:graphicData uri="http://schemas.openxmlformats.org/presentationml/2006/ole">
            <p:oleObj spid="_x0000_s2052" name="Graf" r:id="rId6" imgW="4372081" imgH="2867115" progId="MSGraph.Chart.8">
              <p:embed followColorScheme="full"/>
            </p:oleObj>
          </a:graphicData>
        </a:graphic>
      </p:graphicFrame>
      <p:sp>
        <p:nvSpPr>
          <p:cNvPr id="2075" name="Text Box 26"/>
          <p:cNvSpPr txBox="1">
            <a:spLocks noChangeArrowheads="1"/>
          </p:cNvSpPr>
          <p:nvPr/>
        </p:nvSpPr>
        <p:spPr bwMode="auto">
          <a:xfrm>
            <a:off x="6246813" y="2089150"/>
            <a:ext cx="341312" cy="517525"/>
          </a:xfrm>
          <a:prstGeom prst="rect">
            <a:avLst/>
          </a:prstGeom>
          <a:noFill/>
          <a:ln w="9525">
            <a:noFill/>
            <a:miter lim="800000"/>
            <a:headEnd/>
            <a:tailEnd/>
          </a:ln>
        </p:spPr>
        <p:txBody>
          <a:bodyPr wrap="none">
            <a:spAutoFit/>
          </a:bodyPr>
          <a:lstStyle/>
          <a:p>
            <a:pPr algn="ctr">
              <a:spcBef>
                <a:spcPct val="50000"/>
              </a:spcBef>
            </a:pPr>
            <a:r>
              <a:rPr lang="cs-CZ" sz="1400" i="0"/>
              <a:t> f</a:t>
            </a:r>
            <a:r>
              <a:rPr lang="cs-CZ" sz="1400" i="0" u="sng"/>
              <a:t> </a:t>
            </a:r>
            <a:br>
              <a:rPr lang="cs-CZ" sz="1400" i="0" u="sng"/>
            </a:br>
            <a:r>
              <a:rPr lang="cs-CZ" sz="1400" i="0"/>
              <a:t>n</a:t>
            </a:r>
          </a:p>
        </p:txBody>
      </p:sp>
      <p:sp>
        <p:nvSpPr>
          <p:cNvPr id="2076" name="Text Box 27"/>
          <p:cNvSpPr txBox="1">
            <a:spLocks noChangeArrowheads="1"/>
          </p:cNvSpPr>
          <p:nvPr/>
        </p:nvSpPr>
        <p:spPr bwMode="auto">
          <a:xfrm>
            <a:off x="7694613" y="2063750"/>
            <a:ext cx="620712" cy="304800"/>
          </a:xfrm>
          <a:prstGeom prst="rect">
            <a:avLst/>
          </a:prstGeom>
          <a:noFill/>
          <a:ln w="9525">
            <a:noFill/>
            <a:miter lim="800000"/>
            <a:headEnd/>
            <a:tailEnd/>
          </a:ln>
        </p:spPr>
        <p:txBody>
          <a:bodyPr wrap="none">
            <a:spAutoFit/>
          </a:bodyPr>
          <a:lstStyle/>
          <a:p>
            <a:pPr algn="ctr">
              <a:spcBef>
                <a:spcPct val="50000"/>
              </a:spcBef>
            </a:pPr>
            <a:r>
              <a:rPr lang="en-US" sz="1400" i="0">
                <a:solidFill>
                  <a:schemeClr val="accent2"/>
                </a:solidFill>
              </a:rPr>
              <a:t>n </a:t>
            </a:r>
            <a:r>
              <a:rPr lang="cs-CZ" sz="1400" i="0">
                <a:solidFill>
                  <a:schemeClr val="accent2"/>
                </a:solidFill>
              </a:rPr>
              <a:t>= </a:t>
            </a:r>
            <a:r>
              <a:rPr lang="en-US" sz="1400" i="0">
                <a:solidFill>
                  <a:schemeClr val="accent2"/>
                </a:solidFill>
                <a:latin typeface="Symbol" pitchFamily="18" charset="2"/>
              </a:rPr>
              <a:t>¥</a:t>
            </a:r>
            <a:endParaRPr lang="cs-CZ" sz="1400" i="0">
              <a:solidFill>
                <a:schemeClr val="accent2"/>
              </a:solidFill>
              <a:latin typeface="Symbol" pitchFamily="18" charset="2"/>
            </a:endParaRPr>
          </a:p>
        </p:txBody>
      </p:sp>
      <p:sp>
        <p:nvSpPr>
          <p:cNvPr id="2077" name="Line 28"/>
          <p:cNvSpPr>
            <a:spLocks noChangeShapeType="1"/>
          </p:cNvSpPr>
          <p:nvPr/>
        </p:nvSpPr>
        <p:spPr bwMode="auto">
          <a:xfrm rot="-1625931">
            <a:off x="6310313" y="2303463"/>
            <a:ext cx="209550" cy="107950"/>
          </a:xfrm>
          <a:prstGeom prst="line">
            <a:avLst/>
          </a:prstGeom>
          <a:noFill/>
          <a:ln w="19050">
            <a:solidFill>
              <a:schemeClr val="tx1"/>
            </a:solidFill>
            <a:round/>
            <a:headEnd/>
            <a:tailEnd/>
          </a:ln>
        </p:spPr>
        <p:txBody>
          <a:bodyPr>
            <a:spAutoFit/>
          </a:bodyPr>
          <a:lstStyle/>
          <a:p>
            <a:endParaRPr lang="cs-CZ"/>
          </a:p>
        </p:txBody>
      </p:sp>
      <p:sp>
        <p:nvSpPr>
          <p:cNvPr id="2078" name="Line 29"/>
          <p:cNvSpPr>
            <a:spLocks noChangeShapeType="1"/>
          </p:cNvSpPr>
          <p:nvPr/>
        </p:nvSpPr>
        <p:spPr bwMode="auto">
          <a:xfrm flipV="1">
            <a:off x="7227888" y="2774950"/>
            <a:ext cx="0" cy="762000"/>
          </a:xfrm>
          <a:prstGeom prst="line">
            <a:avLst/>
          </a:prstGeom>
          <a:noFill/>
          <a:ln w="19050">
            <a:solidFill>
              <a:schemeClr val="tx1"/>
            </a:solidFill>
            <a:round/>
            <a:headEnd/>
            <a:tailEnd/>
          </a:ln>
        </p:spPr>
        <p:txBody>
          <a:bodyPr>
            <a:spAutoFit/>
          </a:bodyPr>
          <a:lstStyle/>
          <a:p>
            <a:endParaRPr lang="cs-CZ"/>
          </a:p>
        </p:txBody>
      </p:sp>
      <p:sp>
        <p:nvSpPr>
          <p:cNvPr id="2079" name="Line 30"/>
          <p:cNvSpPr>
            <a:spLocks noChangeShapeType="1"/>
          </p:cNvSpPr>
          <p:nvPr/>
        </p:nvSpPr>
        <p:spPr bwMode="auto">
          <a:xfrm flipV="1">
            <a:off x="7856538" y="2774950"/>
            <a:ext cx="0" cy="762000"/>
          </a:xfrm>
          <a:prstGeom prst="line">
            <a:avLst/>
          </a:prstGeom>
          <a:noFill/>
          <a:ln w="19050">
            <a:solidFill>
              <a:schemeClr val="tx1"/>
            </a:solidFill>
            <a:round/>
            <a:headEnd/>
            <a:tailEnd/>
          </a:ln>
        </p:spPr>
        <p:txBody>
          <a:bodyPr>
            <a:spAutoFit/>
          </a:bodyPr>
          <a:lstStyle/>
          <a:p>
            <a:endParaRPr lang="cs-CZ"/>
          </a:p>
        </p:txBody>
      </p:sp>
      <p:sp>
        <p:nvSpPr>
          <p:cNvPr id="2080" name="Line 31"/>
          <p:cNvSpPr>
            <a:spLocks noChangeShapeType="1"/>
          </p:cNvSpPr>
          <p:nvPr/>
        </p:nvSpPr>
        <p:spPr bwMode="auto">
          <a:xfrm flipV="1">
            <a:off x="8170863" y="2774950"/>
            <a:ext cx="0" cy="762000"/>
          </a:xfrm>
          <a:prstGeom prst="line">
            <a:avLst/>
          </a:prstGeom>
          <a:noFill/>
          <a:ln w="19050">
            <a:solidFill>
              <a:schemeClr val="tx1"/>
            </a:solidFill>
            <a:round/>
            <a:headEnd/>
            <a:tailEnd/>
          </a:ln>
        </p:spPr>
        <p:txBody>
          <a:bodyPr>
            <a:spAutoFit/>
          </a:bodyPr>
          <a:lstStyle/>
          <a:p>
            <a:endParaRPr lang="cs-CZ"/>
          </a:p>
        </p:txBody>
      </p:sp>
      <p:sp>
        <p:nvSpPr>
          <p:cNvPr id="2081" name="Line 32"/>
          <p:cNvSpPr>
            <a:spLocks noChangeShapeType="1"/>
          </p:cNvSpPr>
          <p:nvPr/>
        </p:nvSpPr>
        <p:spPr bwMode="auto">
          <a:xfrm flipV="1">
            <a:off x="8485188" y="2774950"/>
            <a:ext cx="0" cy="762000"/>
          </a:xfrm>
          <a:prstGeom prst="line">
            <a:avLst/>
          </a:prstGeom>
          <a:noFill/>
          <a:ln w="19050">
            <a:solidFill>
              <a:schemeClr val="tx1"/>
            </a:solidFill>
            <a:round/>
            <a:headEnd/>
            <a:tailEnd/>
          </a:ln>
        </p:spPr>
        <p:txBody>
          <a:bodyPr>
            <a:spAutoFit/>
          </a:bodyPr>
          <a:lstStyle/>
          <a:p>
            <a:endParaRPr lang="cs-CZ"/>
          </a:p>
        </p:txBody>
      </p:sp>
      <p:sp>
        <p:nvSpPr>
          <p:cNvPr id="2082" name="Line 33"/>
          <p:cNvSpPr>
            <a:spLocks noChangeShapeType="1"/>
          </p:cNvSpPr>
          <p:nvPr/>
        </p:nvSpPr>
        <p:spPr bwMode="auto">
          <a:xfrm flipV="1">
            <a:off x="8780463" y="2774950"/>
            <a:ext cx="0" cy="762000"/>
          </a:xfrm>
          <a:prstGeom prst="line">
            <a:avLst/>
          </a:prstGeom>
          <a:noFill/>
          <a:ln w="19050">
            <a:solidFill>
              <a:schemeClr val="tx1"/>
            </a:solidFill>
            <a:round/>
            <a:headEnd/>
            <a:tailEnd/>
          </a:ln>
        </p:spPr>
        <p:txBody>
          <a:bodyPr>
            <a:spAutoFit/>
          </a:bodyPr>
          <a:lstStyle/>
          <a:p>
            <a:endParaRPr lang="cs-CZ"/>
          </a:p>
        </p:txBody>
      </p:sp>
      <p:sp>
        <p:nvSpPr>
          <p:cNvPr id="2083" name="Line 34"/>
          <p:cNvSpPr>
            <a:spLocks noChangeShapeType="1"/>
          </p:cNvSpPr>
          <p:nvPr/>
        </p:nvSpPr>
        <p:spPr bwMode="auto">
          <a:xfrm flipV="1">
            <a:off x="4484688" y="3146425"/>
            <a:ext cx="0" cy="390525"/>
          </a:xfrm>
          <a:prstGeom prst="line">
            <a:avLst/>
          </a:prstGeom>
          <a:noFill/>
          <a:ln w="19050">
            <a:solidFill>
              <a:schemeClr val="tx1"/>
            </a:solidFill>
            <a:round/>
            <a:headEnd/>
            <a:tailEnd/>
          </a:ln>
        </p:spPr>
        <p:txBody>
          <a:bodyPr>
            <a:spAutoFit/>
          </a:bodyPr>
          <a:lstStyle/>
          <a:p>
            <a:endParaRPr lang="cs-CZ"/>
          </a:p>
        </p:txBody>
      </p:sp>
      <p:sp>
        <p:nvSpPr>
          <p:cNvPr id="2084" name="Line 35"/>
          <p:cNvSpPr>
            <a:spLocks noChangeShapeType="1"/>
          </p:cNvSpPr>
          <p:nvPr/>
        </p:nvSpPr>
        <p:spPr bwMode="auto">
          <a:xfrm flipV="1">
            <a:off x="7532688" y="2774950"/>
            <a:ext cx="0" cy="762000"/>
          </a:xfrm>
          <a:prstGeom prst="line">
            <a:avLst/>
          </a:prstGeom>
          <a:noFill/>
          <a:ln w="19050">
            <a:solidFill>
              <a:schemeClr val="tx1"/>
            </a:solidFill>
            <a:round/>
            <a:headEnd/>
            <a:tailEnd/>
          </a:ln>
        </p:spPr>
        <p:txBody>
          <a:bodyPr>
            <a:spAutoFit/>
          </a:bodyPr>
          <a:lstStyle/>
          <a:p>
            <a:endParaRPr lang="cs-CZ"/>
          </a:p>
        </p:txBody>
      </p:sp>
      <p:pic>
        <p:nvPicPr>
          <p:cNvPr id="2085" name="Picture 36"/>
          <p:cNvPicPr>
            <a:picLocks noChangeAspect="1" noChangeArrowheads="1"/>
          </p:cNvPicPr>
          <p:nvPr/>
        </p:nvPicPr>
        <p:blipFill>
          <a:blip r:embed="rId7" cstate="print"/>
          <a:srcRect/>
          <a:stretch>
            <a:fillRect/>
          </a:stretch>
        </p:blipFill>
        <p:spPr bwMode="auto">
          <a:xfrm>
            <a:off x="2743200" y="1555750"/>
            <a:ext cx="441325" cy="450850"/>
          </a:xfrm>
          <a:prstGeom prst="rect">
            <a:avLst/>
          </a:prstGeom>
          <a:noFill/>
          <a:ln w="9525">
            <a:noFill/>
            <a:miter lim="800000"/>
            <a:headEnd/>
            <a:tailEnd/>
          </a:ln>
        </p:spPr>
      </p:pic>
      <p:sp>
        <p:nvSpPr>
          <p:cNvPr id="281637" name="AutoShape 37"/>
          <p:cNvSpPr>
            <a:spLocks noChangeArrowheads="1"/>
          </p:cNvSpPr>
          <p:nvPr/>
        </p:nvSpPr>
        <p:spPr bwMode="auto">
          <a:xfrm>
            <a:off x="457200" y="5238750"/>
            <a:ext cx="1593850" cy="304800"/>
          </a:xfrm>
          <a:prstGeom prst="rightArrow">
            <a:avLst>
              <a:gd name="adj1" fmla="val 50000"/>
              <a:gd name="adj2" fmla="val 130729"/>
            </a:avLst>
          </a:prstGeom>
          <a:solidFill>
            <a:srgbClr val="FFCC00"/>
          </a:solidFill>
          <a:ln w="9525">
            <a:noFill/>
            <a:miter lim="800000"/>
            <a:headEnd/>
            <a:tailEnd/>
          </a:ln>
          <a:effectLst>
            <a:outerShdw dist="35921" dir="2700000" algn="ctr" rotWithShape="0">
              <a:schemeClr val="bg2"/>
            </a:outerShdw>
          </a:effectLst>
        </p:spPr>
        <p:txBody>
          <a:bodyPr anchor="ctr">
            <a:spAutoFit/>
          </a:bodyPr>
          <a:lstStyle/>
          <a:p>
            <a:pPr>
              <a:defRPr/>
            </a:pPr>
            <a:endParaRPr lang="cs-CZ"/>
          </a:p>
        </p:txBody>
      </p:sp>
      <p:sp>
        <p:nvSpPr>
          <p:cNvPr id="2087" name="Text Box 38"/>
          <p:cNvSpPr txBox="1">
            <a:spLocks noChangeArrowheads="1"/>
          </p:cNvSpPr>
          <p:nvPr/>
        </p:nvSpPr>
        <p:spPr bwMode="auto">
          <a:xfrm>
            <a:off x="2268538" y="4781550"/>
            <a:ext cx="6696075" cy="1311275"/>
          </a:xfrm>
          <a:prstGeom prst="rect">
            <a:avLst/>
          </a:prstGeom>
          <a:noFill/>
          <a:ln w="9525">
            <a:noFill/>
            <a:miter lim="800000"/>
            <a:headEnd/>
            <a:tailEnd/>
          </a:ln>
        </p:spPr>
        <p:txBody>
          <a:bodyPr>
            <a:spAutoFit/>
          </a:bodyPr>
          <a:lstStyle/>
          <a:p>
            <a:pPr>
              <a:spcBef>
                <a:spcPct val="50000"/>
              </a:spcBef>
            </a:pPr>
            <a:r>
              <a:rPr lang="cs-CZ" sz="2000" b="0" i="0" dirty="0"/>
              <a:t>Při realizaci náhodného experimentu roste se zvyšujícím se počtem opakování pravdivá znalost systému (výsledky se stávají stabilnější) </a:t>
            </a:r>
            <a:r>
              <a:rPr lang="cs-CZ" sz="2000" b="0" i="0" dirty="0" smtClean="0"/>
              <a:t>…diskutabilní </a:t>
            </a:r>
            <a:r>
              <a:rPr lang="cs-CZ" sz="2000" b="0" i="0" dirty="0"/>
              <a:t>je ale ovšem míra zobecnění konkrétního experimentu</a:t>
            </a:r>
            <a:endParaRPr lang="en-GB" sz="2000" b="0" i="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38915" name="Rectangle 2"/>
          <p:cNvSpPr>
            <a:spLocks noChangeArrowheads="1"/>
          </p:cNvSpPr>
          <p:nvPr>
            <p:ph type="title" idx="4294967295"/>
          </p:nvPr>
        </p:nvSpPr>
        <p:spPr>
          <a:xfrm>
            <a:off x="79375" y="177800"/>
            <a:ext cx="8985250" cy="617538"/>
          </a:xfrm>
          <a:noFill/>
        </p:spPr>
        <p:txBody>
          <a:bodyPr/>
          <a:lstStyle/>
          <a:p>
            <a:r>
              <a:rPr lang="cs-CZ" smtClean="0"/>
              <a:t>Empirický zákon velkých čísel</a:t>
            </a:r>
          </a:p>
        </p:txBody>
      </p:sp>
      <p:sp>
        <p:nvSpPr>
          <p:cNvPr id="38916" name="Text Box 3"/>
          <p:cNvSpPr txBox="1">
            <a:spLocks noChangeArrowheads="1"/>
          </p:cNvSpPr>
          <p:nvPr/>
        </p:nvSpPr>
        <p:spPr bwMode="auto">
          <a:xfrm>
            <a:off x="144463" y="1417638"/>
            <a:ext cx="8748712" cy="685800"/>
          </a:xfrm>
          <a:prstGeom prst="rect">
            <a:avLst/>
          </a:prstGeom>
          <a:noFill/>
          <a:ln w="9525">
            <a:noFill/>
            <a:miter lim="800000"/>
            <a:headEnd/>
            <a:tailEnd/>
          </a:ln>
        </p:spPr>
        <p:txBody>
          <a:bodyPr/>
          <a:lstStyle/>
          <a:p>
            <a:pPr eaLnBrk="0" hangingPunct="0"/>
            <a:r>
              <a:rPr lang="cs-CZ" b="0" i="0"/>
              <a:t>Při opětovné nezávislé realizaci téhož náhodného experimentu se podíl výskytů sledovaného jevu mezi všemi dosud provedenými realizacemi zpravidla ustaluje kolem konstanty.</a:t>
            </a:r>
          </a:p>
        </p:txBody>
      </p:sp>
      <p:sp>
        <p:nvSpPr>
          <p:cNvPr id="38917" name="Text Box 5"/>
          <p:cNvSpPr txBox="1">
            <a:spLocks noChangeArrowheads="1"/>
          </p:cNvSpPr>
          <p:nvPr/>
        </p:nvSpPr>
        <p:spPr bwMode="auto">
          <a:xfrm>
            <a:off x="119063" y="2282825"/>
            <a:ext cx="9144000" cy="685800"/>
          </a:xfrm>
          <a:prstGeom prst="rect">
            <a:avLst/>
          </a:prstGeom>
          <a:noFill/>
          <a:ln w="9525">
            <a:noFill/>
            <a:miter lim="800000"/>
            <a:headEnd/>
            <a:tailEnd/>
          </a:ln>
        </p:spPr>
        <p:txBody>
          <a:bodyPr/>
          <a:lstStyle/>
          <a:p>
            <a:pPr eaLnBrk="0" hangingPunct="0"/>
            <a:r>
              <a:rPr lang="cs-CZ" b="0" i="0"/>
              <a:t>Pravděpodobnost je libovolná reálná funkce definovaná na jevovém poli A, která každému jevu A přiřadí nezáporné reálné číslo P(A) z intervalu 0 - 1.</a:t>
            </a:r>
          </a:p>
        </p:txBody>
      </p:sp>
      <p:sp>
        <p:nvSpPr>
          <p:cNvPr id="38918" name="Oval 6"/>
          <p:cNvSpPr>
            <a:spLocks noChangeArrowheads="1"/>
          </p:cNvSpPr>
          <p:nvPr/>
        </p:nvSpPr>
        <p:spPr bwMode="auto">
          <a:xfrm>
            <a:off x="1143000" y="3059113"/>
            <a:ext cx="2209800" cy="1219200"/>
          </a:xfrm>
          <a:prstGeom prst="ellipse">
            <a:avLst/>
          </a:prstGeom>
          <a:solidFill>
            <a:srgbClr val="FFFFFF"/>
          </a:solidFill>
          <a:ln w="9525">
            <a:solidFill>
              <a:srgbClr val="000000"/>
            </a:solidFill>
            <a:round/>
            <a:headEnd/>
            <a:tailEnd/>
          </a:ln>
        </p:spPr>
        <p:txBody>
          <a:bodyPr/>
          <a:lstStyle/>
          <a:p>
            <a:endParaRPr lang="cs-CZ"/>
          </a:p>
        </p:txBody>
      </p:sp>
      <p:sp>
        <p:nvSpPr>
          <p:cNvPr id="38919" name="Text Box 7"/>
          <p:cNvSpPr txBox="1">
            <a:spLocks noChangeArrowheads="1"/>
          </p:cNvSpPr>
          <p:nvPr/>
        </p:nvSpPr>
        <p:spPr bwMode="auto">
          <a:xfrm>
            <a:off x="1447800" y="3097213"/>
            <a:ext cx="333375" cy="342900"/>
          </a:xfrm>
          <a:prstGeom prst="rect">
            <a:avLst/>
          </a:prstGeom>
          <a:noFill/>
          <a:ln w="9525">
            <a:noFill/>
            <a:miter lim="800000"/>
            <a:headEnd/>
            <a:tailEnd/>
          </a:ln>
        </p:spPr>
        <p:txBody>
          <a:bodyPr/>
          <a:lstStyle/>
          <a:p>
            <a:pPr eaLnBrk="0" hangingPunct="0"/>
            <a:r>
              <a:rPr lang="cs-CZ" sz="2400" b="0" i="0"/>
              <a:t>.A</a:t>
            </a:r>
          </a:p>
        </p:txBody>
      </p:sp>
      <p:sp>
        <p:nvSpPr>
          <p:cNvPr id="38920" name="Text Box 8"/>
          <p:cNvSpPr txBox="1">
            <a:spLocks noChangeArrowheads="1"/>
          </p:cNvSpPr>
          <p:nvPr/>
        </p:nvSpPr>
        <p:spPr bwMode="auto">
          <a:xfrm>
            <a:off x="2286000" y="3021013"/>
            <a:ext cx="333375" cy="342900"/>
          </a:xfrm>
          <a:prstGeom prst="rect">
            <a:avLst/>
          </a:prstGeom>
          <a:noFill/>
          <a:ln w="9525">
            <a:noFill/>
            <a:miter lim="800000"/>
            <a:headEnd/>
            <a:tailEnd/>
          </a:ln>
        </p:spPr>
        <p:txBody>
          <a:bodyPr/>
          <a:lstStyle/>
          <a:p>
            <a:pPr eaLnBrk="0" hangingPunct="0"/>
            <a:r>
              <a:rPr lang="cs-CZ" sz="2400" b="0" i="0"/>
              <a:t>.B</a:t>
            </a:r>
          </a:p>
        </p:txBody>
      </p:sp>
      <p:sp>
        <p:nvSpPr>
          <p:cNvPr id="38921" name="Text Box 9"/>
          <p:cNvSpPr txBox="1">
            <a:spLocks noChangeArrowheads="1"/>
          </p:cNvSpPr>
          <p:nvPr/>
        </p:nvSpPr>
        <p:spPr bwMode="auto">
          <a:xfrm>
            <a:off x="1828800" y="3363913"/>
            <a:ext cx="333375" cy="342900"/>
          </a:xfrm>
          <a:prstGeom prst="rect">
            <a:avLst/>
          </a:prstGeom>
          <a:noFill/>
          <a:ln w="9525">
            <a:noFill/>
            <a:miter lim="800000"/>
            <a:headEnd/>
            <a:tailEnd/>
          </a:ln>
        </p:spPr>
        <p:txBody>
          <a:bodyPr/>
          <a:lstStyle/>
          <a:p>
            <a:pPr eaLnBrk="0" hangingPunct="0"/>
            <a:r>
              <a:rPr lang="cs-CZ" sz="2400" b="0" i="0"/>
              <a:t>.C</a:t>
            </a:r>
          </a:p>
        </p:txBody>
      </p:sp>
      <p:sp>
        <p:nvSpPr>
          <p:cNvPr id="38922" name="Text Box 10"/>
          <p:cNvSpPr txBox="1">
            <a:spLocks noChangeArrowheads="1"/>
          </p:cNvSpPr>
          <p:nvPr/>
        </p:nvSpPr>
        <p:spPr bwMode="auto">
          <a:xfrm>
            <a:off x="2362200" y="3440113"/>
            <a:ext cx="333375" cy="342900"/>
          </a:xfrm>
          <a:prstGeom prst="rect">
            <a:avLst/>
          </a:prstGeom>
          <a:noFill/>
          <a:ln w="9525">
            <a:noFill/>
            <a:miter lim="800000"/>
            <a:headEnd/>
            <a:tailEnd/>
          </a:ln>
        </p:spPr>
        <p:txBody>
          <a:bodyPr/>
          <a:lstStyle/>
          <a:p>
            <a:pPr eaLnBrk="0" hangingPunct="0"/>
            <a:r>
              <a:rPr lang="cs-CZ" sz="2400" b="0" i="0"/>
              <a:t>.D</a:t>
            </a:r>
          </a:p>
        </p:txBody>
      </p:sp>
      <p:sp>
        <p:nvSpPr>
          <p:cNvPr id="38923" name="Text Box 11"/>
          <p:cNvSpPr txBox="1">
            <a:spLocks noChangeArrowheads="1"/>
          </p:cNvSpPr>
          <p:nvPr/>
        </p:nvSpPr>
        <p:spPr bwMode="auto">
          <a:xfrm>
            <a:off x="3276600" y="3097213"/>
            <a:ext cx="333375" cy="342900"/>
          </a:xfrm>
          <a:prstGeom prst="rect">
            <a:avLst/>
          </a:prstGeom>
          <a:noFill/>
          <a:ln w="9525">
            <a:noFill/>
            <a:miter lim="800000"/>
            <a:headEnd/>
            <a:tailEnd/>
          </a:ln>
        </p:spPr>
        <p:txBody>
          <a:bodyPr/>
          <a:lstStyle/>
          <a:p>
            <a:pPr eaLnBrk="0" hangingPunct="0"/>
            <a:r>
              <a:rPr lang="cs-CZ" sz="2400" i="0"/>
              <a:t>A</a:t>
            </a:r>
          </a:p>
        </p:txBody>
      </p:sp>
      <p:sp>
        <p:nvSpPr>
          <p:cNvPr id="38924" name="AutoShape 12"/>
          <p:cNvSpPr>
            <a:spLocks noChangeArrowheads="1"/>
          </p:cNvSpPr>
          <p:nvPr/>
        </p:nvSpPr>
        <p:spPr bwMode="auto">
          <a:xfrm>
            <a:off x="1984375" y="4205288"/>
            <a:ext cx="571500" cy="269875"/>
          </a:xfrm>
          <a:prstGeom prst="downArrow">
            <a:avLst>
              <a:gd name="adj1" fmla="val 46111"/>
              <a:gd name="adj2" fmla="val 57060"/>
            </a:avLst>
          </a:prstGeom>
          <a:solidFill>
            <a:srgbClr val="339966"/>
          </a:solidFill>
          <a:ln w="9525">
            <a:noFill/>
            <a:miter lim="800000"/>
            <a:headEnd/>
            <a:tailEnd/>
          </a:ln>
        </p:spPr>
        <p:txBody>
          <a:bodyPr/>
          <a:lstStyle/>
          <a:p>
            <a:endParaRPr lang="cs-CZ"/>
          </a:p>
        </p:txBody>
      </p:sp>
      <p:sp>
        <p:nvSpPr>
          <p:cNvPr id="38925" name="Text Box 13"/>
          <p:cNvSpPr txBox="1">
            <a:spLocks noChangeArrowheads="1"/>
          </p:cNvSpPr>
          <p:nvPr/>
        </p:nvSpPr>
        <p:spPr bwMode="auto">
          <a:xfrm>
            <a:off x="2667000" y="4014788"/>
            <a:ext cx="971550" cy="342900"/>
          </a:xfrm>
          <a:prstGeom prst="rect">
            <a:avLst/>
          </a:prstGeom>
          <a:noFill/>
          <a:ln w="9525">
            <a:noFill/>
            <a:miter lim="800000"/>
            <a:headEnd/>
            <a:tailEnd/>
          </a:ln>
        </p:spPr>
        <p:txBody>
          <a:bodyPr/>
          <a:lstStyle/>
          <a:p>
            <a:pPr eaLnBrk="0" hangingPunct="0"/>
            <a:r>
              <a:rPr lang="cs-CZ" sz="2400" i="0"/>
              <a:t>P(A)</a:t>
            </a:r>
          </a:p>
        </p:txBody>
      </p:sp>
      <p:sp>
        <p:nvSpPr>
          <p:cNvPr id="38926" name="Line 14"/>
          <p:cNvSpPr>
            <a:spLocks noChangeShapeType="1"/>
          </p:cNvSpPr>
          <p:nvPr/>
        </p:nvSpPr>
        <p:spPr bwMode="auto">
          <a:xfrm>
            <a:off x="533400" y="4473575"/>
            <a:ext cx="3952875" cy="0"/>
          </a:xfrm>
          <a:prstGeom prst="line">
            <a:avLst/>
          </a:prstGeom>
          <a:noFill/>
          <a:ln w="38100">
            <a:solidFill>
              <a:srgbClr val="000000"/>
            </a:solidFill>
            <a:round/>
            <a:headEnd/>
            <a:tailEnd/>
          </a:ln>
        </p:spPr>
        <p:txBody>
          <a:bodyPr/>
          <a:lstStyle/>
          <a:p>
            <a:endParaRPr lang="cs-CZ"/>
          </a:p>
        </p:txBody>
      </p:sp>
      <p:sp>
        <p:nvSpPr>
          <p:cNvPr id="38927" name="Line 15"/>
          <p:cNvSpPr>
            <a:spLocks noChangeShapeType="1"/>
          </p:cNvSpPr>
          <p:nvPr/>
        </p:nvSpPr>
        <p:spPr bwMode="auto">
          <a:xfrm>
            <a:off x="685800" y="4394200"/>
            <a:ext cx="0" cy="161925"/>
          </a:xfrm>
          <a:prstGeom prst="line">
            <a:avLst/>
          </a:prstGeom>
          <a:noFill/>
          <a:ln w="38100">
            <a:solidFill>
              <a:srgbClr val="000000"/>
            </a:solidFill>
            <a:round/>
            <a:headEnd/>
            <a:tailEnd/>
          </a:ln>
        </p:spPr>
        <p:txBody>
          <a:bodyPr/>
          <a:lstStyle/>
          <a:p>
            <a:endParaRPr lang="cs-CZ"/>
          </a:p>
        </p:txBody>
      </p:sp>
      <p:sp>
        <p:nvSpPr>
          <p:cNvPr id="38928" name="Line 16"/>
          <p:cNvSpPr>
            <a:spLocks noChangeShapeType="1"/>
          </p:cNvSpPr>
          <p:nvPr/>
        </p:nvSpPr>
        <p:spPr bwMode="auto">
          <a:xfrm>
            <a:off x="4343400" y="4394200"/>
            <a:ext cx="0" cy="161925"/>
          </a:xfrm>
          <a:prstGeom prst="line">
            <a:avLst/>
          </a:prstGeom>
          <a:noFill/>
          <a:ln w="38100">
            <a:solidFill>
              <a:srgbClr val="000000"/>
            </a:solidFill>
            <a:round/>
            <a:headEnd/>
            <a:tailEnd/>
          </a:ln>
        </p:spPr>
        <p:txBody>
          <a:bodyPr/>
          <a:lstStyle/>
          <a:p>
            <a:endParaRPr lang="cs-CZ"/>
          </a:p>
        </p:txBody>
      </p:sp>
      <p:sp>
        <p:nvSpPr>
          <p:cNvPr id="38929" name="Text Box 17"/>
          <p:cNvSpPr txBox="1">
            <a:spLocks noChangeArrowheads="1"/>
          </p:cNvSpPr>
          <p:nvPr/>
        </p:nvSpPr>
        <p:spPr bwMode="auto">
          <a:xfrm>
            <a:off x="533400" y="4537075"/>
            <a:ext cx="333375" cy="342900"/>
          </a:xfrm>
          <a:prstGeom prst="rect">
            <a:avLst/>
          </a:prstGeom>
          <a:noFill/>
          <a:ln w="9525">
            <a:noFill/>
            <a:miter lim="800000"/>
            <a:headEnd/>
            <a:tailEnd/>
          </a:ln>
        </p:spPr>
        <p:txBody>
          <a:bodyPr/>
          <a:lstStyle/>
          <a:p>
            <a:pPr eaLnBrk="0" hangingPunct="0"/>
            <a:r>
              <a:rPr lang="cs-CZ" sz="2000" b="0" i="0"/>
              <a:t>0</a:t>
            </a:r>
          </a:p>
        </p:txBody>
      </p:sp>
      <p:sp>
        <p:nvSpPr>
          <p:cNvPr id="38930" name="Text Box 18"/>
          <p:cNvSpPr txBox="1">
            <a:spLocks noChangeArrowheads="1"/>
          </p:cNvSpPr>
          <p:nvPr/>
        </p:nvSpPr>
        <p:spPr bwMode="auto">
          <a:xfrm>
            <a:off x="4191000" y="4556125"/>
            <a:ext cx="333375" cy="342900"/>
          </a:xfrm>
          <a:prstGeom prst="rect">
            <a:avLst/>
          </a:prstGeom>
          <a:noFill/>
          <a:ln w="9525">
            <a:noFill/>
            <a:miter lim="800000"/>
            <a:headEnd/>
            <a:tailEnd/>
          </a:ln>
        </p:spPr>
        <p:txBody>
          <a:bodyPr/>
          <a:lstStyle/>
          <a:p>
            <a:pPr eaLnBrk="0" hangingPunct="0"/>
            <a:r>
              <a:rPr lang="cs-CZ" sz="2000" b="0" i="0"/>
              <a:t>1</a:t>
            </a:r>
          </a:p>
        </p:txBody>
      </p:sp>
      <p:sp>
        <p:nvSpPr>
          <p:cNvPr id="38931" name="Text Box 19"/>
          <p:cNvSpPr txBox="1">
            <a:spLocks noChangeArrowheads="1"/>
          </p:cNvSpPr>
          <p:nvPr/>
        </p:nvSpPr>
        <p:spPr bwMode="auto">
          <a:xfrm>
            <a:off x="5076825" y="3175000"/>
            <a:ext cx="3810000" cy="1333500"/>
          </a:xfrm>
          <a:prstGeom prst="rect">
            <a:avLst/>
          </a:prstGeom>
          <a:noFill/>
          <a:ln w="9525">
            <a:noFill/>
            <a:miter lim="800000"/>
            <a:headEnd/>
            <a:tailEnd/>
          </a:ln>
        </p:spPr>
        <p:txBody>
          <a:bodyPr/>
          <a:lstStyle/>
          <a:p>
            <a:pPr eaLnBrk="0" hangingPunct="0"/>
            <a:r>
              <a:rPr lang="cs-CZ" sz="2000" b="0" i="0"/>
              <a:t>Z praktického hlediska je pravděpodobnost</a:t>
            </a:r>
          </a:p>
          <a:p>
            <a:pPr eaLnBrk="0" hangingPunct="0"/>
            <a:r>
              <a:rPr lang="cs-CZ" sz="2000" i="0">
                <a:solidFill>
                  <a:schemeClr val="accent2"/>
                </a:solidFill>
              </a:rPr>
              <a:t>idealizovaná relativní četnost</a:t>
            </a:r>
            <a:r>
              <a:rPr lang="cs-CZ" sz="2000" b="0" i="0">
                <a:solidFill>
                  <a:schemeClr val="accent2"/>
                </a:solidFill>
              </a:rPr>
              <a:t> </a:t>
            </a:r>
          </a:p>
        </p:txBody>
      </p:sp>
      <p:sp>
        <p:nvSpPr>
          <p:cNvPr id="38932" name="Rectangle 20"/>
          <p:cNvSpPr>
            <a:spLocks noChangeArrowheads="1"/>
          </p:cNvSpPr>
          <p:nvPr/>
        </p:nvSpPr>
        <p:spPr bwMode="auto">
          <a:xfrm>
            <a:off x="1143000" y="4876800"/>
            <a:ext cx="7086600" cy="1574800"/>
          </a:xfrm>
          <a:prstGeom prst="rect">
            <a:avLst/>
          </a:prstGeom>
          <a:noFill/>
          <a:ln w="19050">
            <a:solidFill>
              <a:srgbClr val="000000"/>
            </a:solidFill>
            <a:prstDash val="sysDot"/>
            <a:miter lim="800000"/>
            <a:headEnd/>
            <a:tailEnd/>
          </a:ln>
        </p:spPr>
        <p:txBody>
          <a:bodyPr/>
          <a:lstStyle/>
          <a:p>
            <a:endParaRPr lang="cs-CZ"/>
          </a:p>
        </p:txBody>
      </p:sp>
      <p:sp>
        <p:nvSpPr>
          <p:cNvPr id="38933" name="Text Box 21"/>
          <p:cNvSpPr txBox="1">
            <a:spLocks noChangeArrowheads="1"/>
          </p:cNvSpPr>
          <p:nvPr/>
        </p:nvSpPr>
        <p:spPr bwMode="auto">
          <a:xfrm>
            <a:off x="1981200" y="4886325"/>
            <a:ext cx="5934075" cy="346075"/>
          </a:xfrm>
          <a:prstGeom prst="rect">
            <a:avLst/>
          </a:prstGeom>
          <a:noFill/>
          <a:ln w="9525">
            <a:noFill/>
            <a:miter lim="800000"/>
            <a:headEnd/>
            <a:tailEnd/>
          </a:ln>
        </p:spPr>
        <p:txBody>
          <a:bodyPr/>
          <a:lstStyle/>
          <a:p>
            <a:pPr eaLnBrk="0" hangingPunct="0"/>
            <a:r>
              <a:rPr lang="cs-CZ" sz="1600" i="0"/>
              <a:t>P (A) = 1</a:t>
            </a:r>
            <a:r>
              <a:rPr lang="cs-CZ" sz="1600" b="0" i="0"/>
              <a:t> …………………………… jev jistý</a:t>
            </a:r>
          </a:p>
        </p:txBody>
      </p:sp>
      <p:sp>
        <p:nvSpPr>
          <p:cNvPr id="38934" name="Text Box 22"/>
          <p:cNvSpPr txBox="1">
            <a:spLocks noChangeArrowheads="1"/>
          </p:cNvSpPr>
          <p:nvPr/>
        </p:nvSpPr>
        <p:spPr bwMode="auto">
          <a:xfrm>
            <a:off x="1990725" y="5172075"/>
            <a:ext cx="6238875" cy="327025"/>
          </a:xfrm>
          <a:prstGeom prst="rect">
            <a:avLst/>
          </a:prstGeom>
          <a:noFill/>
          <a:ln w="9525">
            <a:noFill/>
            <a:miter lim="800000"/>
            <a:headEnd/>
            <a:tailEnd/>
          </a:ln>
        </p:spPr>
        <p:txBody>
          <a:bodyPr/>
          <a:lstStyle/>
          <a:p>
            <a:pPr eaLnBrk="0" hangingPunct="0"/>
            <a:r>
              <a:rPr lang="cs-CZ" sz="1600" i="0"/>
              <a:t>P (A) = 0</a:t>
            </a:r>
            <a:r>
              <a:rPr lang="cs-CZ" sz="1600" b="0" i="0"/>
              <a:t> …………………………… jev nemožný</a:t>
            </a:r>
          </a:p>
        </p:txBody>
      </p:sp>
      <p:sp>
        <p:nvSpPr>
          <p:cNvPr id="38935" name="Text Box 23"/>
          <p:cNvSpPr txBox="1">
            <a:spLocks noChangeArrowheads="1"/>
          </p:cNvSpPr>
          <p:nvPr/>
        </p:nvSpPr>
        <p:spPr bwMode="auto">
          <a:xfrm>
            <a:off x="1981200" y="5792788"/>
            <a:ext cx="5257800" cy="327025"/>
          </a:xfrm>
          <a:prstGeom prst="rect">
            <a:avLst/>
          </a:prstGeom>
          <a:noFill/>
          <a:ln w="9525">
            <a:noFill/>
            <a:miter lim="800000"/>
            <a:headEnd/>
            <a:tailEnd/>
          </a:ln>
        </p:spPr>
        <p:txBody>
          <a:bodyPr/>
          <a:lstStyle/>
          <a:p>
            <a:pPr eaLnBrk="0" hangingPunct="0"/>
            <a:r>
              <a:rPr lang="cs-CZ" sz="1600" i="0"/>
              <a:t>P (A </a:t>
            </a:r>
            <a:r>
              <a:rPr lang="cs-CZ" sz="1600" i="0">
                <a:latin typeface="Symbol" pitchFamily="18" charset="2"/>
              </a:rPr>
              <a:t>Ç</a:t>
            </a:r>
            <a:r>
              <a:rPr lang="cs-CZ" sz="1600" i="0"/>
              <a:t> B) = P (A) . P (B/A)</a:t>
            </a:r>
            <a:r>
              <a:rPr lang="cs-CZ" sz="1600" b="0" i="0"/>
              <a:t>  …..……závislé jevy</a:t>
            </a:r>
          </a:p>
        </p:txBody>
      </p:sp>
      <p:sp>
        <p:nvSpPr>
          <p:cNvPr id="38936" name="Text Box 24"/>
          <p:cNvSpPr txBox="1">
            <a:spLocks noChangeArrowheads="1"/>
          </p:cNvSpPr>
          <p:nvPr/>
        </p:nvSpPr>
        <p:spPr bwMode="auto">
          <a:xfrm>
            <a:off x="1990725" y="5483225"/>
            <a:ext cx="5629275" cy="327025"/>
          </a:xfrm>
          <a:prstGeom prst="rect">
            <a:avLst/>
          </a:prstGeom>
          <a:noFill/>
          <a:ln w="9525">
            <a:noFill/>
            <a:miter lim="800000"/>
            <a:headEnd/>
            <a:tailEnd/>
          </a:ln>
        </p:spPr>
        <p:txBody>
          <a:bodyPr/>
          <a:lstStyle/>
          <a:p>
            <a:pPr eaLnBrk="0" hangingPunct="0"/>
            <a:r>
              <a:rPr lang="cs-CZ" sz="1600" i="0"/>
              <a:t>P (A </a:t>
            </a:r>
            <a:r>
              <a:rPr lang="cs-CZ" sz="1600" i="0">
                <a:latin typeface="Symbol" pitchFamily="18" charset="2"/>
              </a:rPr>
              <a:t>Ç</a:t>
            </a:r>
            <a:r>
              <a:rPr lang="cs-CZ" sz="1600" i="0"/>
              <a:t> B) = P (A) . P (B)</a:t>
            </a:r>
            <a:r>
              <a:rPr lang="cs-CZ" sz="1600" b="0" i="0"/>
              <a:t>………….  nezávislé jevy</a:t>
            </a:r>
          </a:p>
        </p:txBody>
      </p:sp>
      <p:sp>
        <p:nvSpPr>
          <p:cNvPr id="38937" name="Text Box 25"/>
          <p:cNvSpPr txBox="1">
            <a:spLocks noChangeArrowheads="1"/>
          </p:cNvSpPr>
          <p:nvPr/>
        </p:nvSpPr>
        <p:spPr bwMode="auto">
          <a:xfrm>
            <a:off x="1981200" y="6116638"/>
            <a:ext cx="6629400" cy="327025"/>
          </a:xfrm>
          <a:prstGeom prst="rect">
            <a:avLst/>
          </a:prstGeom>
          <a:noFill/>
          <a:ln w="9525">
            <a:noFill/>
            <a:miter lim="800000"/>
            <a:headEnd/>
            <a:tailEnd/>
          </a:ln>
        </p:spPr>
        <p:txBody>
          <a:bodyPr/>
          <a:lstStyle/>
          <a:p>
            <a:pPr eaLnBrk="0" hangingPunct="0"/>
            <a:r>
              <a:rPr lang="cs-CZ" sz="1600" i="0"/>
              <a:t>P (A / B) = P (A </a:t>
            </a:r>
            <a:r>
              <a:rPr lang="cs-CZ" sz="1600" i="0">
                <a:latin typeface="Symbol" pitchFamily="18" charset="2"/>
              </a:rPr>
              <a:t>Ç</a:t>
            </a:r>
            <a:r>
              <a:rPr lang="cs-CZ" sz="1600" i="0"/>
              <a:t> B) / P (B)</a:t>
            </a:r>
            <a:r>
              <a:rPr lang="cs-CZ" sz="1600" b="0" i="0"/>
              <a:t> ……….podmíněná pravděpodobnost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39939" name="Rectangle 2"/>
          <p:cNvSpPr>
            <a:spLocks noChangeArrowheads="1"/>
          </p:cNvSpPr>
          <p:nvPr>
            <p:ph type="title" idx="4294967295"/>
          </p:nvPr>
        </p:nvSpPr>
        <p:spPr>
          <a:xfrm>
            <a:off x="158750" y="-92075"/>
            <a:ext cx="8985250" cy="1000125"/>
          </a:xfrm>
          <a:noFill/>
        </p:spPr>
        <p:txBody>
          <a:bodyPr/>
          <a:lstStyle/>
          <a:p>
            <a:r>
              <a:rPr lang="cs-CZ" smtClean="0"/>
              <a:t>Pravděpodobnost výskytu jevu – rozložení dat</a:t>
            </a:r>
          </a:p>
        </p:txBody>
      </p:sp>
      <p:sp>
        <p:nvSpPr>
          <p:cNvPr id="39940" name="Freeform 3"/>
          <p:cNvSpPr>
            <a:spLocks/>
          </p:cNvSpPr>
          <p:nvPr/>
        </p:nvSpPr>
        <p:spPr bwMode="auto">
          <a:xfrm>
            <a:off x="5486400" y="3575050"/>
            <a:ext cx="3000375" cy="2066925"/>
          </a:xfrm>
          <a:custGeom>
            <a:avLst/>
            <a:gdLst>
              <a:gd name="T0" fmla="*/ 0 w 311"/>
              <a:gd name="T1" fmla="*/ 2147483647 h 217"/>
              <a:gd name="T2" fmla="*/ 2147483647 w 311"/>
              <a:gd name="T3" fmla="*/ 2147483647 h 217"/>
              <a:gd name="T4" fmla="*/ 2147483647 w 311"/>
              <a:gd name="T5" fmla="*/ 2147483647 h 217"/>
              <a:gd name="T6" fmla="*/ 2147483647 w 311"/>
              <a:gd name="T7" fmla="*/ 2147483647 h 217"/>
              <a:gd name="T8" fmla="*/ 2147483647 w 311"/>
              <a:gd name="T9" fmla="*/ 2147483647 h 217"/>
              <a:gd name="T10" fmla="*/ 2147483647 w 311"/>
              <a:gd name="T11" fmla="*/ 2147483647 h 217"/>
              <a:gd name="T12" fmla="*/ 2147483647 w 311"/>
              <a:gd name="T13" fmla="*/ 2147483647 h 217"/>
              <a:gd name="T14" fmla="*/ 2147483647 w 311"/>
              <a:gd name="T15" fmla="*/ 2147483647 h 217"/>
              <a:gd name="T16" fmla="*/ 2147483647 w 311"/>
              <a:gd name="T17" fmla="*/ 2147483647 h 217"/>
              <a:gd name="T18" fmla="*/ 2147483647 w 311"/>
              <a:gd name="T19" fmla="*/ 2147483647 h 217"/>
              <a:gd name="T20" fmla="*/ 2147483647 w 311"/>
              <a:gd name="T21" fmla="*/ 2147483647 h 217"/>
              <a:gd name="T22" fmla="*/ 2147483647 w 311"/>
              <a:gd name="T23" fmla="*/ 2147483647 h 217"/>
              <a:gd name="T24" fmla="*/ 2147483647 w 311"/>
              <a:gd name="T25" fmla="*/ 2147483647 h 217"/>
              <a:gd name="T26" fmla="*/ 2147483647 w 311"/>
              <a:gd name="T27" fmla="*/ 2147483647 h 217"/>
              <a:gd name="T28" fmla="*/ 2147483647 w 311"/>
              <a:gd name="T29" fmla="*/ 2147483647 h 217"/>
              <a:gd name="T30" fmla="*/ 2147483647 w 311"/>
              <a:gd name="T31" fmla="*/ 2147483647 h 217"/>
              <a:gd name="T32" fmla="*/ 2147483647 w 311"/>
              <a:gd name="T33" fmla="*/ 2147483647 h 217"/>
              <a:gd name="T34" fmla="*/ 2147483647 w 311"/>
              <a:gd name="T35" fmla="*/ 2147483647 h 217"/>
              <a:gd name="T36" fmla="*/ 2147483647 w 311"/>
              <a:gd name="T37" fmla="*/ 2147483647 h 217"/>
              <a:gd name="T38" fmla="*/ 2147483647 w 311"/>
              <a:gd name="T39" fmla="*/ 2147483647 h 217"/>
              <a:gd name="T40" fmla="*/ 2147483647 w 311"/>
              <a:gd name="T41" fmla="*/ 2147483647 h 217"/>
              <a:gd name="T42" fmla="*/ 2147483647 w 311"/>
              <a:gd name="T43" fmla="*/ 2147483647 h 21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11"/>
              <a:gd name="T67" fmla="*/ 0 h 217"/>
              <a:gd name="T68" fmla="*/ 311 w 311"/>
              <a:gd name="T69" fmla="*/ 217 h 21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11" h="217">
                <a:moveTo>
                  <a:pt x="0" y="212"/>
                </a:moveTo>
                <a:cubicBezTo>
                  <a:pt x="3" y="209"/>
                  <a:pt x="11" y="203"/>
                  <a:pt x="11" y="203"/>
                </a:cubicBezTo>
                <a:cubicBezTo>
                  <a:pt x="12" y="199"/>
                  <a:pt x="19" y="194"/>
                  <a:pt x="19" y="194"/>
                </a:cubicBezTo>
                <a:cubicBezTo>
                  <a:pt x="21" y="188"/>
                  <a:pt x="28" y="181"/>
                  <a:pt x="32" y="175"/>
                </a:cubicBezTo>
                <a:cubicBezTo>
                  <a:pt x="34" y="172"/>
                  <a:pt x="39" y="166"/>
                  <a:pt x="39" y="166"/>
                </a:cubicBezTo>
                <a:cubicBezTo>
                  <a:pt x="40" y="161"/>
                  <a:pt x="43" y="156"/>
                  <a:pt x="46" y="151"/>
                </a:cubicBezTo>
                <a:cubicBezTo>
                  <a:pt x="48" y="145"/>
                  <a:pt x="51" y="137"/>
                  <a:pt x="55" y="132"/>
                </a:cubicBezTo>
                <a:cubicBezTo>
                  <a:pt x="58" y="118"/>
                  <a:pt x="69" y="105"/>
                  <a:pt x="74" y="92"/>
                </a:cubicBezTo>
                <a:cubicBezTo>
                  <a:pt x="81" y="74"/>
                  <a:pt x="87" y="56"/>
                  <a:pt x="96" y="39"/>
                </a:cubicBezTo>
                <a:cubicBezTo>
                  <a:pt x="101" y="29"/>
                  <a:pt x="108" y="13"/>
                  <a:pt x="120" y="11"/>
                </a:cubicBezTo>
                <a:cubicBezTo>
                  <a:pt x="141" y="0"/>
                  <a:pt x="168" y="2"/>
                  <a:pt x="187" y="15"/>
                </a:cubicBezTo>
                <a:cubicBezTo>
                  <a:pt x="190" y="21"/>
                  <a:pt x="196" y="23"/>
                  <a:pt x="198" y="29"/>
                </a:cubicBezTo>
                <a:cubicBezTo>
                  <a:pt x="201" y="36"/>
                  <a:pt x="208" y="50"/>
                  <a:pt x="214" y="56"/>
                </a:cubicBezTo>
                <a:cubicBezTo>
                  <a:pt x="216" y="64"/>
                  <a:pt x="222" y="77"/>
                  <a:pt x="227" y="84"/>
                </a:cubicBezTo>
                <a:cubicBezTo>
                  <a:pt x="231" y="101"/>
                  <a:pt x="241" y="119"/>
                  <a:pt x="250" y="134"/>
                </a:cubicBezTo>
                <a:cubicBezTo>
                  <a:pt x="253" y="139"/>
                  <a:pt x="252" y="145"/>
                  <a:pt x="258" y="148"/>
                </a:cubicBezTo>
                <a:cubicBezTo>
                  <a:pt x="260" y="154"/>
                  <a:pt x="265" y="167"/>
                  <a:pt x="270" y="170"/>
                </a:cubicBezTo>
                <a:cubicBezTo>
                  <a:pt x="274" y="176"/>
                  <a:pt x="280" y="187"/>
                  <a:pt x="286" y="190"/>
                </a:cubicBezTo>
                <a:cubicBezTo>
                  <a:pt x="288" y="195"/>
                  <a:pt x="287" y="193"/>
                  <a:pt x="290" y="195"/>
                </a:cubicBezTo>
                <a:cubicBezTo>
                  <a:pt x="292" y="199"/>
                  <a:pt x="294" y="201"/>
                  <a:pt x="298" y="204"/>
                </a:cubicBezTo>
                <a:cubicBezTo>
                  <a:pt x="299" y="207"/>
                  <a:pt x="299" y="208"/>
                  <a:pt x="302" y="209"/>
                </a:cubicBezTo>
                <a:cubicBezTo>
                  <a:pt x="304" y="213"/>
                  <a:pt x="306" y="217"/>
                  <a:pt x="311" y="217"/>
                </a:cubicBezTo>
              </a:path>
            </a:pathLst>
          </a:custGeom>
          <a:gradFill rotWithShape="0">
            <a:gsLst>
              <a:gs pos="0">
                <a:srgbClr val="937600"/>
              </a:gs>
              <a:gs pos="50000">
                <a:srgbClr val="FFCC00"/>
              </a:gs>
              <a:gs pos="100000">
                <a:srgbClr val="937600"/>
              </a:gs>
            </a:gsLst>
            <a:lin ang="18900000" scaled="1"/>
          </a:gradFill>
          <a:ln w="38100" cmpd="sng">
            <a:solidFill>
              <a:srgbClr val="000000"/>
            </a:solidFill>
            <a:round/>
            <a:headEnd/>
            <a:tailEnd/>
          </a:ln>
        </p:spPr>
        <p:txBody>
          <a:bodyPr/>
          <a:lstStyle/>
          <a:p>
            <a:endParaRPr lang="cs-CZ"/>
          </a:p>
        </p:txBody>
      </p:sp>
      <p:sp>
        <p:nvSpPr>
          <p:cNvPr id="39941" name="Text Box 4"/>
          <p:cNvSpPr txBox="1">
            <a:spLocks noChangeArrowheads="1"/>
          </p:cNvSpPr>
          <p:nvPr/>
        </p:nvSpPr>
        <p:spPr bwMode="auto">
          <a:xfrm>
            <a:off x="838200" y="1885578"/>
            <a:ext cx="8001000" cy="476250"/>
          </a:xfrm>
          <a:prstGeom prst="rect">
            <a:avLst/>
          </a:prstGeom>
          <a:solidFill>
            <a:srgbClr val="FFFFFF"/>
          </a:solidFill>
          <a:ln w="9525">
            <a:noFill/>
            <a:miter lim="800000"/>
            <a:headEnd/>
            <a:tailEnd/>
          </a:ln>
        </p:spPr>
        <p:txBody>
          <a:bodyPr/>
          <a:lstStyle/>
          <a:p>
            <a:pPr eaLnBrk="0" hangingPunct="0"/>
            <a:r>
              <a:rPr lang="cs-CZ" sz="2000" b="0" i="0"/>
              <a:t>„vše je možné“: pouze jev s pravděpodobností 0 nikdy nenastane</a:t>
            </a:r>
          </a:p>
        </p:txBody>
      </p:sp>
      <p:sp>
        <p:nvSpPr>
          <p:cNvPr id="39942" name="Text Box 5"/>
          <p:cNvSpPr txBox="1">
            <a:spLocks noChangeArrowheads="1"/>
          </p:cNvSpPr>
          <p:nvPr/>
        </p:nvSpPr>
        <p:spPr bwMode="auto">
          <a:xfrm>
            <a:off x="838200" y="1485528"/>
            <a:ext cx="7848600" cy="381000"/>
          </a:xfrm>
          <a:prstGeom prst="rect">
            <a:avLst/>
          </a:prstGeom>
          <a:noFill/>
          <a:ln w="9525">
            <a:noFill/>
            <a:miter lim="800000"/>
            <a:headEnd/>
            <a:tailEnd/>
          </a:ln>
        </p:spPr>
        <p:txBody>
          <a:bodyPr/>
          <a:lstStyle/>
          <a:p>
            <a:pPr eaLnBrk="0" hangingPunct="0"/>
            <a:r>
              <a:rPr lang="cs-CZ" sz="2000" b="0" i="0" dirty="0"/>
              <a:t>existuje pravděpodobnost výskytu jevů (nedeterministické závěry)</a:t>
            </a:r>
          </a:p>
        </p:txBody>
      </p:sp>
      <p:sp>
        <p:nvSpPr>
          <p:cNvPr id="285702" name="Rectangle 6"/>
          <p:cNvSpPr>
            <a:spLocks noChangeArrowheads="1"/>
          </p:cNvSpPr>
          <p:nvPr/>
        </p:nvSpPr>
        <p:spPr bwMode="auto">
          <a:xfrm>
            <a:off x="2873375" y="3562350"/>
            <a:ext cx="247650" cy="2057400"/>
          </a:xfrm>
          <a:prstGeom prst="rect">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rgbClr val="000000"/>
            </a:solidFill>
            <a:miter lim="800000"/>
            <a:headEnd/>
            <a:tailEnd/>
          </a:ln>
          <a:effectLst/>
        </p:spPr>
        <p:txBody>
          <a:bodyPr/>
          <a:lstStyle/>
          <a:p>
            <a:pPr>
              <a:defRPr/>
            </a:pPr>
            <a:endParaRPr lang="cs-CZ"/>
          </a:p>
        </p:txBody>
      </p:sp>
      <p:sp>
        <p:nvSpPr>
          <p:cNvPr id="285703" name="Rectangle 7"/>
          <p:cNvSpPr>
            <a:spLocks noChangeArrowheads="1"/>
          </p:cNvSpPr>
          <p:nvPr/>
        </p:nvSpPr>
        <p:spPr bwMode="auto">
          <a:xfrm>
            <a:off x="3435350" y="4200525"/>
            <a:ext cx="247650" cy="1409700"/>
          </a:xfrm>
          <a:prstGeom prst="rect">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rgbClr val="000000"/>
            </a:solidFill>
            <a:miter lim="800000"/>
            <a:headEnd/>
            <a:tailEnd/>
          </a:ln>
          <a:effectLst/>
        </p:spPr>
        <p:txBody>
          <a:bodyPr/>
          <a:lstStyle/>
          <a:p>
            <a:pPr>
              <a:defRPr/>
            </a:pPr>
            <a:endParaRPr lang="cs-CZ"/>
          </a:p>
        </p:txBody>
      </p:sp>
      <p:sp>
        <p:nvSpPr>
          <p:cNvPr id="285704" name="Rectangle 8"/>
          <p:cNvSpPr>
            <a:spLocks noChangeArrowheads="1"/>
          </p:cNvSpPr>
          <p:nvPr/>
        </p:nvSpPr>
        <p:spPr bwMode="auto">
          <a:xfrm>
            <a:off x="2301875" y="4000500"/>
            <a:ext cx="247650" cy="1609725"/>
          </a:xfrm>
          <a:prstGeom prst="rect">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rgbClr val="000000"/>
            </a:solidFill>
            <a:miter lim="800000"/>
            <a:headEnd/>
            <a:tailEnd/>
          </a:ln>
        </p:spPr>
        <p:txBody>
          <a:bodyPr/>
          <a:lstStyle/>
          <a:p>
            <a:pPr>
              <a:defRPr/>
            </a:pPr>
            <a:endParaRPr lang="cs-CZ"/>
          </a:p>
        </p:txBody>
      </p:sp>
      <p:sp>
        <p:nvSpPr>
          <p:cNvPr id="285705" name="Rectangle 9"/>
          <p:cNvSpPr>
            <a:spLocks noChangeArrowheads="1"/>
          </p:cNvSpPr>
          <p:nvPr/>
        </p:nvSpPr>
        <p:spPr bwMode="auto">
          <a:xfrm>
            <a:off x="1730375" y="4695825"/>
            <a:ext cx="247650" cy="923925"/>
          </a:xfrm>
          <a:prstGeom prst="rect">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rgbClr val="000000"/>
            </a:solidFill>
            <a:miter lim="800000"/>
            <a:headEnd/>
            <a:tailEnd/>
          </a:ln>
          <a:effectLst/>
        </p:spPr>
        <p:txBody>
          <a:bodyPr/>
          <a:lstStyle/>
          <a:p>
            <a:pPr>
              <a:defRPr/>
            </a:pPr>
            <a:endParaRPr lang="cs-CZ"/>
          </a:p>
        </p:txBody>
      </p:sp>
      <p:sp>
        <p:nvSpPr>
          <p:cNvPr id="285706" name="Rectangle 10"/>
          <p:cNvSpPr>
            <a:spLocks noChangeArrowheads="1"/>
          </p:cNvSpPr>
          <p:nvPr/>
        </p:nvSpPr>
        <p:spPr bwMode="auto">
          <a:xfrm>
            <a:off x="1301750" y="5095875"/>
            <a:ext cx="209550" cy="523875"/>
          </a:xfrm>
          <a:prstGeom prst="rect">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rgbClr val="000000"/>
            </a:solidFill>
            <a:miter lim="800000"/>
            <a:headEnd/>
            <a:tailEnd/>
          </a:ln>
          <a:effectLst/>
        </p:spPr>
        <p:txBody>
          <a:bodyPr/>
          <a:lstStyle/>
          <a:p>
            <a:pPr>
              <a:defRPr/>
            </a:pPr>
            <a:endParaRPr lang="cs-CZ"/>
          </a:p>
        </p:txBody>
      </p:sp>
      <p:sp>
        <p:nvSpPr>
          <p:cNvPr id="285707" name="Rectangle 11"/>
          <p:cNvSpPr>
            <a:spLocks noChangeArrowheads="1"/>
          </p:cNvSpPr>
          <p:nvPr/>
        </p:nvSpPr>
        <p:spPr bwMode="auto">
          <a:xfrm>
            <a:off x="3978275" y="4972050"/>
            <a:ext cx="247650" cy="638175"/>
          </a:xfrm>
          <a:prstGeom prst="rect">
            <a:avLst/>
          </a:pr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9525">
            <a:solidFill>
              <a:srgbClr val="000000"/>
            </a:solidFill>
            <a:miter lim="800000"/>
            <a:headEnd/>
            <a:tailEnd/>
          </a:ln>
          <a:effectLst/>
        </p:spPr>
        <p:txBody>
          <a:bodyPr/>
          <a:lstStyle/>
          <a:p>
            <a:pPr>
              <a:defRPr/>
            </a:pPr>
            <a:endParaRPr lang="cs-CZ"/>
          </a:p>
        </p:txBody>
      </p:sp>
      <p:sp>
        <p:nvSpPr>
          <p:cNvPr id="39949" name="Text Box 12"/>
          <p:cNvSpPr txBox="1">
            <a:spLocks noChangeArrowheads="1"/>
          </p:cNvSpPr>
          <p:nvPr/>
        </p:nvSpPr>
        <p:spPr bwMode="auto">
          <a:xfrm>
            <a:off x="1111250" y="5695950"/>
            <a:ext cx="533400" cy="419100"/>
          </a:xfrm>
          <a:prstGeom prst="rect">
            <a:avLst/>
          </a:prstGeom>
          <a:noFill/>
          <a:ln w="9525">
            <a:noFill/>
            <a:miter lim="800000"/>
            <a:headEnd/>
            <a:tailEnd/>
          </a:ln>
          <a:effectLst>
            <a:prstShdw prst="shdw17" dist="17961" dir="2700000">
              <a:srgbClr val="999999"/>
            </a:prstShdw>
          </a:effectLst>
        </p:spPr>
        <p:txBody>
          <a:bodyPr/>
          <a:lstStyle/>
          <a:p>
            <a:pPr eaLnBrk="0" hangingPunct="0"/>
            <a:r>
              <a:rPr lang="cs-CZ" i="0"/>
              <a:t>0</a:t>
            </a:r>
          </a:p>
        </p:txBody>
      </p:sp>
      <p:sp>
        <p:nvSpPr>
          <p:cNvPr id="39950" name="Line 13"/>
          <p:cNvSpPr>
            <a:spLocks noChangeShapeType="1"/>
          </p:cNvSpPr>
          <p:nvPr/>
        </p:nvSpPr>
        <p:spPr bwMode="auto">
          <a:xfrm flipV="1">
            <a:off x="1292225" y="3133725"/>
            <a:ext cx="0" cy="2543175"/>
          </a:xfrm>
          <a:prstGeom prst="line">
            <a:avLst/>
          </a:prstGeom>
          <a:noFill/>
          <a:ln w="57150">
            <a:solidFill>
              <a:srgbClr val="000000"/>
            </a:solidFill>
            <a:round/>
            <a:headEnd/>
            <a:tailEnd type="triangle" w="med" len="med"/>
          </a:ln>
        </p:spPr>
        <p:txBody>
          <a:bodyPr/>
          <a:lstStyle/>
          <a:p>
            <a:endParaRPr lang="cs-CZ"/>
          </a:p>
        </p:txBody>
      </p:sp>
      <p:sp>
        <p:nvSpPr>
          <p:cNvPr id="39951" name="Line 14"/>
          <p:cNvSpPr>
            <a:spLocks noChangeShapeType="1"/>
          </p:cNvSpPr>
          <p:nvPr/>
        </p:nvSpPr>
        <p:spPr bwMode="auto">
          <a:xfrm rot="5365031" flipV="1">
            <a:off x="3040062" y="3871913"/>
            <a:ext cx="28575" cy="3524250"/>
          </a:xfrm>
          <a:prstGeom prst="line">
            <a:avLst/>
          </a:prstGeom>
          <a:noFill/>
          <a:ln w="57150">
            <a:solidFill>
              <a:srgbClr val="000000"/>
            </a:solidFill>
            <a:round/>
            <a:headEnd/>
            <a:tailEnd type="triangle" w="med" len="med"/>
          </a:ln>
        </p:spPr>
        <p:txBody>
          <a:bodyPr/>
          <a:lstStyle/>
          <a:p>
            <a:endParaRPr lang="cs-CZ"/>
          </a:p>
        </p:txBody>
      </p:sp>
      <p:sp>
        <p:nvSpPr>
          <p:cNvPr id="39952" name="Text Box 15"/>
          <p:cNvSpPr txBox="1">
            <a:spLocks noChangeArrowheads="1"/>
          </p:cNvSpPr>
          <p:nvPr/>
        </p:nvSpPr>
        <p:spPr bwMode="auto">
          <a:xfrm>
            <a:off x="196850" y="2740025"/>
            <a:ext cx="2362200" cy="609600"/>
          </a:xfrm>
          <a:prstGeom prst="rect">
            <a:avLst/>
          </a:prstGeom>
          <a:noFill/>
          <a:ln w="9525">
            <a:noFill/>
            <a:miter lim="800000"/>
            <a:headEnd/>
            <a:tailEnd/>
          </a:ln>
          <a:effectLst>
            <a:prstShdw prst="shdw17" dist="17961" dir="2700000">
              <a:srgbClr val="999999"/>
            </a:prstShdw>
          </a:effectLst>
        </p:spPr>
        <p:txBody>
          <a:bodyPr/>
          <a:lstStyle/>
          <a:p>
            <a:pPr eaLnBrk="0" hangingPunct="0"/>
            <a:r>
              <a:rPr lang="cs-CZ" i="0"/>
              <a:t>pravděpodobnost výskytu</a:t>
            </a:r>
          </a:p>
        </p:txBody>
      </p:sp>
      <p:sp>
        <p:nvSpPr>
          <p:cNvPr id="39953" name="Text Box 16"/>
          <p:cNvSpPr txBox="1">
            <a:spLocks noChangeArrowheads="1"/>
          </p:cNvSpPr>
          <p:nvPr/>
        </p:nvSpPr>
        <p:spPr bwMode="auto">
          <a:xfrm>
            <a:off x="4572000" y="5619750"/>
            <a:ext cx="657225" cy="438150"/>
          </a:xfrm>
          <a:prstGeom prst="rect">
            <a:avLst/>
          </a:prstGeom>
          <a:noFill/>
          <a:ln w="9525">
            <a:noFill/>
            <a:miter lim="800000"/>
            <a:headEnd/>
            <a:tailEnd/>
          </a:ln>
          <a:effectLst>
            <a:prstShdw prst="shdw17" dist="17961" dir="2700000">
              <a:srgbClr val="999999"/>
            </a:prstShdw>
          </a:effectLst>
        </p:spPr>
        <p:txBody>
          <a:bodyPr/>
          <a:lstStyle/>
          <a:p>
            <a:pPr eaLnBrk="0" hangingPunct="0"/>
            <a:r>
              <a:rPr lang="cs-CZ" i="0"/>
              <a:t>x</a:t>
            </a:r>
          </a:p>
        </p:txBody>
      </p:sp>
      <p:sp>
        <p:nvSpPr>
          <p:cNvPr id="39954" name="Text Box 17"/>
          <p:cNvSpPr txBox="1">
            <a:spLocks noChangeArrowheads="1"/>
          </p:cNvSpPr>
          <p:nvPr/>
        </p:nvSpPr>
        <p:spPr bwMode="auto">
          <a:xfrm>
            <a:off x="1720850" y="5695950"/>
            <a:ext cx="438150" cy="381000"/>
          </a:xfrm>
          <a:prstGeom prst="rect">
            <a:avLst/>
          </a:prstGeom>
          <a:noFill/>
          <a:ln w="9525">
            <a:noFill/>
            <a:miter lim="800000"/>
            <a:headEnd/>
            <a:tailEnd/>
          </a:ln>
          <a:effectLst>
            <a:prstShdw prst="shdw17" dist="17961" dir="2700000">
              <a:srgbClr val="999999"/>
            </a:prstShdw>
          </a:effectLst>
        </p:spPr>
        <p:txBody>
          <a:bodyPr/>
          <a:lstStyle/>
          <a:p>
            <a:pPr eaLnBrk="0" hangingPunct="0"/>
            <a:r>
              <a:rPr lang="cs-CZ" i="0"/>
              <a:t>1</a:t>
            </a:r>
          </a:p>
        </p:txBody>
      </p:sp>
      <p:sp>
        <p:nvSpPr>
          <p:cNvPr id="39955" name="Line 18"/>
          <p:cNvSpPr>
            <a:spLocks noChangeShapeType="1"/>
          </p:cNvSpPr>
          <p:nvPr/>
        </p:nvSpPr>
        <p:spPr bwMode="auto">
          <a:xfrm flipH="1">
            <a:off x="1301750" y="5514975"/>
            <a:ext cx="0" cy="238125"/>
          </a:xfrm>
          <a:prstGeom prst="line">
            <a:avLst/>
          </a:prstGeom>
          <a:noFill/>
          <a:ln w="38100">
            <a:solidFill>
              <a:srgbClr val="000000"/>
            </a:solidFill>
            <a:round/>
            <a:headEnd/>
            <a:tailEnd/>
          </a:ln>
        </p:spPr>
        <p:txBody>
          <a:bodyPr/>
          <a:lstStyle/>
          <a:p>
            <a:endParaRPr lang="cs-CZ"/>
          </a:p>
        </p:txBody>
      </p:sp>
      <p:sp>
        <p:nvSpPr>
          <p:cNvPr id="39956" name="Line 19"/>
          <p:cNvSpPr>
            <a:spLocks noChangeShapeType="1"/>
          </p:cNvSpPr>
          <p:nvPr/>
        </p:nvSpPr>
        <p:spPr bwMode="auto">
          <a:xfrm flipH="1">
            <a:off x="1854200" y="5505450"/>
            <a:ext cx="0" cy="238125"/>
          </a:xfrm>
          <a:prstGeom prst="line">
            <a:avLst/>
          </a:prstGeom>
          <a:noFill/>
          <a:ln w="38100">
            <a:solidFill>
              <a:srgbClr val="000000"/>
            </a:solidFill>
            <a:round/>
            <a:headEnd/>
            <a:tailEnd/>
          </a:ln>
        </p:spPr>
        <p:txBody>
          <a:bodyPr/>
          <a:lstStyle/>
          <a:p>
            <a:endParaRPr lang="cs-CZ"/>
          </a:p>
        </p:txBody>
      </p:sp>
      <p:sp>
        <p:nvSpPr>
          <p:cNvPr id="39957" name="Text Box 20"/>
          <p:cNvSpPr txBox="1">
            <a:spLocks noChangeArrowheads="1"/>
          </p:cNvSpPr>
          <p:nvPr/>
        </p:nvSpPr>
        <p:spPr bwMode="auto">
          <a:xfrm>
            <a:off x="762000" y="5962650"/>
            <a:ext cx="4572000" cy="561975"/>
          </a:xfrm>
          <a:prstGeom prst="rect">
            <a:avLst/>
          </a:prstGeom>
          <a:noFill/>
          <a:ln w="9525">
            <a:noFill/>
            <a:miter lim="800000"/>
            <a:headEnd/>
            <a:tailEnd/>
          </a:ln>
          <a:effectLst>
            <a:prstShdw prst="shdw17" dist="17961" dir="2700000">
              <a:srgbClr val="999999"/>
            </a:prstShdw>
          </a:effectLst>
        </p:spPr>
        <p:txBody>
          <a:bodyPr/>
          <a:lstStyle/>
          <a:p>
            <a:pPr algn="ctr" eaLnBrk="0" hangingPunct="0"/>
            <a:r>
              <a:rPr lang="cs-CZ" i="0"/>
              <a:t>počet chlapců v rodině s X dětmi</a:t>
            </a:r>
          </a:p>
        </p:txBody>
      </p:sp>
      <p:sp>
        <p:nvSpPr>
          <p:cNvPr id="39958" name="Line 21"/>
          <p:cNvSpPr>
            <a:spLocks noChangeShapeType="1"/>
          </p:cNvSpPr>
          <p:nvPr/>
        </p:nvSpPr>
        <p:spPr bwMode="auto">
          <a:xfrm flipH="1">
            <a:off x="4102100" y="5505450"/>
            <a:ext cx="0" cy="238125"/>
          </a:xfrm>
          <a:prstGeom prst="line">
            <a:avLst/>
          </a:prstGeom>
          <a:noFill/>
          <a:ln w="38100">
            <a:solidFill>
              <a:srgbClr val="000000"/>
            </a:solidFill>
            <a:round/>
            <a:headEnd/>
            <a:tailEnd/>
          </a:ln>
        </p:spPr>
        <p:txBody>
          <a:bodyPr/>
          <a:lstStyle/>
          <a:p>
            <a:endParaRPr lang="cs-CZ"/>
          </a:p>
        </p:txBody>
      </p:sp>
      <p:sp>
        <p:nvSpPr>
          <p:cNvPr id="39959" name="Line 22"/>
          <p:cNvSpPr>
            <a:spLocks noChangeShapeType="1"/>
          </p:cNvSpPr>
          <p:nvPr/>
        </p:nvSpPr>
        <p:spPr bwMode="auto">
          <a:xfrm flipH="1">
            <a:off x="2425700" y="5505450"/>
            <a:ext cx="0" cy="238125"/>
          </a:xfrm>
          <a:prstGeom prst="line">
            <a:avLst/>
          </a:prstGeom>
          <a:noFill/>
          <a:ln w="38100">
            <a:solidFill>
              <a:srgbClr val="000000"/>
            </a:solidFill>
            <a:round/>
            <a:headEnd/>
            <a:tailEnd/>
          </a:ln>
        </p:spPr>
        <p:txBody>
          <a:bodyPr/>
          <a:lstStyle/>
          <a:p>
            <a:endParaRPr lang="cs-CZ"/>
          </a:p>
        </p:txBody>
      </p:sp>
      <p:sp>
        <p:nvSpPr>
          <p:cNvPr id="39960" name="Line 23"/>
          <p:cNvSpPr>
            <a:spLocks noChangeShapeType="1"/>
          </p:cNvSpPr>
          <p:nvPr/>
        </p:nvSpPr>
        <p:spPr bwMode="auto">
          <a:xfrm flipH="1">
            <a:off x="2997200" y="5495925"/>
            <a:ext cx="0" cy="238125"/>
          </a:xfrm>
          <a:prstGeom prst="line">
            <a:avLst/>
          </a:prstGeom>
          <a:noFill/>
          <a:ln w="38100">
            <a:solidFill>
              <a:srgbClr val="000000"/>
            </a:solidFill>
            <a:round/>
            <a:headEnd/>
            <a:tailEnd/>
          </a:ln>
        </p:spPr>
        <p:txBody>
          <a:bodyPr/>
          <a:lstStyle/>
          <a:p>
            <a:endParaRPr lang="cs-CZ"/>
          </a:p>
        </p:txBody>
      </p:sp>
      <p:sp>
        <p:nvSpPr>
          <p:cNvPr id="39961" name="Line 24"/>
          <p:cNvSpPr>
            <a:spLocks noChangeShapeType="1"/>
          </p:cNvSpPr>
          <p:nvPr/>
        </p:nvSpPr>
        <p:spPr bwMode="auto">
          <a:xfrm flipH="1">
            <a:off x="3549650" y="5495925"/>
            <a:ext cx="0" cy="238125"/>
          </a:xfrm>
          <a:prstGeom prst="line">
            <a:avLst/>
          </a:prstGeom>
          <a:noFill/>
          <a:ln w="38100">
            <a:solidFill>
              <a:srgbClr val="000000"/>
            </a:solidFill>
            <a:round/>
            <a:headEnd/>
            <a:tailEnd/>
          </a:ln>
        </p:spPr>
        <p:txBody>
          <a:bodyPr/>
          <a:lstStyle/>
          <a:p>
            <a:endParaRPr lang="cs-CZ"/>
          </a:p>
        </p:txBody>
      </p:sp>
      <p:sp>
        <p:nvSpPr>
          <p:cNvPr id="39962" name="Text Box 25"/>
          <p:cNvSpPr txBox="1">
            <a:spLocks noChangeArrowheads="1"/>
          </p:cNvSpPr>
          <p:nvPr/>
        </p:nvSpPr>
        <p:spPr bwMode="auto">
          <a:xfrm>
            <a:off x="2254250" y="5695950"/>
            <a:ext cx="381000" cy="438150"/>
          </a:xfrm>
          <a:prstGeom prst="rect">
            <a:avLst/>
          </a:prstGeom>
          <a:noFill/>
          <a:ln w="9525">
            <a:noFill/>
            <a:miter lim="800000"/>
            <a:headEnd/>
            <a:tailEnd/>
          </a:ln>
          <a:effectLst>
            <a:prstShdw prst="shdw17" dist="17961" dir="2700000">
              <a:srgbClr val="999999"/>
            </a:prstShdw>
          </a:effectLst>
        </p:spPr>
        <p:txBody>
          <a:bodyPr/>
          <a:lstStyle/>
          <a:p>
            <a:pPr eaLnBrk="0" hangingPunct="0"/>
            <a:r>
              <a:rPr lang="cs-CZ" i="0"/>
              <a:t>2</a:t>
            </a:r>
          </a:p>
        </p:txBody>
      </p:sp>
      <p:sp>
        <p:nvSpPr>
          <p:cNvPr id="39963" name="Text Box 26"/>
          <p:cNvSpPr txBox="1">
            <a:spLocks noChangeArrowheads="1"/>
          </p:cNvSpPr>
          <p:nvPr/>
        </p:nvSpPr>
        <p:spPr bwMode="auto">
          <a:xfrm>
            <a:off x="2863850" y="5695950"/>
            <a:ext cx="485775" cy="438150"/>
          </a:xfrm>
          <a:prstGeom prst="rect">
            <a:avLst/>
          </a:prstGeom>
          <a:noFill/>
          <a:ln w="9525">
            <a:noFill/>
            <a:miter lim="800000"/>
            <a:headEnd/>
            <a:tailEnd/>
          </a:ln>
          <a:effectLst>
            <a:prstShdw prst="shdw17" dist="17961" dir="2700000">
              <a:srgbClr val="999999"/>
            </a:prstShdw>
          </a:effectLst>
        </p:spPr>
        <p:txBody>
          <a:bodyPr/>
          <a:lstStyle/>
          <a:p>
            <a:pPr eaLnBrk="0" hangingPunct="0"/>
            <a:r>
              <a:rPr lang="cs-CZ" i="0"/>
              <a:t>3</a:t>
            </a:r>
          </a:p>
        </p:txBody>
      </p:sp>
      <p:sp>
        <p:nvSpPr>
          <p:cNvPr id="39964" name="Text Box 27"/>
          <p:cNvSpPr txBox="1">
            <a:spLocks noChangeArrowheads="1"/>
          </p:cNvSpPr>
          <p:nvPr/>
        </p:nvSpPr>
        <p:spPr bwMode="auto">
          <a:xfrm>
            <a:off x="3397250" y="5695950"/>
            <a:ext cx="390525" cy="438150"/>
          </a:xfrm>
          <a:prstGeom prst="rect">
            <a:avLst/>
          </a:prstGeom>
          <a:noFill/>
          <a:ln w="9525">
            <a:noFill/>
            <a:miter lim="800000"/>
            <a:headEnd/>
            <a:tailEnd/>
          </a:ln>
          <a:effectLst>
            <a:prstShdw prst="shdw17" dist="17961" dir="2700000">
              <a:srgbClr val="999999"/>
            </a:prstShdw>
          </a:effectLst>
        </p:spPr>
        <p:txBody>
          <a:bodyPr/>
          <a:lstStyle/>
          <a:p>
            <a:pPr eaLnBrk="0" hangingPunct="0"/>
            <a:r>
              <a:rPr lang="cs-CZ" i="0"/>
              <a:t>4</a:t>
            </a:r>
          </a:p>
        </p:txBody>
      </p:sp>
      <p:sp>
        <p:nvSpPr>
          <p:cNvPr id="39965" name="Text Box 28"/>
          <p:cNvSpPr txBox="1">
            <a:spLocks noChangeArrowheads="1"/>
          </p:cNvSpPr>
          <p:nvPr/>
        </p:nvSpPr>
        <p:spPr bwMode="auto">
          <a:xfrm>
            <a:off x="3930650" y="5695950"/>
            <a:ext cx="495300" cy="438150"/>
          </a:xfrm>
          <a:prstGeom prst="rect">
            <a:avLst/>
          </a:prstGeom>
          <a:noFill/>
          <a:ln w="9525">
            <a:noFill/>
            <a:miter lim="800000"/>
            <a:headEnd/>
            <a:tailEnd/>
          </a:ln>
          <a:effectLst>
            <a:prstShdw prst="shdw17" dist="17961" dir="2700000">
              <a:srgbClr val="999999"/>
            </a:prstShdw>
          </a:effectLst>
        </p:spPr>
        <p:txBody>
          <a:bodyPr/>
          <a:lstStyle/>
          <a:p>
            <a:pPr eaLnBrk="0" hangingPunct="0"/>
            <a:r>
              <a:rPr lang="cs-CZ" i="0"/>
              <a:t>5</a:t>
            </a:r>
          </a:p>
        </p:txBody>
      </p:sp>
      <p:sp>
        <p:nvSpPr>
          <p:cNvPr id="39966" name="Text Box 29"/>
          <p:cNvSpPr txBox="1">
            <a:spLocks noChangeArrowheads="1"/>
          </p:cNvSpPr>
          <p:nvPr/>
        </p:nvSpPr>
        <p:spPr bwMode="auto">
          <a:xfrm>
            <a:off x="4667250" y="2981325"/>
            <a:ext cx="781050" cy="590550"/>
          </a:xfrm>
          <a:prstGeom prst="rect">
            <a:avLst/>
          </a:prstGeom>
          <a:noFill/>
          <a:ln w="9525">
            <a:noFill/>
            <a:miter lim="800000"/>
            <a:headEnd/>
            <a:tailEnd/>
          </a:ln>
          <a:effectLst>
            <a:prstShdw prst="shdw17" dist="17961" dir="2700000">
              <a:srgbClr val="999999"/>
            </a:prstShdw>
          </a:effectLst>
        </p:spPr>
        <p:txBody>
          <a:bodyPr/>
          <a:lstStyle/>
          <a:p>
            <a:pPr eaLnBrk="0" hangingPunct="0"/>
            <a:r>
              <a:rPr lang="cs-CZ" sz="2400" i="0">
                <a:latin typeface="Symbol" pitchFamily="18" charset="2"/>
              </a:rPr>
              <a:t>j</a:t>
            </a:r>
            <a:r>
              <a:rPr lang="cs-CZ" sz="2400" i="0"/>
              <a:t>(x)</a:t>
            </a:r>
          </a:p>
        </p:txBody>
      </p:sp>
      <p:sp>
        <p:nvSpPr>
          <p:cNvPr id="39967" name="Line 30"/>
          <p:cNvSpPr>
            <a:spLocks noChangeShapeType="1"/>
          </p:cNvSpPr>
          <p:nvPr/>
        </p:nvSpPr>
        <p:spPr bwMode="auto">
          <a:xfrm flipV="1">
            <a:off x="5457825" y="3122613"/>
            <a:ext cx="0" cy="2543175"/>
          </a:xfrm>
          <a:prstGeom prst="line">
            <a:avLst/>
          </a:prstGeom>
          <a:noFill/>
          <a:ln w="57150">
            <a:solidFill>
              <a:srgbClr val="000000"/>
            </a:solidFill>
            <a:round/>
            <a:headEnd/>
            <a:tailEnd type="triangle" w="med" len="med"/>
          </a:ln>
        </p:spPr>
        <p:txBody>
          <a:bodyPr/>
          <a:lstStyle/>
          <a:p>
            <a:endParaRPr lang="cs-CZ"/>
          </a:p>
        </p:txBody>
      </p:sp>
      <p:sp>
        <p:nvSpPr>
          <p:cNvPr id="39968" name="Line 31"/>
          <p:cNvSpPr>
            <a:spLocks noChangeShapeType="1"/>
          </p:cNvSpPr>
          <p:nvPr/>
        </p:nvSpPr>
        <p:spPr bwMode="auto">
          <a:xfrm rot="5365031" flipV="1">
            <a:off x="7039769" y="4031456"/>
            <a:ext cx="26988" cy="3190875"/>
          </a:xfrm>
          <a:prstGeom prst="line">
            <a:avLst/>
          </a:prstGeom>
          <a:noFill/>
          <a:ln w="57150">
            <a:solidFill>
              <a:srgbClr val="000000"/>
            </a:solidFill>
            <a:round/>
            <a:headEnd/>
            <a:tailEnd type="triangle" w="med" len="med"/>
          </a:ln>
        </p:spPr>
        <p:txBody>
          <a:bodyPr/>
          <a:lstStyle/>
          <a:p>
            <a:endParaRPr lang="cs-CZ"/>
          </a:p>
        </p:txBody>
      </p:sp>
      <p:sp>
        <p:nvSpPr>
          <p:cNvPr id="39969" name="Text Box 32"/>
          <p:cNvSpPr txBox="1">
            <a:spLocks noChangeArrowheads="1"/>
          </p:cNvSpPr>
          <p:nvPr/>
        </p:nvSpPr>
        <p:spPr bwMode="auto">
          <a:xfrm>
            <a:off x="8229600" y="5619750"/>
            <a:ext cx="657225" cy="438150"/>
          </a:xfrm>
          <a:prstGeom prst="rect">
            <a:avLst/>
          </a:prstGeom>
          <a:noFill/>
          <a:ln w="9525">
            <a:noFill/>
            <a:miter lim="800000"/>
            <a:headEnd/>
            <a:tailEnd/>
          </a:ln>
          <a:effectLst>
            <a:prstShdw prst="shdw17" dist="17961" dir="2700000">
              <a:srgbClr val="999999"/>
            </a:prstShdw>
          </a:effectLst>
        </p:spPr>
        <p:txBody>
          <a:bodyPr/>
          <a:lstStyle/>
          <a:p>
            <a:pPr eaLnBrk="0" hangingPunct="0"/>
            <a:r>
              <a:rPr lang="cs-CZ" i="0"/>
              <a:t>x</a:t>
            </a:r>
          </a:p>
        </p:txBody>
      </p:sp>
      <p:sp>
        <p:nvSpPr>
          <p:cNvPr id="39970" name="Text Box 33"/>
          <p:cNvSpPr txBox="1">
            <a:spLocks noChangeArrowheads="1"/>
          </p:cNvSpPr>
          <p:nvPr/>
        </p:nvSpPr>
        <p:spPr bwMode="auto">
          <a:xfrm>
            <a:off x="5881688" y="5924550"/>
            <a:ext cx="2362200" cy="495300"/>
          </a:xfrm>
          <a:prstGeom prst="rect">
            <a:avLst/>
          </a:prstGeom>
          <a:noFill/>
          <a:ln w="9525">
            <a:noFill/>
            <a:miter lim="800000"/>
            <a:headEnd/>
            <a:tailEnd/>
          </a:ln>
          <a:effectLst>
            <a:prstShdw prst="shdw17" dist="17961" dir="2700000">
              <a:srgbClr val="999999"/>
            </a:prstShdw>
          </a:effectLst>
        </p:spPr>
        <p:txBody>
          <a:bodyPr/>
          <a:lstStyle/>
          <a:p>
            <a:pPr algn="ctr" eaLnBrk="0" hangingPunct="0"/>
            <a:r>
              <a:rPr lang="cs-CZ" sz="2000" i="0"/>
              <a:t>výška postavy</a:t>
            </a:r>
          </a:p>
        </p:txBody>
      </p:sp>
      <p:sp>
        <p:nvSpPr>
          <p:cNvPr id="39971" name="Text Box 34" descr="Tmavý šikmo nahoru"/>
          <p:cNvSpPr txBox="1">
            <a:spLocks noChangeArrowheads="1"/>
          </p:cNvSpPr>
          <p:nvPr/>
        </p:nvSpPr>
        <p:spPr bwMode="auto">
          <a:xfrm>
            <a:off x="5791200" y="2876550"/>
            <a:ext cx="3352800" cy="457200"/>
          </a:xfrm>
          <a:prstGeom prst="rect">
            <a:avLst/>
          </a:prstGeom>
          <a:noFill/>
          <a:ln w="6350">
            <a:noFill/>
            <a:miter lim="800000"/>
            <a:headEnd/>
            <a:tailEnd/>
          </a:ln>
        </p:spPr>
        <p:txBody>
          <a:bodyPr/>
          <a:lstStyle/>
          <a:p>
            <a:pPr eaLnBrk="0" hangingPunct="0"/>
            <a:r>
              <a:rPr lang="cs-CZ" i="0"/>
              <a:t>plocha = pravděpodobnost 	  výskytu</a:t>
            </a:r>
          </a:p>
        </p:txBody>
      </p:sp>
      <p:sp>
        <p:nvSpPr>
          <p:cNvPr id="39972" name="Line 35"/>
          <p:cNvSpPr>
            <a:spLocks noChangeShapeType="1"/>
          </p:cNvSpPr>
          <p:nvPr/>
        </p:nvSpPr>
        <p:spPr bwMode="auto">
          <a:xfrm>
            <a:off x="6400800" y="3181350"/>
            <a:ext cx="609600" cy="809625"/>
          </a:xfrm>
          <a:prstGeom prst="line">
            <a:avLst/>
          </a:prstGeom>
          <a:noFill/>
          <a:ln w="38100">
            <a:solidFill>
              <a:schemeClr val="accent2"/>
            </a:solidFill>
            <a:round/>
            <a:headEnd/>
            <a:tailEnd type="triangle" w="med" len="med"/>
          </a:ln>
        </p:spPr>
        <p:txBody>
          <a:bodyPr/>
          <a:lstStyle/>
          <a:p>
            <a:endParaRPr lang="cs-CZ"/>
          </a:p>
        </p:txBody>
      </p:sp>
      <p:sp>
        <p:nvSpPr>
          <p:cNvPr id="39973" name="AutoShape 36"/>
          <p:cNvSpPr>
            <a:spLocks noChangeArrowheads="1"/>
          </p:cNvSpPr>
          <p:nvPr/>
        </p:nvSpPr>
        <p:spPr bwMode="auto">
          <a:xfrm>
            <a:off x="304800" y="1523628"/>
            <a:ext cx="304800" cy="304800"/>
          </a:xfrm>
          <a:prstGeom prst="star4">
            <a:avLst>
              <a:gd name="adj" fmla="val 12500"/>
            </a:avLst>
          </a:prstGeom>
          <a:solidFill>
            <a:srgbClr val="FF9900"/>
          </a:solidFill>
          <a:ln w="9525">
            <a:solidFill>
              <a:schemeClr val="tx1"/>
            </a:solidFill>
            <a:miter lim="800000"/>
            <a:headEnd/>
            <a:tailEnd/>
          </a:ln>
        </p:spPr>
        <p:txBody>
          <a:bodyPr wrap="none" anchor="ctr"/>
          <a:lstStyle/>
          <a:p>
            <a:endParaRPr lang="cs-CZ"/>
          </a:p>
        </p:txBody>
      </p:sp>
      <p:sp>
        <p:nvSpPr>
          <p:cNvPr id="39974" name="AutoShape 37"/>
          <p:cNvSpPr>
            <a:spLocks noChangeArrowheads="1"/>
          </p:cNvSpPr>
          <p:nvPr/>
        </p:nvSpPr>
        <p:spPr bwMode="auto">
          <a:xfrm>
            <a:off x="304800" y="1942728"/>
            <a:ext cx="304800" cy="304800"/>
          </a:xfrm>
          <a:prstGeom prst="star4">
            <a:avLst>
              <a:gd name="adj" fmla="val 12500"/>
            </a:avLst>
          </a:prstGeom>
          <a:solidFill>
            <a:srgbClr val="FF9900"/>
          </a:solidFill>
          <a:ln w="9525">
            <a:solidFill>
              <a:schemeClr val="tx1"/>
            </a:solidFill>
            <a:miter lim="800000"/>
            <a:headEnd/>
            <a:tailEnd/>
          </a:ln>
        </p:spPr>
        <p:txBody>
          <a:bodyPr wrap="none" anchor="ctr"/>
          <a:lstStyle/>
          <a:p>
            <a:endParaRPr lang="cs-CZ"/>
          </a:p>
        </p:txBody>
      </p:sp>
      <p:sp>
        <p:nvSpPr>
          <p:cNvPr id="39975" name="Text Box 38"/>
          <p:cNvSpPr txBox="1">
            <a:spLocks noChangeArrowheads="1"/>
          </p:cNvSpPr>
          <p:nvPr/>
        </p:nvSpPr>
        <p:spPr bwMode="auto">
          <a:xfrm>
            <a:off x="838200" y="2304678"/>
            <a:ext cx="8001000" cy="476250"/>
          </a:xfrm>
          <a:prstGeom prst="rect">
            <a:avLst/>
          </a:prstGeom>
          <a:solidFill>
            <a:srgbClr val="FFFFFF"/>
          </a:solidFill>
          <a:ln w="9525">
            <a:noFill/>
            <a:miter lim="800000"/>
            <a:headEnd/>
            <a:tailEnd/>
          </a:ln>
        </p:spPr>
        <p:txBody>
          <a:bodyPr/>
          <a:lstStyle/>
          <a:p>
            <a:pPr eaLnBrk="0" hangingPunct="0"/>
            <a:r>
              <a:rPr lang="cs-CZ" sz="2000" b="0" i="0"/>
              <a:t>pravděpodobnost lze zkoumat retrospektivně i prospektivně</a:t>
            </a:r>
          </a:p>
        </p:txBody>
      </p:sp>
      <p:sp>
        <p:nvSpPr>
          <p:cNvPr id="39976" name="AutoShape 39"/>
          <p:cNvSpPr>
            <a:spLocks noChangeArrowheads="1"/>
          </p:cNvSpPr>
          <p:nvPr/>
        </p:nvSpPr>
        <p:spPr bwMode="auto">
          <a:xfrm>
            <a:off x="304800" y="2361828"/>
            <a:ext cx="304800" cy="304800"/>
          </a:xfrm>
          <a:prstGeom prst="star4">
            <a:avLst>
              <a:gd name="adj" fmla="val 12500"/>
            </a:avLst>
          </a:prstGeom>
          <a:solidFill>
            <a:srgbClr val="FF9900"/>
          </a:solidFill>
          <a:ln w="9525">
            <a:solidFill>
              <a:schemeClr val="tx1"/>
            </a:solidFill>
            <a:miter lim="800000"/>
            <a:headEnd/>
            <a:tailEnd/>
          </a:ln>
        </p:spPr>
        <p:txBody>
          <a:bodyPr wrap="none" anchor="ctr"/>
          <a:lstStyle/>
          <a:p>
            <a:endParaRPr lang="cs-C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zápatí 16"/>
          <p:cNvSpPr>
            <a:spLocks noGrp="1"/>
          </p:cNvSpPr>
          <p:nvPr>
            <p:ph type="ftr" sz="quarter" idx="11"/>
          </p:nvPr>
        </p:nvSpPr>
        <p:spPr bwMode="auto">
          <a:noFill/>
          <a:ln>
            <a:miter lim="800000"/>
            <a:headEnd/>
            <a:tailEnd/>
          </a:ln>
        </p:spPr>
        <p:txBody>
          <a:bodyPr/>
          <a:lstStyle/>
          <a:p>
            <a:r>
              <a:rPr lang="cs-CZ" smtClean="0">
                <a:latin typeface="Arial" charset="0"/>
                <a:cs typeface="Arial" charset="0"/>
              </a:rPr>
              <a:t>Vytvořil Institut biostatistiky a analýz, Masarykova univerzita </a:t>
            </a:r>
            <a:br>
              <a:rPr lang="cs-CZ" smtClean="0">
                <a:latin typeface="Arial" charset="0"/>
                <a:cs typeface="Arial" charset="0"/>
              </a:rPr>
            </a:br>
            <a:r>
              <a:rPr lang="cs-CZ" i="1" smtClean="0">
                <a:latin typeface="Arial" charset="0"/>
                <a:cs typeface="Arial" charset="0"/>
              </a:rPr>
              <a:t>J. Jarkovský, L. Dušek</a:t>
            </a:r>
          </a:p>
        </p:txBody>
      </p:sp>
      <p:sp>
        <p:nvSpPr>
          <p:cNvPr id="40963" name="Podnadpis 2"/>
          <p:cNvSpPr>
            <a:spLocks noGrp="1"/>
          </p:cNvSpPr>
          <p:nvPr>
            <p:ph type="subTitle" idx="4294967295"/>
          </p:nvPr>
        </p:nvSpPr>
        <p:spPr>
          <a:xfrm>
            <a:off x="285750" y="2997200"/>
            <a:ext cx="8572500" cy="1333500"/>
          </a:xfrm>
        </p:spPr>
        <p:txBody>
          <a:bodyPr>
            <a:spAutoFit/>
          </a:bodyPr>
          <a:lstStyle/>
          <a:p>
            <a:pPr marL="0" indent="0" algn="ctr">
              <a:buFont typeface="Wingdings 2" pitchFamily="18" charset="2"/>
              <a:buNone/>
            </a:pPr>
            <a:r>
              <a:rPr lang="cs-CZ" sz="2400" b="1" smtClean="0">
                <a:solidFill>
                  <a:schemeClr val="tx2"/>
                </a:solidFill>
                <a:latin typeface="Arial" charset="0"/>
              </a:rPr>
              <a:t>Spojitá a kategoriální data</a:t>
            </a:r>
          </a:p>
          <a:p>
            <a:pPr marL="0" indent="0" algn="ctr">
              <a:buFont typeface="Wingdings 2" pitchFamily="18" charset="2"/>
              <a:buNone/>
            </a:pPr>
            <a:r>
              <a:rPr lang="cs-CZ" sz="2400" b="1" smtClean="0">
                <a:solidFill>
                  <a:schemeClr val="tx2"/>
                </a:solidFill>
                <a:latin typeface="Arial" charset="0"/>
              </a:rPr>
              <a:t>Základní popisné statistiky</a:t>
            </a:r>
          </a:p>
          <a:p>
            <a:pPr marL="0" indent="0" algn="ctr">
              <a:buFont typeface="Wingdings 2" pitchFamily="18" charset="2"/>
              <a:buNone/>
            </a:pPr>
            <a:r>
              <a:rPr lang="cs-CZ" sz="2400" b="1" smtClean="0">
                <a:solidFill>
                  <a:schemeClr val="tx2"/>
                </a:solidFill>
                <a:latin typeface="Arial" charset="0"/>
              </a:rPr>
              <a:t>Grafický popis dat</a:t>
            </a:r>
          </a:p>
        </p:txBody>
      </p:sp>
      <p:sp>
        <p:nvSpPr>
          <p:cNvPr id="40964" name="Nadpis 1"/>
          <p:cNvSpPr>
            <a:spLocks noGrp="1"/>
          </p:cNvSpPr>
          <p:nvPr>
            <p:ph type="ctrTitle" idx="4294967295"/>
          </p:nvPr>
        </p:nvSpPr>
        <p:spPr>
          <a:xfrm>
            <a:off x="685800" y="896938"/>
            <a:ext cx="7772400" cy="731837"/>
          </a:xfrm>
          <a:noFill/>
        </p:spPr>
        <p:txBody>
          <a:bodyPr>
            <a:spAutoFit/>
          </a:bodyPr>
          <a:lstStyle/>
          <a:p>
            <a:r>
              <a:rPr lang="cs-CZ" sz="4200" smtClean="0">
                <a:solidFill>
                  <a:schemeClr val="accent1"/>
                </a:solidFill>
                <a:latin typeface="Arial" charset="0"/>
              </a:rPr>
              <a:t>V.a2 Základní typy dat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1987" name="Rectangle 2"/>
          <p:cNvSpPr>
            <a:spLocks noGrp="1"/>
          </p:cNvSpPr>
          <p:nvPr>
            <p:ph type="title" idx="4294967295"/>
          </p:nvPr>
        </p:nvSpPr>
        <p:spPr/>
        <p:txBody>
          <a:bodyPr/>
          <a:lstStyle/>
          <a:p>
            <a:r>
              <a:rPr lang="cs-CZ" smtClean="0"/>
              <a:t>Anotace</a:t>
            </a:r>
          </a:p>
        </p:txBody>
      </p:sp>
      <p:sp>
        <p:nvSpPr>
          <p:cNvPr id="41988" name="Rectangle 3"/>
          <p:cNvSpPr>
            <a:spLocks noGrp="1"/>
          </p:cNvSpPr>
          <p:nvPr>
            <p:ph type="body" idx="4294967295"/>
          </p:nvPr>
        </p:nvSpPr>
        <p:spPr/>
        <p:txBody>
          <a:bodyPr/>
          <a:lstStyle/>
          <a:p>
            <a:r>
              <a:rPr lang="cs-CZ" smtClean="0"/>
              <a:t>Realitu můžeme popisovat různými typy dat, každý z nich se specifickými vlastnostmi, výhodami, nevýhodami a vlastní sadou využitelných statistických metod - od binárních přes kategoriální, ordinální až po spojitá data roste míra informace v nich obsažené.</a:t>
            </a:r>
          </a:p>
          <a:p>
            <a:r>
              <a:rPr lang="cs-CZ" smtClean="0"/>
              <a:t>Základním přístupem k popisné analýze dat je tvorba frekvenčních tabulek a jejich grafických reprezentací – histogramů.</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2_Administrativní">
  <a:themeElements>
    <a:clrScheme name="2_Administrativní 1">
      <a:dk1>
        <a:srgbClr val="000000"/>
      </a:dk1>
      <a:lt1>
        <a:srgbClr val="FFFFFF"/>
      </a:lt1>
      <a:dk2>
        <a:srgbClr val="646B86"/>
      </a:dk2>
      <a:lt2>
        <a:srgbClr val="C5D1D7"/>
      </a:lt2>
      <a:accent1>
        <a:srgbClr val="D16349"/>
      </a:accent1>
      <a:accent2>
        <a:srgbClr val="CCB400"/>
      </a:accent2>
      <a:accent3>
        <a:srgbClr val="FFFFFF"/>
      </a:accent3>
      <a:accent4>
        <a:srgbClr val="000000"/>
      </a:accent4>
      <a:accent5>
        <a:srgbClr val="E5B7B1"/>
      </a:accent5>
      <a:accent6>
        <a:srgbClr val="B9A300"/>
      </a:accent6>
      <a:hlink>
        <a:srgbClr val="00A3D6"/>
      </a:hlink>
      <a:folHlink>
        <a:srgbClr val="694F07"/>
      </a:folHlink>
    </a:clrScheme>
    <a:fontScheme name="2_Administrativní">
      <a:majorFont>
        <a:latin typeface="Calibri"/>
        <a:ea typeface=""/>
        <a:cs typeface="Arial"/>
      </a:majorFont>
      <a:minorFont>
        <a:latin typeface="Calibri"/>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Administrativní 1">
        <a:dk1>
          <a:srgbClr val="000000"/>
        </a:dk1>
        <a:lt1>
          <a:srgbClr val="FFFFFF"/>
        </a:lt1>
        <a:dk2>
          <a:srgbClr val="646B86"/>
        </a:dk2>
        <a:lt2>
          <a:srgbClr val="C5D1D7"/>
        </a:lt2>
        <a:accent1>
          <a:srgbClr val="D16349"/>
        </a:accent1>
        <a:accent2>
          <a:srgbClr val="CCB400"/>
        </a:accent2>
        <a:accent3>
          <a:srgbClr val="FFFFFF"/>
        </a:accent3>
        <a:accent4>
          <a:srgbClr val="000000"/>
        </a:accent4>
        <a:accent5>
          <a:srgbClr val="E5B7B1"/>
        </a:accent5>
        <a:accent6>
          <a:srgbClr val="B9A300"/>
        </a:accent6>
        <a:hlink>
          <a:srgbClr val="00A3D6"/>
        </a:hlink>
        <a:folHlink>
          <a:srgbClr val="694F0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Administrativní">
  <a:themeElements>
    <a:clrScheme name="7_Administrativní 1">
      <a:dk1>
        <a:srgbClr val="000000"/>
      </a:dk1>
      <a:lt1>
        <a:srgbClr val="FFFFFF"/>
      </a:lt1>
      <a:dk2>
        <a:srgbClr val="646B86"/>
      </a:dk2>
      <a:lt2>
        <a:srgbClr val="C5D1D7"/>
      </a:lt2>
      <a:accent1>
        <a:srgbClr val="D16349"/>
      </a:accent1>
      <a:accent2>
        <a:srgbClr val="CCB400"/>
      </a:accent2>
      <a:accent3>
        <a:srgbClr val="FFFFFF"/>
      </a:accent3>
      <a:accent4>
        <a:srgbClr val="000000"/>
      </a:accent4>
      <a:accent5>
        <a:srgbClr val="E5B7B1"/>
      </a:accent5>
      <a:accent6>
        <a:srgbClr val="B9A300"/>
      </a:accent6>
      <a:hlink>
        <a:srgbClr val="00A3D6"/>
      </a:hlink>
      <a:folHlink>
        <a:srgbClr val="694F07"/>
      </a:folHlink>
    </a:clrScheme>
    <a:fontScheme name="7_Administrativní">
      <a:majorFont>
        <a:latin typeface="Calibri"/>
        <a:ea typeface=""/>
        <a:cs typeface="Arial"/>
      </a:majorFont>
      <a:minorFont>
        <a:latin typeface="Calibri"/>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Administrativní 1">
        <a:dk1>
          <a:srgbClr val="000000"/>
        </a:dk1>
        <a:lt1>
          <a:srgbClr val="FFFFFF"/>
        </a:lt1>
        <a:dk2>
          <a:srgbClr val="646B86"/>
        </a:dk2>
        <a:lt2>
          <a:srgbClr val="C5D1D7"/>
        </a:lt2>
        <a:accent1>
          <a:srgbClr val="D16349"/>
        </a:accent1>
        <a:accent2>
          <a:srgbClr val="CCB400"/>
        </a:accent2>
        <a:accent3>
          <a:srgbClr val="FFFFFF"/>
        </a:accent3>
        <a:accent4>
          <a:srgbClr val="000000"/>
        </a:accent4>
        <a:accent5>
          <a:srgbClr val="E5B7B1"/>
        </a:accent5>
        <a:accent6>
          <a:srgbClr val="B9A300"/>
        </a:accent6>
        <a:hlink>
          <a:srgbClr val="00A3D6"/>
        </a:hlink>
        <a:folHlink>
          <a:srgbClr val="694F07"/>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10305</TotalTime>
  <Words>1818</Words>
  <Application>Microsoft Office PowerPoint</Application>
  <PresentationFormat>Předvádění na obrazovce (4:3)</PresentationFormat>
  <Paragraphs>580</Paragraphs>
  <Slides>31</Slides>
  <Notes>25</Notes>
  <HiddenSlides>0</HiddenSlides>
  <MMClips>0</MMClips>
  <ScaleCrop>false</ScaleCrop>
  <HeadingPairs>
    <vt:vector size="8" baseType="variant">
      <vt:variant>
        <vt:lpstr>Použitá písma</vt:lpstr>
      </vt:variant>
      <vt:variant>
        <vt:i4>6</vt:i4>
      </vt:variant>
      <vt:variant>
        <vt:lpstr>Motiv</vt:lpstr>
      </vt:variant>
      <vt:variant>
        <vt:i4>3</vt:i4>
      </vt:variant>
      <vt:variant>
        <vt:lpstr>Vložené servery OLE</vt:lpstr>
      </vt:variant>
      <vt:variant>
        <vt:i4>5</vt:i4>
      </vt:variant>
      <vt:variant>
        <vt:lpstr>Nadpisy snímků</vt:lpstr>
      </vt:variant>
      <vt:variant>
        <vt:i4>31</vt:i4>
      </vt:variant>
    </vt:vector>
  </HeadingPairs>
  <TitlesOfParts>
    <vt:vector size="45" baseType="lpstr">
      <vt:lpstr>Arial</vt:lpstr>
      <vt:lpstr>Calibri</vt:lpstr>
      <vt:lpstr>Wingdings 2</vt:lpstr>
      <vt:lpstr>Wingdings</vt:lpstr>
      <vt:lpstr>Symbol</vt:lpstr>
      <vt:lpstr>Arial Black</vt:lpstr>
      <vt:lpstr>Administrativní</vt:lpstr>
      <vt:lpstr>2_Administrativní</vt:lpstr>
      <vt:lpstr>7_Administrativní</vt:lpstr>
      <vt:lpstr>graf aplikace Microsoft Graph 97</vt:lpstr>
      <vt:lpstr>Graf programu Microsoft Graph 2000</vt:lpstr>
      <vt:lpstr>Graf aplikace Microsoft Excel</vt:lpstr>
      <vt:lpstr>Equation</vt:lpstr>
      <vt:lpstr>Rovnice</vt:lpstr>
      <vt:lpstr>V.a1 Teoretické pozadí statistické analýzy</vt:lpstr>
      <vt:lpstr>Anotace</vt:lpstr>
      <vt:lpstr>JAK vznikají informace ? základní pojmy</vt:lpstr>
      <vt:lpstr>JAK vznikají informace ? </vt:lpstr>
      <vt:lpstr>JAK vznikají informace ? </vt:lpstr>
      <vt:lpstr>Empirický zákon velkých čísel</vt:lpstr>
      <vt:lpstr>Pravděpodobnost výskytu jevu – rozložení dat</vt:lpstr>
      <vt:lpstr>V.a2 Základní typy dat</vt:lpstr>
      <vt:lpstr>Anotace</vt:lpstr>
      <vt:lpstr>Jak vznikají informace ? – různé typy dat znamenají různou informaci</vt:lpstr>
      <vt:lpstr>Jak vznikají informace ? – různé typy dat znamenají různou informaci</vt:lpstr>
      <vt:lpstr>JAK vznikají informace ? - opakovaná měření informují rozložením hodnot</vt:lpstr>
      <vt:lpstr>Odvozená data: Pozor na odvozené indexy</vt:lpstr>
      <vt:lpstr>Jak vznikají informace ? - frekvenční tabulka jako základní nástroj popisu</vt:lpstr>
      <vt:lpstr>Jak vznikají informace ?  Grafické výstupy z frekvenční tabulky</vt:lpstr>
      <vt:lpstr>Jak vznikají informace ?                                                                      - frekvenční tabulka jako základní nástroj popisu</vt:lpstr>
      <vt:lpstr>Jak vznikají informace ?                                                                    - frekvenční sumarizace spojitých dat</vt:lpstr>
      <vt:lpstr>Počet zvolených tříd a velikost souboru určují kvalitu výstupu</vt:lpstr>
      <vt:lpstr>Histogram vyjadřuje tvar výběrového rozložení</vt:lpstr>
      <vt:lpstr>Příklad: věk účastníků vážných dopravních nehod</vt:lpstr>
      <vt:lpstr>Pojem ROZLOŽENÍ - příklad spojitých dat</vt:lpstr>
      <vt:lpstr>Výběrové rozložení hodnot lze modelově popsat  a definovat tak pravděpodobnost výskytu X</vt:lpstr>
      <vt:lpstr>Distribuční funkce jako užitečný nástroj pro práci s rozložením</vt:lpstr>
      <vt:lpstr>Jak vznikají informace ? - frekvenční sumarizace spojitých dat</vt:lpstr>
      <vt:lpstr>Otázka: Jak velké musí být X, aby 5 % všech hodnot bylo nad ním?</vt:lpstr>
      <vt:lpstr>Základní statistické testy</vt:lpstr>
      <vt:lpstr>t-Test</vt:lpstr>
      <vt:lpstr>t-Test</vt:lpstr>
      <vt:lpstr>t-Test</vt:lpstr>
      <vt:lpstr>Mann-Whitneyův U test</vt:lpstr>
      <vt:lpstr>Mann-Whitneyův U test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SustrRadim</dc:creator>
  <cp:lastModifiedBy>kalina</cp:lastModifiedBy>
  <cp:revision>693</cp:revision>
  <dcterms:created xsi:type="dcterms:W3CDTF">2008-06-20T05:41:33Z</dcterms:created>
  <dcterms:modified xsi:type="dcterms:W3CDTF">2013-10-21T11:27:22Z</dcterms:modified>
</cp:coreProperties>
</file>