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5" r:id="rId2"/>
    <p:sldMasterId id="2147483706" r:id="rId3"/>
  </p:sldMasterIdLst>
  <p:notesMasterIdLst>
    <p:notesMasterId r:id="rId42"/>
  </p:notesMasterIdLst>
  <p:sldIdLst>
    <p:sldId id="553" r:id="rId4"/>
    <p:sldId id="926" r:id="rId5"/>
    <p:sldId id="928" r:id="rId6"/>
    <p:sldId id="929" r:id="rId7"/>
    <p:sldId id="554" r:id="rId8"/>
    <p:sldId id="555" r:id="rId9"/>
    <p:sldId id="557" r:id="rId10"/>
    <p:sldId id="559" r:id="rId11"/>
    <p:sldId id="560" r:id="rId12"/>
    <p:sldId id="561" r:id="rId13"/>
    <p:sldId id="562" r:id="rId14"/>
    <p:sldId id="564" r:id="rId15"/>
    <p:sldId id="565" r:id="rId16"/>
    <p:sldId id="939" r:id="rId17"/>
    <p:sldId id="566" r:id="rId18"/>
    <p:sldId id="567" r:id="rId19"/>
    <p:sldId id="568" r:id="rId20"/>
    <p:sldId id="569" r:id="rId21"/>
    <p:sldId id="570" r:id="rId22"/>
    <p:sldId id="927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931" r:id="rId34"/>
    <p:sldId id="932" r:id="rId35"/>
    <p:sldId id="933" r:id="rId36"/>
    <p:sldId id="934" r:id="rId37"/>
    <p:sldId id="935" r:id="rId38"/>
    <p:sldId id="936" r:id="rId39"/>
    <p:sldId id="937" r:id="rId40"/>
    <p:sldId id="938" r:id="rId41"/>
  </p:sldIdLst>
  <p:sldSz cx="9144000" cy="6858000" type="screen4x3"/>
  <p:notesSz cx="6669088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0099"/>
    <a:srgbClr val="DDDDDD"/>
    <a:srgbClr val="B2B2B2"/>
    <a:srgbClr val="607B7C"/>
    <a:srgbClr val="FFFF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9" autoAdjust="0"/>
    <p:restoredTop sz="94660"/>
  </p:normalViewPr>
  <p:slideViewPr>
    <p:cSldViewPr>
      <p:cViewPr>
        <p:scale>
          <a:sx n="100" d="100"/>
          <a:sy n="100" d="100"/>
        </p:scale>
        <p:origin x="-119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2.1153846153846162E-2"/>
          <c:y val="3.4161490683229837E-2"/>
          <c:w val="0.96153846153846168"/>
          <c:h val="0.8385093167701868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Východ</c:v>
                </c:pt>
              </c:strCache>
            </c:strRef>
          </c:tx>
          <c:spPr>
            <a:pattFill prst="dkUpDiag">
              <a:fgClr>
                <a:srgbClr val="993300"/>
              </a:fgClr>
              <a:bgClr>
                <a:srgbClr val="000000"/>
              </a:bgClr>
            </a:pattFill>
            <a:ln w="19930">
              <a:noFill/>
            </a:ln>
          </c:spPr>
          <c:dPt>
            <c:idx val="5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7"/>
            <c:spPr>
              <a:solidFill>
                <a:srgbClr val="FF0000"/>
              </a:solidFill>
              <a:ln w="19930">
                <a:noFill/>
              </a:ln>
            </c:spPr>
          </c:dPt>
          <c:dPt>
            <c:idx val="8"/>
            <c:spPr>
              <a:solidFill>
                <a:srgbClr val="FF0000"/>
              </a:solidFill>
              <a:ln w="19930">
                <a:noFill/>
              </a:ln>
            </c:spPr>
          </c:dPt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1.8</c:v>
                </c:pt>
                <c:pt idx="4">
                  <c:v>1.8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</c:ser>
        <c:gapWidth val="0"/>
        <c:axId val="91035136"/>
        <c:axId val="91036672"/>
      </c:barChart>
      <c:catAx>
        <c:axId val="910351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9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1036672"/>
        <c:crossesAt val="0"/>
        <c:auto val="1"/>
        <c:lblAlgn val="ctr"/>
        <c:lblOffset val="100"/>
        <c:tickLblSkip val="1"/>
        <c:tickMarkSkip val="1"/>
      </c:catAx>
      <c:valAx>
        <c:axId val="91036672"/>
        <c:scaling>
          <c:orientation val="minMax"/>
          <c:max val="5"/>
          <c:min val="0"/>
        </c:scaling>
        <c:delete val="1"/>
        <c:axPos val="l"/>
        <c:numFmt formatCode="General" sourceLinked="1"/>
        <c:tickLblPos val="none"/>
        <c:crossAx val="91035136"/>
        <c:crosses val="autoZero"/>
        <c:crossBetween val="between"/>
        <c:majorUnit val="1"/>
        <c:minorUnit val="1"/>
      </c:valAx>
      <c:spPr>
        <a:noFill/>
        <a:ln w="199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8BC2FFC-84C7-403A-AF47-2FFB566E7847}" type="datetimeFigureOut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3292507-3981-4FCD-96A8-BE91FF30F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4700"/>
            <a:ext cx="4949825" cy="37131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1700"/>
            <a:ext cx="4891088" cy="277813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896FEB-EF3A-4C60-8315-4E020846B068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A994C-4EE9-4B0D-B5E1-FC1C3DD9A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6AB527-D7B3-4FCA-BC1D-B64AE1244753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05BE3-0369-4EA4-B5F4-7EC25E0511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3A1841-910E-4510-83AF-8E84A62CECEF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6E3FA-575F-43C3-87CF-C4CEE6AED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CD1F5E-C1E1-4259-9C64-08F5C1469C8F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57793-29AF-454C-BC18-2A24A6D840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6655C9-CC15-4206-B906-A18AAA74FCEB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57B1DA-A17A-48BF-911E-8935E6753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22C3A-4B3B-4E16-9678-54FB3DB40466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455BB0-6928-4C60-BCC0-9405CDEAD3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673E3-6566-4F7A-A3CD-1BFCE2930887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E13845-A480-41B5-933E-9787A13158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BF6DBE-C732-446D-924F-1DEC51D09121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C41DA8-E063-4824-83A4-2B3744F3B9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326012-5CD3-4835-9F4A-33E56EACCDC0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E6A72-8008-49C1-9AB6-4A2B9FB63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58EDA-DC59-43AC-8685-6FBB5D44842E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AC7E7-3AC2-49B7-9201-79C5D22727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301FD-501E-4B02-AD6B-84AAFB439486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847864-34A4-47BE-B3E4-3848BC95C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04F31A-4F09-4ECA-A810-BAF3FF1206A0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684691-ADB3-4A55-A0B7-D02932DCFD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50523D-394E-4E2E-824B-158B987C2F4B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E41AAB-3DCF-4387-A694-B4DB9AA458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78DF22-2645-465C-B08A-E7A2CBCBC684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2707E-FE22-4469-876B-B71171EAE9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68941A-59FD-47CE-B64A-972CC94F948A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A1221-033E-4D75-A3BA-CED7719EEC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3600" cy="5894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4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23BC6-5AED-48CE-AF0E-6F7A4B3B519D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D38C5-38E8-4E29-953F-D39A2977C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05037-88E1-4A3A-90FA-2971FBF35F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5F70D-FEBD-4382-B367-F0FC0254302F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D0AB5-DBD1-450A-A604-9866773E8AB7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A87AD-68EE-495A-976F-3BD31E492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EE2CD4-EDB7-46B8-8F86-C74C2D3830D0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4F51A-8B27-421E-8742-5E50094C4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47766-0EC1-4947-A42A-031F6BD48886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64E5C-1F7D-4AD1-9509-E06B25271F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598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032422-AD87-4AF6-A5CE-2282DB12FB8B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8BE33A-54A7-4144-92E3-F8BE2B2E27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E90A00-855F-4173-92D2-7106CF0281A3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10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9D253C-2EED-47FD-97F7-B185AD461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A6C41-7ADB-4B2B-91B7-CA3FB72068E6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626A71-CDA1-4067-8307-364CF37FD4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6D6FF7-DF11-48EC-BA1B-918522EB023C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7B989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B11535-A860-4508-BDF2-102232582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844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844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8448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5" name="Obdélník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6" name="Obdélník 25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7" name="Přímá spojovací čára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28" name="Obdélník 27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9467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946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31" name="Zástupný symbol pro datum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AFDED5-1ED6-464A-AFB3-5FEF43D1DB8F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32" name="Zástupný symbol pro zápatí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33" name="Zástupný symbol pro číslo snímku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E1E1E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FE2A4E6-B093-4289-A835-A0571462B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 i="0">
              <a:latin typeface="Calibri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20491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49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78C36D-DE96-48D8-A0C4-234CDD474C74}" type="datetime1">
              <a:rPr lang="cs-CZ"/>
              <a:pPr>
                <a:defRPr/>
              </a:pPr>
              <a:t>4.11.2013</a:t>
            </a:fld>
            <a:endParaRPr lang="cs-CZ"/>
          </a:p>
        </p:txBody>
      </p:sp>
      <p:sp>
        <p:nvSpPr>
          <p:cNvPr id="2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i="0" smtClean="0">
                <a:solidFill>
                  <a:srgbClr val="E1E1E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2739D2-6958-4CB0-BDCC-B40B3D3AD6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496" name="Picture 16" descr="logo-IBA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logomun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>
          <a:solidFill>
            <a:schemeClr val="tx2"/>
          </a:solidFill>
          <a:latin typeface="+mn-lt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>
          <a:solidFill>
            <a:schemeClr val="tx2"/>
          </a:solidFill>
          <a:latin typeface="+mn-lt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Rozdělení pravděpodobnosti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Normální rozdělení jako statistický model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Přehled a aplikace modelových rozdělení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Popisné statistiky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332656"/>
            <a:ext cx="7772400" cy="1754326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6. Modelová rozdělení pravděpodobnosti, popisné statistiky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6148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684213"/>
          </a:xfrm>
          <a:noFill/>
        </p:spPr>
        <p:txBody>
          <a:bodyPr/>
          <a:lstStyle/>
          <a:p>
            <a:r>
              <a:rPr lang="cs-CZ" dirty="0" smtClean="0"/>
              <a:t>Stochastické rozdělení jako model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6584950" y="4191000"/>
            <a:ext cx="1790700" cy="8667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 b="0" i="0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136650" y="1550988"/>
            <a:ext cx="6705600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Předpoklad: Znak x je rozložen podle daného modelu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1136650" y="2354263"/>
            <a:ext cx="426720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Znak x je naměřen o n hodnotách</a:t>
            </a:r>
          </a:p>
          <a:p>
            <a:pPr algn="ctr" eaLnBrk="0" hangingPunct="0"/>
            <a:r>
              <a:rPr lang="cs-CZ" sz="2000" i="0"/>
              <a:t> s modelovými parametry:  x a s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831850" y="3581400"/>
            <a:ext cx="4343400" cy="106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Znak x je převeden na formu</a:t>
            </a:r>
          </a:p>
          <a:p>
            <a:pPr algn="ctr" eaLnBrk="0" hangingPunct="0"/>
            <a:r>
              <a:rPr lang="cs-CZ" sz="2000" i="0"/>
              <a:t> odpovídající tabulkovému standardu:</a:t>
            </a:r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984250" y="5410200"/>
            <a:ext cx="7010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/>
              <a:t>Využije se tabelované (modelové) distribuční funkce</a:t>
            </a:r>
          </a:p>
          <a:p>
            <a:pPr algn="ctr" eaLnBrk="0" hangingPunct="0"/>
            <a:r>
              <a:rPr lang="cs-CZ" sz="2000" i="0" dirty="0"/>
              <a:t> pro testy o </a:t>
            </a:r>
            <a:r>
              <a:rPr lang="cs-CZ" sz="2000" i="0" dirty="0" smtClean="0"/>
              <a:t>rozdělení </a:t>
            </a:r>
            <a:r>
              <a:rPr lang="cs-CZ" sz="2000" i="0" dirty="0"/>
              <a:t>hodnot x</a:t>
            </a: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6394450" y="2735263"/>
            <a:ext cx="1914525" cy="8382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/>
              <a:t>Platnost modelu ?</a:t>
            </a: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auto">
          <a:xfrm rot="5396270">
            <a:off x="371476" y="1431925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6" name="AutoShape 10"/>
          <p:cNvSpPr>
            <a:spLocks noChangeArrowheads="1"/>
          </p:cNvSpPr>
          <p:nvPr/>
        </p:nvSpPr>
        <p:spPr bwMode="auto">
          <a:xfrm rot="5396270">
            <a:off x="371476" y="2292350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7" name="AutoShape 11"/>
          <p:cNvSpPr>
            <a:spLocks noChangeArrowheads="1"/>
          </p:cNvSpPr>
          <p:nvPr/>
        </p:nvSpPr>
        <p:spPr bwMode="auto">
          <a:xfrm rot="5396270">
            <a:off x="371476" y="3690937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8" name="AutoShape 12"/>
          <p:cNvSpPr>
            <a:spLocks noChangeArrowheads="1"/>
          </p:cNvSpPr>
          <p:nvPr/>
        </p:nvSpPr>
        <p:spPr bwMode="auto">
          <a:xfrm rot="5396270">
            <a:off x="371476" y="5434012"/>
            <a:ext cx="438150" cy="67627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0" hangingPunct="0"/>
            <a:endParaRPr lang="en-GB" sz="2400" b="0" i="0"/>
          </a:p>
        </p:txBody>
      </p:sp>
      <p:sp>
        <p:nvSpPr>
          <p:cNvPr id="6159" name="WordArt 13"/>
          <p:cNvSpPr>
            <a:spLocks noChangeArrowheads="1" noChangeShapeType="1"/>
          </p:cNvSpPr>
          <p:nvPr/>
        </p:nvSpPr>
        <p:spPr bwMode="auto">
          <a:xfrm>
            <a:off x="8470900" y="2811463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</a:p>
        </p:txBody>
      </p:sp>
      <p:sp>
        <p:nvSpPr>
          <p:cNvPr id="6160" name="WordArt 14"/>
          <p:cNvSpPr>
            <a:spLocks noChangeArrowheads="1" noChangeShapeType="1"/>
          </p:cNvSpPr>
          <p:nvPr/>
        </p:nvSpPr>
        <p:spPr bwMode="auto">
          <a:xfrm>
            <a:off x="8223250" y="1550988"/>
            <a:ext cx="33337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</a:rPr>
              <a:t>ü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 rot="1189599">
            <a:off x="5556250" y="2582863"/>
            <a:ext cx="685800" cy="466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2" name="AutoShape 16"/>
          <p:cNvSpPr>
            <a:spLocks noChangeArrowheads="1"/>
          </p:cNvSpPr>
          <p:nvPr/>
        </p:nvSpPr>
        <p:spPr bwMode="auto">
          <a:xfrm rot="1189599">
            <a:off x="5403850" y="4029075"/>
            <a:ext cx="762000" cy="466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250825" y="15224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1</a:t>
            </a: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250825" y="23955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400" i="0"/>
              <a:t>2</a:t>
            </a: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250825" y="3810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3</a:t>
            </a: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250825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i="0"/>
              <a:t>4</a:t>
            </a:r>
          </a:p>
        </p:txBody>
      </p:sp>
      <p:sp>
        <p:nvSpPr>
          <p:cNvPr id="6167" name="Line 21"/>
          <p:cNvSpPr>
            <a:spLocks noChangeShapeType="1"/>
          </p:cNvSpPr>
          <p:nvPr/>
        </p:nvSpPr>
        <p:spPr bwMode="auto">
          <a:xfrm>
            <a:off x="4635500" y="273526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/>
        </p:nvGraphicFramePr>
        <p:xfrm>
          <a:off x="6569075" y="4191000"/>
          <a:ext cx="1785938" cy="838200"/>
        </p:xfrm>
        <a:graphic>
          <a:graphicData uri="http://schemas.openxmlformats.org/presentationml/2006/ole">
            <p:oleObj spid="_x0000_s6146" name="Rovnice" r:id="rId3" imgW="685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1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760413"/>
          </a:xfrm>
          <a:noFill/>
        </p:spPr>
        <p:txBody>
          <a:bodyPr/>
          <a:lstStyle/>
          <a:p>
            <a:r>
              <a:rPr lang="cs-CZ" dirty="0" smtClean="0"/>
              <a:t>Normální rozdělení jako model - příklad</a:t>
            </a:r>
          </a:p>
        </p:txBody>
      </p:sp>
      <p:sp>
        <p:nvSpPr>
          <p:cNvPr id="7178" name="Text Box 3"/>
          <p:cNvSpPr txBox="1">
            <a:spLocks noChangeArrowheads="1"/>
          </p:cNvSpPr>
          <p:nvPr/>
        </p:nvSpPr>
        <p:spPr bwMode="auto">
          <a:xfrm>
            <a:off x="0" y="1014413"/>
            <a:ext cx="9144000" cy="419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/>
              <a:t>Tabulky distribuční funkce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838200" y="1436688"/>
            <a:ext cx="5334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cs-CZ" sz="2000" i="0"/>
              <a:t> </a:t>
            </a:r>
            <a:r>
              <a:rPr lang="cs-CZ" sz="2000" i="0" u="sng"/>
              <a:t>Data z průzkumu jsou publikována jako:</a:t>
            </a:r>
          </a:p>
        </p:txBody>
      </p:sp>
      <p:sp>
        <p:nvSpPr>
          <p:cNvPr id="7180" name="Text Box 5"/>
          <p:cNvSpPr txBox="1">
            <a:spLocks noChangeArrowheads="1"/>
          </p:cNvSpPr>
          <p:nvPr/>
        </p:nvSpPr>
        <p:spPr bwMode="auto">
          <a:xfrm>
            <a:off x="1581150" y="1836738"/>
            <a:ext cx="3829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Kosti prehistorického zvířete:</a:t>
            </a:r>
          </a:p>
        </p:txBody>
      </p:sp>
      <p:sp>
        <p:nvSpPr>
          <p:cNvPr id="7181" name="Text Box 6"/>
          <p:cNvSpPr txBox="1">
            <a:spLocks noChangeArrowheads="1"/>
          </p:cNvSpPr>
          <p:nvPr/>
        </p:nvSpPr>
        <p:spPr bwMode="auto">
          <a:xfrm>
            <a:off x="1619250" y="2155825"/>
            <a:ext cx="233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= 2000</a:t>
            </a:r>
          </a:p>
        </p:txBody>
      </p:sp>
      <p:sp>
        <p:nvSpPr>
          <p:cNvPr id="7182" name="Text Box 7"/>
          <p:cNvSpPr txBox="1">
            <a:spLocks noChangeArrowheads="1"/>
          </p:cNvSpPr>
          <p:nvPr/>
        </p:nvSpPr>
        <p:spPr bwMode="auto">
          <a:xfrm>
            <a:off x="1619250" y="2449513"/>
            <a:ext cx="3562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průměrná délka</a:t>
            </a:r>
            <a:r>
              <a:rPr lang="cs-CZ" sz="2000" b="0" i="0"/>
              <a:t> = 60 cm</a:t>
            </a:r>
          </a:p>
        </p:txBody>
      </p:sp>
      <p:sp>
        <p:nvSpPr>
          <p:cNvPr id="7183" name="Text Box 8"/>
          <p:cNvSpPr txBox="1">
            <a:spLocks noChangeArrowheads="1"/>
          </p:cNvSpPr>
          <p:nvPr/>
        </p:nvSpPr>
        <p:spPr bwMode="auto">
          <a:xfrm>
            <a:off x="1609725" y="2770188"/>
            <a:ext cx="3267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sm. odchylka (s)</a:t>
            </a:r>
            <a:r>
              <a:rPr lang="cs-CZ" sz="2000" b="0" i="0"/>
              <a:t> = 10 cm</a:t>
            </a:r>
          </a:p>
        </p:txBody>
      </p:sp>
      <p:sp>
        <p:nvSpPr>
          <p:cNvPr id="7184" name="Text Box 9"/>
          <p:cNvSpPr txBox="1">
            <a:spLocks noChangeArrowheads="1"/>
          </p:cNvSpPr>
          <p:nvPr/>
        </p:nvSpPr>
        <p:spPr bwMode="auto">
          <a:xfrm>
            <a:off x="533400" y="324643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dirty="0"/>
              <a:t>Předpokládáme, že je oprávněný model normálního </a:t>
            </a:r>
            <a:r>
              <a:rPr lang="cs-CZ" sz="2000" i="0" dirty="0" smtClean="0"/>
              <a:t>rozdělení</a:t>
            </a:r>
            <a:endParaRPr lang="cs-CZ" sz="2000" i="0" dirty="0"/>
          </a:p>
        </p:txBody>
      </p:sp>
      <p:sp>
        <p:nvSpPr>
          <p:cNvPr id="7185" name="WordArt 10"/>
          <p:cNvSpPr>
            <a:spLocks noChangeArrowheads="1" noChangeShapeType="1"/>
          </p:cNvSpPr>
          <p:nvPr/>
        </p:nvSpPr>
        <p:spPr bwMode="auto">
          <a:xfrm>
            <a:off x="609600" y="3246438"/>
            <a:ext cx="3048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  <p:sp>
        <p:nvSpPr>
          <p:cNvPr id="7186" name="Text Box 11"/>
          <p:cNvSpPr txBox="1">
            <a:spLocks noChangeArrowheads="1"/>
          </p:cNvSpPr>
          <p:nvPr/>
        </p:nvSpPr>
        <p:spPr bwMode="auto">
          <a:xfrm>
            <a:off x="827088" y="5559425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Jaký podíl kostí ležel svou délkou v rozsahu x od 60 cm do 66 cm ?</a:t>
            </a:r>
          </a:p>
        </p:txBody>
      </p:sp>
      <p:sp>
        <p:nvSpPr>
          <p:cNvPr id="7187" name="Text Box 12"/>
          <p:cNvSpPr txBox="1">
            <a:spLocks noChangeArrowheads="1"/>
          </p:cNvSpPr>
          <p:nvPr/>
        </p:nvSpPr>
        <p:spPr bwMode="auto">
          <a:xfrm>
            <a:off x="827088" y="5089525"/>
            <a:ext cx="678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Kolik kostí mělo zřejmě délku větší než 66 cm ?</a:t>
            </a:r>
          </a:p>
        </p:txBody>
      </p:sp>
      <p:sp>
        <p:nvSpPr>
          <p:cNvPr id="7188" name="Text Box 13"/>
          <p:cNvSpPr txBox="1">
            <a:spLocks noChangeArrowheads="1"/>
          </p:cNvSpPr>
          <p:nvPr/>
        </p:nvSpPr>
        <p:spPr bwMode="auto">
          <a:xfrm>
            <a:off x="827088" y="3708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Jaká je pravděpodobnost, že by velikost dané kosti překročila velikost 66 cm: P (x &gt; 66) ?</a:t>
            </a:r>
          </a:p>
        </p:txBody>
      </p:sp>
      <p:sp>
        <p:nvSpPr>
          <p:cNvPr id="7189" name="WordArt 14"/>
          <p:cNvSpPr>
            <a:spLocks noChangeArrowheads="1" noChangeShapeType="1"/>
          </p:cNvSpPr>
          <p:nvPr/>
        </p:nvSpPr>
        <p:spPr bwMode="auto">
          <a:xfrm>
            <a:off x="457200" y="5607050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sp>
        <p:nvSpPr>
          <p:cNvPr id="7190" name="WordArt 15"/>
          <p:cNvSpPr>
            <a:spLocks noChangeArrowheads="1" noChangeShapeType="1"/>
          </p:cNvSpPr>
          <p:nvPr/>
        </p:nvSpPr>
        <p:spPr bwMode="auto">
          <a:xfrm>
            <a:off x="457200" y="5118100"/>
            <a:ext cx="228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sp>
        <p:nvSpPr>
          <p:cNvPr id="7191" name="WordArt 16"/>
          <p:cNvSpPr>
            <a:spLocks noChangeArrowheads="1" noChangeShapeType="1"/>
          </p:cNvSpPr>
          <p:nvPr/>
        </p:nvSpPr>
        <p:spPr bwMode="auto">
          <a:xfrm>
            <a:off x="457200" y="3860800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 Black"/>
              </a:rPr>
              <a:t>?</a:t>
            </a: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/>
        </p:nvGraphicFramePr>
        <p:xfrm>
          <a:off x="1619250" y="4716463"/>
          <a:ext cx="5040313" cy="450850"/>
        </p:xfrm>
        <a:graphic>
          <a:graphicData uri="http://schemas.openxmlformats.org/presentationml/2006/ole">
            <p:oleObj spid="_x0000_s7170" name="Rovnice" r:id="rId3" imgW="4406760" imgH="393480" progId="Equation.3">
              <p:embed/>
            </p:oleObj>
          </a:graphicData>
        </a:graphic>
      </p:graphicFrame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1177925" y="4421188"/>
          <a:ext cx="2017713" cy="236537"/>
        </p:xfrm>
        <a:graphic>
          <a:graphicData uri="http://schemas.openxmlformats.org/presentationml/2006/ole">
            <p:oleObj spid="_x0000_s7171" name="Rovnice" r:id="rId4" imgW="1549080" imgH="215640" progId="Equation.3">
              <p:embed/>
            </p:oleObj>
          </a:graphicData>
        </a:graphic>
      </p:graphicFrame>
      <p:sp>
        <p:nvSpPr>
          <p:cNvPr id="7192" name="Text Box 19"/>
          <p:cNvSpPr txBox="1">
            <a:spLocks noChangeArrowheads="1"/>
          </p:cNvSpPr>
          <p:nvPr/>
        </p:nvSpPr>
        <p:spPr bwMode="auto">
          <a:xfrm>
            <a:off x="3140075" y="4398963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a platí, že</a:t>
            </a:r>
          </a:p>
        </p:txBody>
      </p:sp>
      <p:graphicFrame>
        <p:nvGraphicFramePr>
          <p:cNvPr id="7172" name="Object 20"/>
          <p:cNvGraphicFramePr>
            <a:graphicFrameLocks noChangeAspect="1"/>
          </p:cNvGraphicFramePr>
          <p:nvPr/>
        </p:nvGraphicFramePr>
        <p:xfrm>
          <a:off x="4067175" y="4421188"/>
          <a:ext cx="1438275" cy="236537"/>
        </p:xfrm>
        <a:graphic>
          <a:graphicData uri="http://schemas.openxmlformats.org/presentationml/2006/ole">
            <p:oleObj spid="_x0000_s7172" name="Rovnice" r:id="rId5" imgW="1104840" imgH="215640" progId="Equation.3">
              <p:embed/>
            </p:oleObj>
          </a:graphicData>
        </a:graphic>
      </p:graphicFrame>
      <p:graphicFrame>
        <p:nvGraphicFramePr>
          <p:cNvPr id="7173" name="Object 21"/>
          <p:cNvGraphicFramePr>
            <a:graphicFrameLocks noChangeAspect="1"/>
          </p:cNvGraphicFramePr>
          <p:nvPr/>
        </p:nvGraphicFramePr>
        <p:xfrm>
          <a:off x="3563938" y="3995738"/>
          <a:ext cx="974725" cy="484187"/>
        </p:xfrm>
        <a:graphic>
          <a:graphicData uri="http://schemas.openxmlformats.org/presentationml/2006/ole">
            <p:oleObj spid="_x0000_s7173" name="Rovnice" r:id="rId6" imgW="647640" imgH="393480" progId="Equation.3">
              <p:embed/>
            </p:oleObj>
          </a:graphicData>
        </a:graphic>
      </p:graphicFrame>
      <p:sp>
        <p:nvSpPr>
          <p:cNvPr id="7193" name="Text Box 22"/>
          <p:cNvSpPr txBox="1">
            <a:spLocks noChangeArrowheads="1"/>
          </p:cNvSpPr>
          <p:nvPr/>
        </p:nvSpPr>
        <p:spPr bwMode="auto">
          <a:xfrm>
            <a:off x="1092200" y="4765675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tedy</a:t>
            </a:r>
          </a:p>
        </p:txBody>
      </p:sp>
      <p:graphicFrame>
        <p:nvGraphicFramePr>
          <p:cNvPr id="7174" name="Object 23"/>
          <p:cNvGraphicFramePr>
            <a:graphicFrameLocks noChangeAspect="1"/>
          </p:cNvGraphicFramePr>
          <p:nvPr/>
        </p:nvGraphicFramePr>
        <p:xfrm>
          <a:off x="6372225" y="5164138"/>
          <a:ext cx="2557463" cy="247650"/>
        </p:xfrm>
        <a:graphic>
          <a:graphicData uri="http://schemas.openxmlformats.org/presentationml/2006/ole">
            <p:oleObj spid="_x0000_s7174" name="Rovnice" r:id="rId7" imgW="2234880" imgH="215640" progId="Equation.3">
              <p:embed/>
            </p:oleObj>
          </a:graphicData>
        </a:graphic>
      </p:graphicFrame>
      <p:graphicFrame>
        <p:nvGraphicFramePr>
          <p:cNvPr id="7175" name="Object 24"/>
          <p:cNvGraphicFramePr>
            <a:graphicFrameLocks noChangeAspect="1"/>
          </p:cNvGraphicFramePr>
          <p:nvPr/>
        </p:nvGraphicFramePr>
        <p:xfrm>
          <a:off x="900113" y="5965825"/>
          <a:ext cx="4851400" cy="495300"/>
        </p:xfrm>
        <a:graphic>
          <a:graphicData uri="http://schemas.openxmlformats.org/presentationml/2006/ole">
            <p:oleObj spid="_x0000_s7175" name="Rovnice" r:id="rId8" imgW="4241520" imgH="431640" progId="Equation.3">
              <p:embed/>
            </p:oleObj>
          </a:graphicData>
        </a:graphic>
      </p:graphicFrame>
      <p:sp>
        <p:nvSpPr>
          <p:cNvPr id="7194" name="AutoShape 25"/>
          <p:cNvSpPr>
            <a:spLocks noChangeArrowheads="1"/>
          </p:cNvSpPr>
          <p:nvPr/>
        </p:nvSpPr>
        <p:spPr bwMode="auto">
          <a:xfrm>
            <a:off x="5795963" y="6061075"/>
            <a:ext cx="3603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6118225" y="6059488"/>
            <a:ext cx="299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0" i="0"/>
              <a:t>22,6% kostí leží v rozsahu 60-66cm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00038" y="123825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0038" y="15954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300038" y="20812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00038" y="269557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300038" y="30527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300038" y="3667125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300038" y="402431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4" name="Rectangle 9"/>
          <p:cNvSpPr>
            <a:spLocks noChangeArrowheads="1"/>
          </p:cNvSpPr>
          <p:nvPr/>
        </p:nvSpPr>
        <p:spPr bwMode="auto">
          <a:xfrm>
            <a:off x="300038" y="451008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300038" y="4995863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6" name="Rectangle 11"/>
          <p:cNvSpPr>
            <a:spLocks noChangeArrowheads="1"/>
          </p:cNvSpPr>
          <p:nvPr/>
        </p:nvSpPr>
        <p:spPr bwMode="auto">
          <a:xfrm>
            <a:off x="300038" y="5481638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300038" y="6096000"/>
            <a:ext cx="8534400" cy="9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152400" y="862013"/>
            <a:ext cx="1601788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754188" y="862013"/>
            <a:ext cx="2808287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4562475" y="862013"/>
            <a:ext cx="4429125" cy="381000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152400" y="1243013"/>
            <a:ext cx="1601788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Normální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754188" y="1243013"/>
            <a:ext cx="2808287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 dirty="0"/>
              <a:t>Průměr (</a:t>
            </a:r>
            <a:r>
              <a:rPr lang="cs-CZ" sz="1400" i="0" dirty="0">
                <a:latin typeface="Symbol" pitchFamily="18" charset="2"/>
              </a:rPr>
              <a:t>m</a:t>
            </a:r>
            <a:r>
              <a:rPr lang="cs-CZ" sz="1400" i="0" dirty="0"/>
              <a:t>)</a:t>
            </a:r>
          </a:p>
          <a:p>
            <a:pPr eaLnBrk="0" hangingPunct="0"/>
            <a:r>
              <a:rPr lang="cs-CZ" sz="1400" i="0" dirty="0"/>
              <a:t>Rozptyl (</a:t>
            </a:r>
            <a:r>
              <a:rPr lang="cs-CZ" sz="1400" i="0" dirty="0">
                <a:latin typeface="Symbol" pitchFamily="18" charset="2"/>
              </a:rPr>
              <a:t>s</a:t>
            </a:r>
            <a:r>
              <a:rPr lang="cs-CZ" sz="1400" i="0" baseline="30000" dirty="0"/>
              <a:t>2</a:t>
            </a:r>
            <a:r>
              <a:rPr lang="cs-CZ" sz="1400" i="0" dirty="0"/>
              <a:t>)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4562475" y="1243013"/>
            <a:ext cx="4429125" cy="733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Symetrická funkce popisující intervalovou hustotu četnosti; nejpravděpodobnější jsou průměrné hodnoty znaku v populaci.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152400" y="1976438"/>
            <a:ext cx="16017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Log-normální</a:t>
            </a:r>
          </a:p>
        </p:txBody>
      </p:sp>
      <p:sp>
        <p:nvSpPr>
          <p:cNvPr id="47125" name="Text Box 20"/>
          <p:cNvSpPr txBox="1">
            <a:spLocks noChangeArrowheads="1"/>
          </p:cNvSpPr>
          <p:nvPr/>
        </p:nvSpPr>
        <p:spPr bwMode="auto">
          <a:xfrm>
            <a:off x="1754188" y="1976438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47126" name="Text Box 21"/>
          <p:cNvSpPr txBox="1">
            <a:spLocks noChangeArrowheads="1"/>
          </p:cNvSpPr>
          <p:nvPr/>
        </p:nvSpPr>
        <p:spPr bwMode="auto">
          <a:xfrm>
            <a:off x="4562475" y="1976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Funkce intervalové hustoty četnosti, která po logaritmické transformaci nabude tvaru normálního </a:t>
            </a:r>
            <a:r>
              <a:rPr lang="cs-CZ" sz="1600" b="0" i="0" dirty="0" smtClean="0"/>
              <a:t>rozdělení. </a:t>
            </a:r>
            <a:endParaRPr lang="cs-CZ" sz="1600" b="0" i="0" dirty="0"/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152400" y="2767013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 </a:t>
            </a:r>
            <a:r>
              <a:rPr lang="cs-CZ" i="0">
                <a:solidFill>
                  <a:srgbClr val="CC0000"/>
                </a:solidFill>
              </a:rPr>
              <a:t>Weibullovo</a:t>
            </a:r>
          </a:p>
        </p:txBody>
      </p:sp>
      <p:sp>
        <p:nvSpPr>
          <p:cNvPr id="47128" name="Text Box 23"/>
          <p:cNvSpPr txBox="1">
            <a:spLocks noChangeArrowheads="1"/>
          </p:cNvSpPr>
          <p:nvPr/>
        </p:nvSpPr>
        <p:spPr bwMode="auto">
          <a:xfrm>
            <a:off x="1754188" y="2767013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4562475" y="2767013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Změnou parametru a lze modelovat distribuci doby přežití, např. stresovaného organismu.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využívané i jako model k </a:t>
            </a:r>
            <a:r>
              <a:rPr lang="cs-CZ" sz="1600" b="0" i="0" dirty="0" smtClean="0"/>
              <a:t>odhadu </a:t>
            </a:r>
            <a:r>
              <a:rPr lang="cs-CZ" sz="1600" b="0" i="0" dirty="0"/>
              <a:t>LC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nebo EC</a:t>
            </a:r>
            <a:r>
              <a:rPr lang="cs-CZ" sz="1600" b="0" i="0" baseline="-25000" dirty="0"/>
              <a:t>50</a:t>
            </a:r>
            <a:r>
              <a:rPr lang="cs-CZ" sz="1600" b="0" i="0" dirty="0"/>
              <a:t> u testů toxicity.</a:t>
            </a: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152400" y="3881438"/>
            <a:ext cx="16002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Rovnoměrné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1752600" y="3881438"/>
            <a:ext cx="2808288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Medián</a:t>
            </a:r>
          </a:p>
          <a:p>
            <a:pPr eaLnBrk="0" hangingPunct="0"/>
            <a:r>
              <a:rPr lang="cs-CZ" sz="1400" i="0"/>
              <a:t>Geometrický průměr</a:t>
            </a:r>
          </a:p>
          <a:p>
            <a:pPr eaLnBrk="0" hangingPunct="0"/>
            <a:r>
              <a:rPr lang="cs-CZ" sz="1400" i="0"/>
              <a:t>Rozptyl (</a:t>
            </a:r>
            <a:r>
              <a:rPr lang="cs-CZ" sz="1400" i="0">
                <a:latin typeface="Symbol" pitchFamily="18" charset="2"/>
              </a:rPr>
              <a:t>s</a:t>
            </a:r>
            <a:r>
              <a:rPr lang="cs-CZ" sz="1400" i="0" baseline="30000"/>
              <a:t>2</a:t>
            </a:r>
            <a:r>
              <a:rPr lang="cs-CZ" sz="1400" i="0"/>
              <a:t>)</a:t>
            </a:r>
          </a:p>
        </p:txBody>
      </p:sp>
      <p:sp>
        <p:nvSpPr>
          <p:cNvPr id="47132" name="Text Box 27"/>
          <p:cNvSpPr txBox="1">
            <a:spLocks noChangeArrowheads="1"/>
          </p:cNvSpPr>
          <p:nvPr/>
        </p:nvSpPr>
        <p:spPr bwMode="auto">
          <a:xfrm>
            <a:off x="4562475" y="3881438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Funkce intervalové hustoty četnosti, která po logaritmické transformaci nabude tvaru normálního </a:t>
            </a:r>
            <a:r>
              <a:rPr lang="cs-CZ" sz="1600" b="0" i="0" dirty="0" smtClean="0"/>
              <a:t>rozdělení. </a:t>
            </a:r>
            <a:endParaRPr lang="cs-CZ" sz="1600" b="0" i="0" dirty="0"/>
          </a:p>
        </p:txBody>
      </p:sp>
      <p:sp>
        <p:nvSpPr>
          <p:cNvPr id="47133" name="Text Box 28"/>
          <p:cNvSpPr txBox="1">
            <a:spLocks noChangeArrowheads="1"/>
          </p:cNvSpPr>
          <p:nvPr/>
        </p:nvSpPr>
        <p:spPr bwMode="auto">
          <a:xfrm>
            <a:off x="152400" y="4672013"/>
            <a:ext cx="1752600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Triangulární</a:t>
            </a: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1754188" y="4672013"/>
            <a:ext cx="2808287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f(x) = [b - ABS (x - a)] / b</a:t>
            </a:r>
            <a:r>
              <a:rPr lang="cs-CZ" sz="1400" i="0" baseline="30000"/>
              <a:t>2</a:t>
            </a:r>
          </a:p>
          <a:p>
            <a:pPr eaLnBrk="0" hangingPunct="0"/>
            <a:r>
              <a:rPr lang="cs-CZ" sz="1400" i="0"/>
              <a:t>a - b &lt; x &lt; a + b</a:t>
            </a:r>
          </a:p>
        </p:txBody>
      </p:sp>
      <p:sp>
        <p:nvSpPr>
          <p:cNvPr id="47135" name="Text Box 30"/>
          <p:cNvSpPr txBox="1">
            <a:spLocks noChangeArrowheads="1"/>
          </p:cNvSpPr>
          <p:nvPr/>
        </p:nvSpPr>
        <p:spPr bwMode="auto">
          <a:xfrm>
            <a:off x="4562475" y="4672013"/>
            <a:ext cx="4429125" cy="790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Pravděpodobnostní funkce pro typ </a:t>
            </a:r>
            <a:r>
              <a:rPr lang="cs-CZ" sz="1600" b="0" i="0" dirty="0" smtClean="0"/>
              <a:t>rozdělení, </a:t>
            </a:r>
            <a:r>
              <a:rPr lang="cs-CZ" sz="1600" b="0" i="0" dirty="0"/>
              <a:t>kdy jsou střední hodnoty výrazně pravděpodobnější než hodnoty okrajové.</a:t>
            </a:r>
          </a:p>
        </p:txBody>
      </p:sp>
      <p:sp>
        <p:nvSpPr>
          <p:cNvPr id="47136" name="Text Box 31"/>
          <p:cNvSpPr txBox="1">
            <a:spLocks noChangeArrowheads="1"/>
          </p:cNvSpPr>
          <p:nvPr/>
        </p:nvSpPr>
        <p:spPr bwMode="auto">
          <a:xfrm>
            <a:off x="152400" y="5462588"/>
            <a:ext cx="1601788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Gama </a:t>
            </a:r>
            <a:r>
              <a:rPr lang="cs-CZ" sz="1300" i="0" dirty="0" smtClean="0">
                <a:solidFill>
                  <a:srgbClr val="CC0000"/>
                </a:solidFill>
              </a:rPr>
              <a:t>(Exponenciální)</a:t>
            </a:r>
            <a:endParaRPr lang="cs-CZ" sz="1300" i="0" dirty="0">
              <a:solidFill>
                <a:srgbClr val="CC0000"/>
              </a:solidFill>
            </a:endParaRPr>
          </a:p>
        </p:txBody>
      </p:sp>
      <p:sp>
        <p:nvSpPr>
          <p:cNvPr id="47137" name="Text Box 32"/>
          <p:cNvSpPr txBox="1">
            <a:spLocks noChangeArrowheads="1"/>
          </p:cNvSpPr>
          <p:nvPr/>
        </p:nvSpPr>
        <p:spPr bwMode="auto">
          <a:xfrm>
            <a:off x="1754188" y="5462588"/>
            <a:ext cx="2808287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400" i="0"/>
              <a:t>Parametry distribuční funkce: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a</a:t>
            </a:r>
            <a:r>
              <a:rPr lang="cs-CZ" sz="1400" i="0"/>
              <a:t> - parametr tvaru</a:t>
            </a:r>
          </a:p>
          <a:p>
            <a:pPr eaLnBrk="0" hangingPunct="0"/>
            <a:r>
              <a:rPr lang="cs-CZ" sz="1400" i="0">
                <a:latin typeface="Symbol" pitchFamily="18" charset="2"/>
              </a:rPr>
              <a:t>b</a:t>
            </a:r>
            <a:r>
              <a:rPr lang="cs-CZ" sz="1400" i="0"/>
              <a:t> - parametr rozsahu hodnot</a:t>
            </a:r>
          </a:p>
        </p:txBody>
      </p:sp>
      <p:sp>
        <p:nvSpPr>
          <p:cNvPr id="47138" name="Text Box 33"/>
          <p:cNvSpPr txBox="1">
            <a:spLocks noChangeArrowheads="1"/>
          </p:cNvSpPr>
          <p:nvPr/>
        </p:nvSpPr>
        <p:spPr bwMode="auto">
          <a:xfrm>
            <a:off x="4562475" y="5462588"/>
            <a:ext cx="4429125" cy="1114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Umožňuje flexibilně modelování distribučních funkcí nejrůznějších tvarů. Např. </a:t>
            </a:r>
            <a:r>
              <a:rPr lang="cs-CZ" sz="1600" b="0" i="0" dirty="0">
                <a:latin typeface="Symbol" pitchFamily="18" charset="2"/>
              </a:rPr>
              <a:t>c</a:t>
            </a:r>
            <a:r>
              <a:rPr lang="cs-CZ" sz="1600" b="0" i="0" baseline="30000" dirty="0"/>
              <a:t>2</a:t>
            </a:r>
            <a:r>
              <a:rPr lang="cs-CZ" sz="1600" b="0" i="0" dirty="0"/>
              <a:t>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je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typu </a:t>
            </a:r>
            <a:r>
              <a:rPr lang="cs-CZ" sz="1600" b="0" i="0" dirty="0" smtClean="0"/>
              <a:t>Gama</a:t>
            </a:r>
            <a:r>
              <a:rPr lang="cs-CZ" sz="1600" b="0" i="0" dirty="0"/>
              <a:t>. </a:t>
            </a:r>
            <a:r>
              <a:rPr lang="cs-CZ" sz="1600" b="0" i="0" dirty="0" smtClean="0"/>
              <a:t>Gama </a:t>
            </a:r>
            <a:r>
              <a:rPr lang="cs-CZ" sz="1600" b="0" i="0" dirty="0" smtClean="0"/>
              <a:t>rozdělení </a:t>
            </a:r>
            <a:endParaRPr lang="cs-CZ" sz="1600" b="0" i="0" dirty="0"/>
          </a:p>
          <a:p>
            <a:pPr eaLnBrk="0" hangingPunct="0"/>
            <a:r>
              <a:rPr lang="cs-CZ" sz="1600" b="0" i="0" dirty="0"/>
              <a:t>s a = 1 je známo jako exponenciální </a:t>
            </a:r>
            <a:r>
              <a:rPr lang="cs-CZ" sz="1600" b="0" i="0" dirty="0" smtClean="0"/>
              <a:t>rozdělení.</a:t>
            </a:r>
            <a:endParaRPr lang="cs-CZ" sz="1600" b="0" i="0" dirty="0"/>
          </a:p>
        </p:txBody>
      </p:sp>
      <p:sp>
        <p:nvSpPr>
          <p:cNvPr id="47139" name="Rectangle 34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772400" cy="612775"/>
          </a:xfrm>
          <a:noFill/>
        </p:spPr>
        <p:txBody>
          <a:bodyPr/>
          <a:lstStyle/>
          <a:p>
            <a:r>
              <a:rPr lang="cs-CZ" dirty="0" smtClean="0"/>
              <a:t>Stručný přehled modelových rozdělení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813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dirty="0" smtClean="0"/>
              <a:t>Stručný přehled modelových rozdělení II.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38113" y="85248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739900" y="85248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548188" y="85248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38113" y="140652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Beta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739900" y="140652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Parametry distribuční funkce: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a</a:t>
            </a:r>
            <a:r>
              <a:rPr lang="cs-CZ" i="0"/>
              <a:t> - parametr tvaru</a:t>
            </a:r>
          </a:p>
          <a:p>
            <a:pPr eaLnBrk="0" hangingPunct="0"/>
            <a:r>
              <a:rPr lang="cs-CZ" i="0">
                <a:latin typeface="Symbol" pitchFamily="18" charset="2"/>
              </a:rPr>
              <a:t>b</a:t>
            </a:r>
            <a:r>
              <a:rPr lang="cs-CZ" i="0"/>
              <a:t> - parametr rozsahu hodnot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548188" y="140652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Pravděpodobnostní funkce pro proměnnou omezenou rozsahem do intervalu [0; 1]. Je matematicky komplikovanější, ale velmi flexibilní při popisu změn hodnot proměnné</a:t>
            </a:r>
          </a:p>
          <a:p>
            <a:pPr eaLnBrk="0" hangingPunct="0"/>
            <a:r>
              <a:rPr lang="cs-CZ" sz="1600" b="0" i="0"/>
              <a:t>v ohraničeném intervalu.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38113" y="291306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Studentovo</a:t>
            </a: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739900" y="291306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  <a:p>
            <a:pPr eaLnBrk="0" hangingPunct="0"/>
            <a:r>
              <a:rPr lang="cs-CZ" i="0"/>
              <a:t>Průměr </a:t>
            </a:r>
          </a:p>
          <a:p>
            <a:pPr eaLnBrk="0" hangingPunct="0"/>
            <a:r>
              <a:rPr lang="cs-CZ" i="0"/>
              <a:t>Rozptyl</a:t>
            </a: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4548188" y="291306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Simuluje normální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pro menší vzorky čísel. Pro větší soubory (n &gt; 100) se limitně blíží k normálnímu </a:t>
            </a:r>
            <a:r>
              <a:rPr lang="cs-CZ" sz="1600" b="0" i="0" dirty="0" smtClean="0"/>
              <a:t>rozdělení.</a:t>
            </a:r>
            <a:endParaRPr lang="cs-CZ" sz="1600" b="0" i="0" dirty="0"/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138113" y="423068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Pearsonovo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739900" y="423068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Stupně volnosti - uvažuje velikost vzorku</a:t>
            </a:r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4548188" y="423068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/>
              <a:t>Slouží především k porovnání četností jevů ve dvou a více kategoriích. </a:t>
            </a:r>
          </a:p>
          <a:p>
            <a:pPr eaLnBrk="0" hangingPunct="0"/>
            <a:r>
              <a:rPr lang="cs-CZ" sz="1600" b="0" i="0" dirty="0"/>
              <a:t>Používá se k modelování </a:t>
            </a:r>
            <a:r>
              <a:rPr lang="cs-CZ" sz="1600" b="0" i="0" dirty="0" smtClean="0"/>
              <a:t>rozdělení </a:t>
            </a:r>
            <a:r>
              <a:rPr lang="cs-CZ" sz="1600" b="0" i="0" dirty="0"/>
              <a:t>odhadu rozptylu normálně rozložených dat.</a:t>
            </a:r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138113" y="554990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>
                <a:solidFill>
                  <a:srgbClr val="CC0000"/>
                </a:solidFill>
              </a:rPr>
              <a:t>Fisher-Snedecorovo</a:t>
            </a: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1739900" y="554990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/>
              <a:t>Dvojí stupně volnosti - uvažuje velikost dvou vzorků</a:t>
            </a:r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4548188" y="554990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/>
              <a:t>Používá se k testování hodnot průměrů - F test pro porovnání dvou výběrových rozptylů; F test, ANOVA atd.</a:t>
            </a:r>
          </a:p>
        </p:txBody>
      </p:sp>
      <p:sp>
        <p:nvSpPr>
          <p:cNvPr id="48147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4813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772400" cy="1143000"/>
          </a:xfrm>
          <a:noFill/>
        </p:spPr>
        <p:txBody>
          <a:bodyPr/>
          <a:lstStyle/>
          <a:p>
            <a:r>
              <a:rPr lang="cs-CZ" b="0" i="1" dirty="0" smtClean="0"/>
              <a:t>Stručný přehled modelových rozdělení II.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38113" y="742528"/>
            <a:ext cx="1601787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 smtClean="0">
                <a:solidFill>
                  <a:schemeClr val="bg1"/>
                </a:solidFill>
              </a:rPr>
              <a:t>rozdělení</a:t>
            </a:r>
            <a:endParaRPr lang="cs-CZ" sz="2000" i="0" dirty="0">
              <a:solidFill>
                <a:schemeClr val="bg1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739900" y="742528"/>
            <a:ext cx="2808288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Parametry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548188" y="742528"/>
            <a:ext cx="4429125" cy="554037"/>
          </a:xfrm>
          <a:prstGeom prst="rect">
            <a:avLst/>
          </a:prstGeom>
          <a:solidFill>
            <a:srgbClr val="000066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i="0">
                <a:solidFill>
                  <a:schemeClr val="bg1"/>
                </a:solidFill>
              </a:rPr>
              <a:t>Stručný popis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38113" y="1296565"/>
            <a:ext cx="1601787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cs-CZ" sz="2000" i="0" dirty="0">
              <a:solidFill>
                <a:srgbClr val="CC0000"/>
              </a:solidFill>
            </a:endParaRPr>
          </a:p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Binomické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739900" y="1296565"/>
            <a:ext cx="2808288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Průměr (</a:t>
            </a:r>
            <a:r>
              <a:rPr lang="cs-CZ" i="0" dirty="0" smtClean="0">
                <a:latin typeface="Symbol" pitchFamily="18" charset="2"/>
              </a:rPr>
              <a:t>m</a:t>
            </a:r>
            <a:r>
              <a:rPr lang="cs-CZ" i="0" dirty="0" smtClean="0"/>
              <a:t>)</a:t>
            </a:r>
          </a:p>
          <a:p>
            <a:pPr eaLnBrk="0" hangingPunct="0"/>
            <a:r>
              <a:rPr lang="cs-CZ" i="0" dirty="0" smtClean="0"/>
              <a:t>Rozptyl (</a:t>
            </a:r>
            <a:r>
              <a:rPr lang="cs-CZ" i="0" dirty="0" smtClean="0">
                <a:latin typeface="Symbol" pitchFamily="18" charset="2"/>
              </a:rPr>
              <a:t>s</a:t>
            </a:r>
            <a:r>
              <a:rPr lang="cs-CZ" i="0" baseline="30000" dirty="0" smtClean="0"/>
              <a:t>2</a:t>
            </a:r>
            <a:r>
              <a:rPr lang="cs-CZ" i="0" dirty="0" smtClean="0"/>
              <a:t>)</a:t>
            </a:r>
            <a:endParaRPr lang="cs-CZ" i="0" dirty="0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4548188" y="1296565"/>
            <a:ext cx="4429125" cy="1506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Diskrétní obdoba normálního rozdělení - symetrická </a:t>
            </a:r>
            <a:r>
              <a:rPr lang="cs-CZ" sz="1600" b="0" i="0" dirty="0" smtClean="0"/>
              <a:t>funkce popisující intervalovou </a:t>
            </a:r>
            <a:r>
              <a:rPr lang="cs-CZ" sz="1600" b="0" i="0" dirty="0" smtClean="0"/>
              <a:t>četnost výskytu jevu v nezávislých pokusech; </a:t>
            </a:r>
            <a:r>
              <a:rPr lang="cs-CZ" sz="1600" b="0" i="0" dirty="0" smtClean="0"/>
              <a:t>nejpravděpodobnější jsou průměrné hodnoty </a:t>
            </a:r>
            <a:r>
              <a:rPr lang="cs-CZ" sz="1600" b="0" i="0" dirty="0" smtClean="0"/>
              <a:t>znaku.</a:t>
            </a:r>
            <a:endParaRPr lang="cs-CZ" sz="1600" b="0" i="0" dirty="0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138113" y="2803103"/>
            <a:ext cx="1601787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 smtClean="0">
                <a:solidFill>
                  <a:srgbClr val="CC0000"/>
                </a:solidFill>
              </a:rPr>
              <a:t>Poissonovo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39" name="Text Box 10"/>
          <p:cNvSpPr txBox="1">
            <a:spLocks noChangeArrowheads="1"/>
          </p:cNvSpPr>
          <p:nvPr/>
        </p:nvSpPr>
        <p:spPr bwMode="auto">
          <a:xfrm>
            <a:off x="1739900" y="2803103"/>
            <a:ext cx="2808288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Lambda</a:t>
            </a:r>
            <a:endParaRPr lang="cs-CZ" i="0" dirty="0"/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4548188" y="2803103"/>
            <a:ext cx="4429125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Rozdělení řídkých (málo pravděpodobných) jevů. Pro n &gt; 30 se používá k aproximaci binomického rozdělení (jednoduchá matematický forma funkce).</a:t>
            </a:r>
            <a:endParaRPr lang="cs-CZ" sz="1600" b="0" i="0" dirty="0"/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138113" y="4120728"/>
            <a:ext cx="1752600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smtClean="0">
                <a:solidFill>
                  <a:srgbClr val="CC0000"/>
                </a:solidFill>
              </a:rPr>
              <a:t>Geometrické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1739900" y="4120728"/>
            <a:ext cx="2808288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Lambda</a:t>
            </a:r>
            <a:endParaRPr lang="cs-CZ" i="0" dirty="0"/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4548188" y="4120728"/>
            <a:ext cx="4429125" cy="1319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Diskrétní podoba exponenciálního rozdělení. Udává počet opakování experimentu do prvního úspěchu při konstantní pravděpodobnosti úspěchu.</a:t>
            </a:r>
            <a:endParaRPr lang="cs-CZ" sz="1600" b="0" i="0" dirty="0"/>
          </a:p>
        </p:txBody>
      </p:sp>
      <p:sp>
        <p:nvSpPr>
          <p:cNvPr id="48144" name="Text Box 15"/>
          <p:cNvSpPr txBox="1">
            <a:spLocks noChangeArrowheads="1"/>
          </p:cNvSpPr>
          <p:nvPr/>
        </p:nvSpPr>
        <p:spPr bwMode="auto">
          <a:xfrm>
            <a:off x="138113" y="5439940"/>
            <a:ext cx="1752600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 err="1" smtClean="0">
                <a:solidFill>
                  <a:srgbClr val="CC0000"/>
                </a:solidFill>
              </a:rPr>
              <a:t>Bernoulliho</a:t>
            </a:r>
            <a:endParaRPr lang="cs-CZ" i="0" dirty="0">
              <a:solidFill>
                <a:srgbClr val="CC0000"/>
              </a:solidFill>
            </a:endParaRPr>
          </a:p>
        </p:txBody>
      </p:sp>
      <p:sp>
        <p:nvSpPr>
          <p:cNvPr id="48145" name="Text Box 16"/>
          <p:cNvSpPr txBox="1">
            <a:spLocks noChangeArrowheads="1"/>
          </p:cNvSpPr>
          <p:nvPr/>
        </p:nvSpPr>
        <p:spPr bwMode="auto">
          <a:xfrm>
            <a:off x="1739900" y="5439940"/>
            <a:ext cx="2808288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i="0" dirty="0" smtClean="0"/>
              <a:t>Pravděpodobnost jevu p</a:t>
            </a:r>
            <a:endParaRPr lang="cs-CZ" i="0" dirty="0"/>
          </a:p>
        </p:txBody>
      </p:sp>
      <p:sp>
        <p:nvSpPr>
          <p:cNvPr id="48146" name="Text Box 17"/>
          <p:cNvSpPr txBox="1">
            <a:spLocks noChangeArrowheads="1"/>
          </p:cNvSpPr>
          <p:nvPr/>
        </p:nvSpPr>
        <p:spPr bwMode="auto">
          <a:xfrm>
            <a:off x="4548188" y="5439940"/>
            <a:ext cx="4429125" cy="94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1600" b="0" i="0" dirty="0" smtClean="0"/>
              <a:t>Binární rozdělení pravděpodobnosti, kdy jev nastane s pravděpodobností p a nenastane s pravděpodobností 1-p.</a:t>
            </a:r>
            <a:endParaRPr lang="cs-CZ" sz="1600" b="0" i="0" dirty="0"/>
          </a:p>
        </p:txBody>
      </p:sp>
      <p:sp>
        <p:nvSpPr>
          <p:cNvPr id="48147" name="Rectangle 18"/>
          <p:cNvSpPr>
            <a:spLocks/>
          </p:cNvSpPr>
          <p:nvPr/>
        </p:nvSpPr>
        <p:spPr bwMode="auto">
          <a:xfrm>
            <a:off x="838200" y="152400"/>
            <a:ext cx="77724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Stručný přehled modelových </a:t>
            </a:r>
            <a:r>
              <a:rPr lang="cs-CZ" sz="3300" i="0" dirty="0" smtClean="0">
                <a:solidFill>
                  <a:srgbClr val="7B9899"/>
                </a:solidFill>
                <a:latin typeface="Calibri" pitchFamily="34" charset="0"/>
              </a:rPr>
              <a:t>rozdělení </a:t>
            </a:r>
            <a:r>
              <a:rPr lang="cs-CZ" sz="3300" i="0" dirty="0">
                <a:solidFill>
                  <a:srgbClr val="7B9899"/>
                </a:solidFill>
                <a:latin typeface="Calibri" pitchFamily="34" charset="0"/>
              </a:rPr>
              <a:t>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9155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365125"/>
            <a:ext cx="8713787" cy="760413"/>
          </a:xfrm>
          <a:noFill/>
        </p:spPr>
        <p:txBody>
          <a:bodyPr/>
          <a:lstStyle/>
          <a:p>
            <a:r>
              <a:rPr lang="cs-CZ" dirty="0" smtClean="0"/>
              <a:t>Log-normální rozdělení jako častý model reálných znaků</a:t>
            </a:r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3305175" y="1576388"/>
            <a:ext cx="2514600" cy="1428750"/>
            <a:chOff x="64" y="136"/>
            <a:chExt cx="255" cy="204"/>
          </a:xfrm>
        </p:grpSpPr>
        <p:sp>
          <p:nvSpPr>
            <p:cNvPr id="49209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10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7" name="Freeform 6"/>
          <p:cNvSpPr>
            <a:spLocks/>
          </p:cNvSpPr>
          <p:nvPr/>
        </p:nvSpPr>
        <p:spPr bwMode="auto">
          <a:xfrm>
            <a:off x="3343275" y="1681163"/>
            <a:ext cx="2352675" cy="1323975"/>
          </a:xfrm>
          <a:custGeom>
            <a:avLst/>
            <a:gdLst>
              <a:gd name="T0" fmla="*/ 0 w 247"/>
              <a:gd name="T1" fmla="*/ 2147483647 h 139"/>
              <a:gd name="T2" fmla="*/ 2147483647 w 247"/>
              <a:gd name="T3" fmla="*/ 2147483647 h 139"/>
              <a:gd name="T4" fmla="*/ 2147483647 w 247"/>
              <a:gd name="T5" fmla="*/ 2147483647 h 139"/>
              <a:gd name="T6" fmla="*/ 2147483647 w 247"/>
              <a:gd name="T7" fmla="*/ 2147483647 h 139"/>
              <a:gd name="T8" fmla="*/ 2147483647 w 247"/>
              <a:gd name="T9" fmla="*/ 2147483647 h 139"/>
              <a:gd name="T10" fmla="*/ 2147483647 w 247"/>
              <a:gd name="T11" fmla="*/ 2147483647 h 139"/>
              <a:gd name="T12" fmla="*/ 2147483647 w 247"/>
              <a:gd name="T13" fmla="*/ 2147483647 h 139"/>
              <a:gd name="T14" fmla="*/ 2147483647 w 247"/>
              <a:gd name="T15" fmla="*/ 2147483647 h 139"/>
              <a:gd name="T16" fmla="*/ 2147483647 w 247"/>
              <a:gd name="T17" fmla="*/ 2147483647 h 13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7"/>
              <a:gd name="T28" fmla="*/ 0 h 139"/>
              <a:gd name="T29" fmla="*/ 247 w 247"/>
              <a:gd name="T30" fmla="*/ 139 h 13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7" h="139">
                <a:moveTo>
                  <a:pt x="0" y="139"/>
                </a:moveTo>
                <a:cubicBezTo>
                  <a:pt x="1" y="130"/>
                  <a:pt x="5" y="100"/>
                  <a:pt x="8" y="83"/>
                </a:cubicBezTo>
                <a:cubicBezTo>
                  <a:pt x="11" y="68"/>
                  <a:pt x="13" y="51"/>
                  <a:pt x="16" y="38"/>
                </a:cubicBezTo>
                <a:cubicBezTo>
                  <a:pt x="19" y="25"/>
                  <a:pt x="20" y="13"/>
                  <a:pt x="24" y="8"/>
                </a:cubicBezTo>
                <a:cubicBezTo>
                  <a:pt x="28" y="3"/>
                  <a:pt x="34" y="0"/>
                  <a:pt x="40" y="11"/>
                </a:cubicBezTo>
                <a:cubicBezTo>
                  <a:pt x="46" y="22"/>
                  <a:pt x="54" y="57"/>
                  <a:pt x="63" y="73"/>
                </a:cubicBezTo>
                <a:cubicBezTo>
                  <a:pt x="72" y="89"/>
                  <a:pt x="84" y="100"/>
                  <a:pt x="96" y="108"/>
                </a:cubicBezTo>
                <a:cubicBezTo>
                  <a:pt x="108" y="116"/>
                  <a:pt x="109" y="117"/>
                  <a:pt x="134" y="120"/>
                </a:cubicBezTo>
                <a:cubicBezTo>
                  <a:pt x="159" y="123"/>
                  <a:pt x="224" y="127"/>
                  <a:pt x="247" y="129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590800" y="1576388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j </a:t>
            </a:r>
            <a:r>
              <a:rPr lang="cs-CZ" sz="2000" i="0"/>
              <a:t>(x)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3143250" y="3109913"/>
            <a:ext cx="1123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5648325" y="3024188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171950" y="3109913"/>
            <a:ext cx="1104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grpSp>
        <p:nvGrpSpPr>
          <p:cNvPr id="49162" name="Group 11"/>
          <p:cNvGrpSpPr>
            <a:grpSpLocks/>
          </p:cNvGrpSpPr>
          <p:nvPr/>
        </p:nvGrpSpPr>
        <p:grpSpPr bwMode="auto">
          <a:xfrm rot="-2749107">
            <a:off x="3543301" y="2919412"/>
            <a:ext cx="169862" cy="169863"/>
            <a:chOff x="591" y="221"/>
            <a:chExt cx="100" cy="101"/>
          </a:xfrm>
        </p:grpSpPr>
        <p:sp>
          <p:nvSpPr>
            <p:cNvPr id="49207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08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163" name="Group 14"/>
          <p:cNvGrpSpPr>
            <a:grpSpLocks/>
          </p:cNvGrpSpPr>
          <p:nvPr/>
        </p:nvGrpSpPr>
        <p:grpSpPr bwMode="auto">
          <a:xfrm rot="-2749107">
            <a:off x="4419601" y="2919412"/>
            <a:ext cx="169862" cy="169863"/>
            <a:chOff x="591" y="221"/>
            <a:chExt cx="100" cy="101"/>
          </a:xfrm>
        </p:grpSpPr>
        <p:sp>
          <p:nvSpPr>
            <p:cNvPr id="49205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206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1676400" y="3556000"/>
            <a:ext cx="5562600" cy="8096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>
                <a:solidFill>
                  <a:schemeClr val="bg1"/>
                </a:solidFill>
              </a:rPr>
              <a:t>U asymetrických </a:t>
            </a:r>
            <a:r>
              <a:rPr lang="cs-CZ" sz="2000" i="0" dirty="0" smtClean="0">
                <a:solidFill>
                  <a:schemeClr val="bg1"/>
                </a:solidFill>
              </a:rPr>
              <a:t>rozdělení </a:t>
            </a:r>
            <a:r>
              <a:rPr lang="cs-CZ" sz="2000" i="0" dirty="0">
                <a:solidFill>
                  <a:schemeClr val="bg1"/>
                </a:solidFill>
              </a:rPr>
              <a:t>je medián velmi vhodným alternativním ukazatelem středu</a:t>
            </a:r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4076700" y="6065838"/>
            <a:ext cx="2552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Průměr - těžiště osy x</a:t>
            </a:r>
          </a:p>
        </p:txBody>
      </p:sp>
      <p:sp>
        <p:nvSpPr>
          <p:cNvPr id="49166" name="Text Box 19"/>
          <p:cNvSpPr txBox="1">
            <a:spLocks noChangeArrowheads="1"/>
          </p:cNvSpPr>
          <p:nvPr/>
        </p:nvSpPr>
        <p:spPr bwMode="auto">
          <a:xfrm>
            <a:off x="3581400" y="4703763"/>
            <a:ext cx="3228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Medián - frekvenční střed</a:t>
            </a:r>
          </a:p>
        </p:txBody>
      </p:sp>
      <p:sp>
        <p:nvSpPr>
          <p:cNvPr id="49167" name="Line 20"/>
          <p:cNvSpPr>
            <a:spLocks noChangeShapeType="1"/>
          </p:cNvSpPr>
          <p:nvPr/>
        </p:nvSpPr>
        <p:spPr bwMode="auto">
          <a:xfrm flipV="1">
            <a:off x="2590800" y="5665788"/>
            <a:ext cx="322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68" name="Text Box 21"/>
          <p:cNvSpPr txBox="1">
            <a:spLocks noChangeArrowheads="1"/>
          </p:cNvSpPr>
          <p:nvPr/>
        </p:nvSpPr>
        <p:spPr bwMode="auto">
          <a:xfrm>
            <a:off x="5848350" y="5656263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49169" name="Oval 22"/>
          <p:cNvSpPr>
            <a:spLocks noChangeArrowheads="1"/>
          </p:cNvSpPr>
          <p:nvPr/>
        </p:nvSpPr>
        <p:spPr bwMode="auto">
          <a:xfrm>
            <a:off x="26670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0" name="Oval 23"/>
          <p:cNvSpPr>
            <a:spLocks noChangeArrowheads="1"/>
          </p:cNvSpPr>
          <p:nvPr/>
        </p:nvSpPr>
        <p:spPr bwMode="auto">
          <a:xfrm>
            <a:off x="2676525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1" name="Oval 24"/>
          <p:cNvSpPr>
            <a:spLocks noChangeArrowheads="1"/>
          </p:cNvSpPr>
          <p:nvPr/>
        </p:nvSpPr>
        <p:spPr bwMode="auto">
          <a:xfrm>
            <a:off x="2752725" y="52466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2" name="Oval 25"/>
          <p:cNvSpPr>
            <a:spLocks noChangeArrowheads="1"/>
          </p:cNvSpPr>
          <p:nvPr/>
        </p:nvSpPr>
        <p:spPr bwMode="auto">
          <a:xfrm>
            <a:off x="2857500" y="51038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3" name="Oval 26"/>
          <p:cNvSpPr>
            <a:spLocks noChangeArrowheads="1"/>
          </p:cNvSpPr>
          <p:nvPr/>
        </p:nvSpPr>
        <p:spPr bwMode="auto">
          <a:xfrm>
            <a:off x="2790825" y="49799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4" name="Oval 27"/>
          <p:cNvSpPr>
            <a:spLocks noChangeArrowheads="1"/>
          </p:cNvSpPr>
          <p:nvPr/>
        </p:nvSpPr>
        <p:spPr bwMode="auto">
          <a:xfrm>
            <a:off x="2905125" y="4818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5" name="Oval 28"/>
          <p:cNvSpPr>
            <a:spLocks noChangeArrowheads="1"/>
          </p:cNvSpPr>
          <p:nvPr/>
        </p:nvSpPr>
        <p:spPr bwMode="auto">
          <a:xfrm>
            <a:off x="2790825" y="46942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6" name="Oval 29"/>
          <p:cNvSpPr>
            <a:spLocks noChangeArrowheads="1"/>
          </p:cNvSpPr>
          <p:nvPr/>
        </p:nvSpPr>
        <p:spPr bwMode="auto">
          <a:xfrm>
            <a:off x="2895600" y="4560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7" name="Oval 30"/>
          <p:cNvSpPr>
            <a:spLocks noChangeArrowheads="1"/>
          </p:cNvSpPr>
          <p:nvPr/>
        </p:nvSpPr>
        <p:spPr bwMode="auto">
          <a:xfrm>
            <a:off x="2838450" y="4437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8" name="Oval 31"/>
          <p:cNvSpPr>
            <a:spLocks noChangeArrowheads="1"/>
          </p:cNvSpPr>
          <p:nvPr/>
        </p:nvSpPr>
        <p:spPr bwMode="auto">
          <a:xfrm>
            <a:off x="2895600" y="53419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79" name="Oval 32"/>
          <p:cNvSpPr>
            <a:spLocks noChangeArrowheads="1"/>
          </p:cNvSpPr>
          <p:nvPr/>
        </p:nvSpPr>
        <p:spPr bwMode="auto">
          <a:xfrm>
            <a:off x="3009900" y="54943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0" name="Oval 33"/>
          <p:cNvSpPr>
            <a:spLocks noChangeArrowheads="1"/>
          </p:cNvSpPr>
          <p:nvPr/>
        </p:nvSpPr>
        <p:spPr bwMode="auto">
          <a:xfrm>
            <a:off x="3019425" y="5170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1" name="Oval 34"/>
          <p:cNvSpPr>
            <a:spLocks noChangeArrowheads="1"/>
          </p:cNvSpPr>
          <p:nvPr/>
        </p:nvSpPr>
        <p:spPr bwMode="auto">
          <a:xfrm>
            <a:off x="3162300" y="52181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2" name="Oval 35"/>
          <p:cNvSpPr>
            <a:spLocks noChangeArrowheads="1"/>
          </p:cNvSpPr>
          <p:nvPr/>
        </p:nvSpPr>
        <p:spPr bwMode="auto">
          <a:xfrm>
            <a:off x="3086100" y="49418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3" name="Oval 36"/>
          <p:cNvSpPr>
            <a:spLocks noChangeArrowheads="1"/>
          </p:cNvSpPr>
          <p:nvPr/>
        </p:nvSpPr>
        <p:spPr bwMode="auto">
          <a:xfrm>
            <a:off x="3333750" y="50847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4" name="Oval 37"/>
          <p:cNvSpPr>
            <a:spLocks noChangeArrowheads="1"/>
          </p:cNvSpPr>
          <p:nvPr/>
        </p:nvSpPr>
        <p:spPr bwMode="auto">
          <a:xfrm>
            <a:off x="3390900" y="54086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5" name="Oval 38"/>
          <p:cNvSpPr>
            <a:spLocks noChangeArrowheads="1"/>
          </p:cNvSpPr>
          <p:nvPr/>
        </p:nvSpPr>
        <p:spPr bwMode="auto">
          <a:xfrm>
            <a:off x="35433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6" name="Oval 39"/>
          <p:cNvSpPr>
            <a:spLocks noChangeArrowheads="1"/>
          </p:cNvSpPr>
          <p:nvPr/>
        </p:nvSpPr>
        <p:spPr bwMode="auto">
          <a:xfrm>
            <a:off x="3667125" y="52943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7" name="Oval 40"/>
          <p:cNvSpPr>
            <a:spLocks noChangeArrowheads="1"/>
          </p:cNvSpPr>
          <p:nvPr/>
        </p:nvSpPr>
        <p:spPr bwMode="auto">
          <a:xfrm>
            <a:off x="375285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8" name="Oval 41"/>
          <p:cNvSpPr>
            <a:spLocks noChangeArrowheads="1"/>
          </p:cNvSpPr>
          <p:nvPr/>
        </p:nvSpPr>
        <p:spPr bwMode="auto">
          <a:xfrm>
            <a:off x="3924300" y="54276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89" name="Oval 42"/>
          <p:cNvSpPr>
            <a:spLocks noChangeArrowheads="1"/>
          </p:cNvSpPr>
          <p:nvPr/>
        </p:nvSpPr>
        <p:spPr bwMode="auto">
          <a:xfrm>
            <a:off x="39624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0" name="Oval 43"/>
          <p:cNvSpPr>
            <a:spLocks noChangeArrowheads="1"/>
          </p:cNvSpPr>
          <p:nvPr/>
        </p:nvSpPr>
        <p:spPr bwMode="auto">
          <a:xfrm>
            <a:off x="3171825" y="544671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1" name="AutoShape 44"/>
          <p:cNvSpPr>
            <a:spLocks noChangeArrowheads="1"/>
          </p:cNvSpPr>
          <p:nvPr/>
        </p:nvSpPr>
        <p:spPr bwMode="auto">
          <a:xfrm rot="-8331793">
            <a:off x="3124200" y="5313363"/>
            <a:ext cx="538163" cy="287337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2" name="AutoShape 45"/>
          <p:cNvSpPr>
            <a:spLocks noChangeArrowheads="1"/>
          </p:cNvSpPr>
          <p:nvPr/>
        </p:nvSpPr>
        <p:spPr bwMode="auto">
          <a:xfrm rot="-1485">
            <a:off x="3962400" y="5837238"/>
            <a:ext cx="600075" cy="2095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3" name="Oval 46"/>
          <p:cNvSpPr>
            <a:spLocks noChangeArrowheads="1"/>
          </p:cNvSpPr>
          <p:nvPr/>
        </p:nvSpPr>
        <p:spPr bwMode="auto">
          <a:xfrm>
            <a:off x="4019550" y="52847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4" name="Oval 47"/>
          <p:cNvSpPr>
            <a:spLocks noChangeArrowheads="1"/>
          </p:cNvSpPr>
          <p:nvPr/>
        </p:nvSpPr>
        <p:spPr bwMode="auto">
          <a:xfrm>
            <a:off x="4114800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5" name="Oval 48"/>
          <p:cNvSpPr>
            <a:spLocks noChangeArrowheads="1"/>
          </p:cNvSpPr>
          <p:nvPr/>
        </p:nvSpPr>
        <p:spPr bwMode="auto">
          <a:xfrm>
            <a:off x="4276725" y="54181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6" name="Oval 49"/>
          <p:cNvSpPr>
            <a:spLocks noChangeArrowheads="1"/>
          </p:cNvSpPr>
          <p:nvPr/>
        </p:nvSpPr>
        <p:spPr bwMode="auto">
          <a:xfrm>
            <a:off x="4314825" y="55705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7" name="Oval 50"/>
          <p:cNvSpPr>
            <a:spLocks noChangeArrowheads="1"/>
          </p:cNvSpPr>
          <p:nvPr/>
        </p:nvSpPr>
        <p:spPr bwMode="auto">
          <a:xfrm>
            <a:off x="5229225" y="53990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8" name="Oval 51"/>
          <p:cNvSpPr>
            <a:spLocks noChangeArrowheads="1"/>
          </p:cNvSpPr>
          <p:nvPr/>
        </p:nvSpPr>
        <p:spPr bwMode="auto">
          <a:xfrm>
            <a:off x="5133975" y="55514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99" name="Oval 52"/>
          <p:cNvSpPr>
            <a:spLocks noChangeArrowheads="1"/>
          </p:cNvSpPr>
          <p:nvPr/>
        </p:nvSpPr>
        <p:spPr bwMode="auto">
          <a:xfrm>
            <a:off x="5334000" y="551338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0" name="Oval 53"/>
          <p:cNvSpPr>
            <a:spLocks noChangeArrowheads="1"/>
          </p:cNvSpPr>
          <p:nvPr/>
        </p:nvSpPr>
        <p:spPr bwMode="auto">
          <a:xfrm>
            <a:off x="5467350" y="55419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1" name="Oval 54"/>
          <p:cNvSpPr>
            <a:spLocks noChangeArrowheads="1"/>
          </p:cNvSpPr>
          <p:nvPr/>
        </p:nvSpPr>
        <p:spPr bwMode="auto">
          <a:xfrm>
            <a:off x="5648325" y="55800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2" name="Oval 55"/>
          <p:cNvSpPr>
            <a:spLocks noChangeArrowheads="1"/>
          </p:cNvSpPr>
          <p:nvPr/>
        </p:nvSpPr>
        <p:spPr bwMode="auto">
          <a:xfrm>
            <a:off x="5543550" y="5389563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3" name="Oval 56"/>
          <p:cNvSpPr>
            <a:spLocks noChangeArrowheads="1"/>
          </p:cNvSpPr>
          <p:nvPr/>
        </p:nvSpPr>
        <p:spPr bwMode="auto">
          <a:xfrm>
            <a:off x="5486400" y="52276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204" name="Oval 57"/>
          <p:cNvSpPr>
            <a:spLocks noChangeArrowheads="1"/>
          </p:cNvSpPr>
          <p:nvPr/>
        </p:nvSpPr>
        <p:spPr bwMode="auto">
          <a:xfrm>
            <a:off x="5410200" y="5380038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93700"/>
            <a:ext cx="8207375" cy="755650"/>
          </a:xfrm>
          <a:noFill/>
        </p:spPr>
        <p:txBody>
          <a:bodyPr/>
          <a:lstStyle/>
          <a:p>
            <a:r>
              <a:rPr lang="cs-CZ" dirty="0" smtClean="0"/>
              <a:t>Log-normální rozdělení lze jednoduše transformovat</a:t>
            </a:r>
          </a:p>
        </p:txBody>
      </p:sp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1104900" y="1489075"/>
            <a:ext cx="2514600" cy="1428750"/>
            <a:chOff x="64" y="136"/>
            <a:chExt cx="255" cy="204"/>
          </a:xfrm>
        </p:grpSpPr>
        <p:sp>
          <p:nvSpPr>
            <p:cNvPr id="8244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5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8" name="Freeform 6"/>
          <p:cNvSpPr>
            <a:spLocks/>
          </p:cNvSpPr>
          <p:nvPr/>
        </p:nvSpPr>
        <p:spPr bwMode="auto">
          <a:xfrm>
            <a:off x="1160463" y="1597025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1260475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0" y="3022600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448050" y="29464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71675" y="3022600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 rot="-2749107">
            <a:off x="1343025" y="2832100"/>
            <a:ext cx="171450" cy="171450"/>
            <a:chOff x="591" y="221"/>
            <a:chExt cx="100" cy="101"/>
          </a:xfrm>
        </p:grpSpPr>
        <p:sp>
          <p:nvSpPr>
            <p:cNvPr id="8242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3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204" name="Group 14"/>
          <p:cNvGrpSpPr>
            <a:grpSpLocks/>
          </p:cNvGrpSpPr>
          <p:nvPr/>
        </p:nvGrpSpPr>
        <p:grpSpPr bwMode="auto">
          <a:xfrm rot="-2749107">
            <a:off x="2219325" y="2832100"/>
            <a:ext cx="171450" cy="171450"/>
            <a:chOff x="591" y="221"/>
            <a:chExt cx="100" cy="101"/>
          </a:xfrm>
        </p:grpSpPr>
        <p:sp>
          <p:nvSpPr>
            <p:cNvPr id="8240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41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648200" y="1260475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f(x)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4953000" y="3470275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Medián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7543800" y="2936875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ln (x)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5600" y="3470275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Průměr</a:t>
            </a:r>
          </a:p>
        </p:txBody>
      </p:sp>
      <p:grpSp>
        <p:nvGrpSpPr>
          <p:cNvPr id="8209" name="Group 21"/>
          <p:cNvGrpSpPr>
            <a:grpSpLocks/>
          </p:cNvGrpSpPr>
          <p:nvPr/>
        </p:nvGrpSpPr>
        <p:grpSpPr bwMode="auto">
          <a:xfrm rot="-2749107">
            <a:off x="6400800" y="2822575"/>
            <a:ext cx="171450" cy="171450"/>
            <a:chOff x="591" y="221"/>
            <a:chExt cx="100" cy="101"/>
          </a:xfrm>
        </p:grpSpPr>
        <p:sp>
          <p:nvSpPr>
            <p:cNvPr id="8238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39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8210" name="AutoShape 24"/>
          <p:cNvCxnSpPr>
            <a:cxnSpLocks noChangeShapeType="1"/>
            <a:stCxn id="8206" idx="0"/>
            <a:endCxn id="8239" idx="1"/>
          </p:cNvCxnSpPr>
          <p:nvPr/>
        </p:nvCxnSpPr>
        <p:spPr bwMode="auto">
          <a:xfrm flipV="1">
            <a:off x="5572125" y="2978150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211" name="AutoShape 25"/>
          <p:cNvCxnSpPr>
            <a:cxnSpLocks noChangeShapeType="1"/>
            <a:stCxn id="8208" idx="0"/>
            <a:endCxn id="8238" idx="1"/>
          </p:cNvCxnSpPr>
          <p:nvPr/>
        </p:nvCxnSpPr>
        <p:spPr bwMode="auto">
          <a:xfrm flipH="1" flipV="1">
            <a:off x="6554788" y="297656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6172200" y="3470275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=</a:t>
            </a:r>
          </a:p>
        </p:txBody>
      </p:sp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3352800" y="1946275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Y = Ln [X]</a:t>
            </a:r>
          </a:p>
        </p:txBody>
      </p:sp>
      <p:grpSp>
        <p:nvGrpSpPr>
          <p:cNvPr id="8214" name="Group 28"/>
          <p:cNvGrpSpPr>
            <a:grpSpLocks/>
          </p:cNvGrpSpPr>
          <p:nvPr/>
        </p:nvGrpSpPr>
        <p:grpSpPr bwMode="auto">
          <a:xfrm>
            <a:off x="5257800" y="1489075"/>
            <a:ext cx="2514600" cy="1428750"/>
            <a:chOff x="64" y="136"/>
            <a:chExt cx="255" cy="204"/>
          </a:xfrm>
        </p:grpSpPr>
        <p:sp>
          <p:nvSpPr>
            <p:cNvPr id="8236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37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215" name="Line 31"/>
          <p:cNvSpPr>
            <a:spLocks noChangeShapeType="1"/>
          </p:cNvSpPr>
          <p:nvPr/>
        </p:nvSpPr>
        <p:spPr bwMode="auto">
          <a:xfrm flipV="1">
            <a:off x="5314950" y="2830513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6" name="Freeform 32"/>
          <p:cNvSpPr>
            <a:spLocks/>
          </p:cNvSpPr>
          <p:nvPr/>
        </p:nvSpPr>
        <p:spPr bwMode="auto">
          <a:xfrm>
            <a:off x="5476875" y="279876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7" name="Freeform 33"/>
          <p:cNvSpPr>
            <a:spLocks/>
          </p:cNvSpPr>
          <p:nvPr/>
        </p:nvSpPr>
        <p:spPr bwMode="auto">
          <a:xfrm>
            <a:off x="5648325" y="272256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8" name="Freeform 34"/>
          <p:cNvSpPr>
            <a:spLocks/>
          </p:cNvSpPr>
          <p:nvPr/>
        </p:nvSpPr>
        <p:spPr bwMode="auto">
          <a:xfrm>
            <a:off x="5810250" y="2571750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9" name="Freeform 35"/>
          <p:cNvSpPr>
            <a:spLocks/>
          </p:cNvSpPr>
          <p:nvPr/>
        </p:nvSpPr>
        <p:spPr bwMode="auto">
          <a:xfrm>
            <a:off x="5972175" y="2322513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0" name="Freeform 36"/>
          <p:cNvSpPr>
            <a:spLocks/>
          </p:cNvSpPr>
          <p:nvPr/>
        </p:nvSpPr>
        <p:spPr bwMode="auto">
          <a:xfrm>
            <a:off x="6134100" y="1976438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1" name="Freeform 37"/>
          <p:cNvSpPr>
            <a:spLocks/>
          </p:cNvSpPr>
          <p:nvPr/>
        </p:nvSpPr>
        <p:spPr bwMode="auto">
          <a:xfrm>
            <a:off x="6305550" y="187960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2" name="Freeform 38"/>
          <p:cNvSpPr>
            <a:spLocks/>
          </p:cNvSpPr>
          <p:nvPr/>
        </p:nvSpPr>
        <p:spPr bwMode="auto">
          <a:xfrm>
            <a:off x="6467475" y="187960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3" name="Freeform 39"/>
          <p:cNvSpPr>
            <a:spLocks/>
          </p:cNvSpPr>
          <p:nvPr/>
        </p:nvSpPr>
        <p:spPr bwMode="auto">
          <a:xfrm>
            <a:off x="6629400" y="1976438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4" name="Freeform 40"/>
          <p:cNvSpPr>
            <a:spLocks/>
          </p:cNvSpPr>
          <p:nvPr/>
        </p:nvSpPr>
        <p:spPr bwMode="auto">
          <a:xfrm>
            <a:off x="6791325" y="2322513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5" name="Freeform 41"/>
          <p:cNvSpPr>
            <a:spLocks/>
          </p:cNvSpPr>
          <p:nvPr/>
        </p:nvSpPr>
        <p:spPr bwMode="auto">
          <a:xfrm>
            <a:off x="6962775" y="2571750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6" name="Freeform 42"/>
          <p:cNvSpPr>
            <a:spLocks/>
          </p:cNvSpPr>
          <p:nvPr/>
        </p:nvSpPr>
        <p:spPr bwMode="auto">
          <a:xfrm>
            <a:off x="7124700" y="272256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7" name="Freeform 43"/>
          <p:cNvSpPr>
            <a:spLocks/>
          </p:cNvSpPr>
          <p:nvPr/>
        </p:nvSpPr>
        <p:spPr bwMode="auto">
          <a:xfrm>
            <a:off x="7286625" y="279876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8" name="Line 44"/>
          <p:cNvSpPr>
            <a:spLocks noChangeShapeType="1"/>
          </p:cNvSpPr>
          <p:nvPr/>
        </p:nvSpPr>
        <p:spPr bwMode="auto">
          <a:xfrm>
            <a:off x="7448550" y="2830513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9" name="Line 45"/>
          <p:cNvSpPr>
            <a:spLocks noChangeShapeType="1"/>
          </p:cNvSpPr>
          <p:nvPr/>
        </p:nvSpPr>
        <p:spPr bwMode="auto">
          <a:xfrm flipV="1">
            <a:off x="3505200" y="247967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230" name="Oval 46"/>
          <p:cNvSpPr>
            <a:spLocks noChangeArrowheads="1"/>
          </p:cNvSpPr>
          <p:nvPr/>
        </p:nvSpPr>
        <p:spPr bwMode="auto">
          <a:xfrm>
            <a:off x="4772025" y="4600575"/>
            <a:ext cx="1704975" cy="1266825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 b="0" i="0"/>
          </a:p>
        </p:txBody>
      </p:sp>
      <p:sp>
        <p:nvSpPr>
          <p:cNvPr id="8231" name="Rectangle 47"/>
          <p:cNvSpPr>
            <a:spLocks noChangeArrowheads="1"/>
          </p:cNvSpPr>
          <p:nvPr/>
        </p:nvSpPr>
        <p:spPr bwMode="auto">
          <a:xfrm>
            <a:off x="4876800" y="5876925"/>
            <a:ext cx="3733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solidFill>
                  <a:srgbClr val="CC0000"/>
                </a:solidFill>
                <a:latin typeface="Symbol" pitchFamily="18" charset="2"/>
              </a:rPr>
              <a:t>`</a:t>
            </a:r>
            <a:r>
              <a:rPr lang="cs-CZ" sz="2400" i="0">
                <a:solidFill>
                  <a:srgbClr val="CC0000"/>
                </a:solidFill>
              </a:rPr>
              <a:t>Y ± Standardní chyba</a:t>
            </a:r>
          </a:p>
        </p:txBody>
      </p:sp>
      <p:sp>
        <p:nvSpPr>
          <p:cNvPr id="8232" name="Rectangle 48"/>
          <p:cNvSpPr>
            <a:spLocks noChangeArrowheads="1"/>
          </p:cNvSpPr>
          <p:nvPr/>
        </p:nvSpPr>
        <p:spPr bwMode="auto">
          <a:xfrm>
            <a:off x="457200" y="5029200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EXP (Y) = Geometrický průměr X</a:t>
            </a:r>
          </a:p>
        </p:txBody>
      </p:sp>
      <p:sp>
        <p:nvSpPr>
          <p:cNvPr id="8233" name="AutoShape 49"/>
          <p:cNvSpPr>
            <a:spLocks noChangeArrowheads="1"/>
          </p:cNvSpPr>
          <p:nvPr/>
        </p:nvSpPr>
        <p:spPr bwMode="auto">
          <a:xfrm rot="7571176">
            <a:off x="5795963" y="4005262"/>
            <a:ext cx="819150" cy="485775"/>
          </a:xfrm>
          <a:prstGeom prst="notchedRightArrow">
            <a:avLst>
              <a:gd name="adj1" fmla="val 50000"/>
              <a:gd name="adj2" fmla="val 4215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34" name="AutoShape 50"/>
          <p:cNvSpPr>
            <a:spLocks noChangeArrowheads="1"/>
          </p:cNvSpPr>
          <p:nvPr/>
        </p:nvSpPr>
        <p:spPr bwMode="auto">
          <a:xfrm rot="-9001486">
            <a:off x="3713163" y="5516563"/>
            <a:ext cx="1219200" cy="561975"/>
          </a:xfrm>
          <a:prstGeom prst="notchedRightArrow">
            <a:avLst>
              <a:gd name="adj1" fmla="val 50000"/>
              <a:gd name="adj2" fmla="val 54237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35" name="AutoShape 51"/>
          <p:cNvSpPr>
            <a:spLocks noChangeArrowheads="1"/>
          </p:cNvSpPr>
          <p:nvPr/>
        </p:nvSpPr>
        <p:spPr bwMode="auto">
          <a:xfrm rot="-4552966">
            <a:off x="466725" y="3952875"/>
            <a:ext cx="1228725" cy="485775"/>
          </a:xfrm>
          <a:prstGeom prst="notchedRightArrow">
            <a:avLst>
              <a:gd name="adj1" fmla="val 50000"/>
              <a:gd name="adj2" fmla="val 63235"/>
            </a:avLst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8194" name="Object 52"/>
          <p:cNvGraphicFramePr>
            <a:graphicFrameLocks noChangeAspect="1"/>
          </p:cNvGraphicFramePr>
          <p:nvPr/>
        </p:nvGraphicFramePr>
        <p:xfrm>
          <a:off x="4876800" y="4724400"/>
          <a:ext cx="1447800" cy="990600"/>
        </p:xfrm>
        <a:graphic>
          <a:graphicData uri="http://schemas.openxmlformats.org/presentationml/2006/ole">
            <p:oleObj spid="_x0000_s8194" name="Rovnice" r:id="rId3" imgW="609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825500" y="1422400"/>
            <a:ext cx="831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Základní typy transformací vedou k normalitě </a:t>
            </a:r>
            <a:r>
              <a:rPr lang="cs-CZ" i="0" dirty="0" smtClean="0"/>
              <a:t>rozdělení </a:t>
            </a:r>
            <a:r>
              <a:rPr lang="cs-CZ" i="0" dirty="0"/>
              <a:t>nebo k homogenitě rozptylu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2054225"/>
            <a:ext cx="85344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Logaritmická transformace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4800" y="1944688"/>
            <a:ext cx="8534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   </a:t>
            </a:r>
            <a:endParaRPr lang="en-US" b="0" i="0" dirty="0"/>
          </a:p>
          <a:p>
            <a:pPr eaLnBrk="0" hangingPunct="0"/>
            <a:r>
              <a:rPr lang="en-US" b="0" i="0" dirty="0"/>
              <a:t/>
            </a:r>
            <a:br>
              <a:rPr lang="en-US" b="0" i="0" dirty="0"/>
            </a:br>
            <a:r>
              <a:rPr lang="cs-CZ" b="0" i="0" dirty="0"/>
              <a:t>Logaritmická transformace je velmi vhodná pro data s odlehlými hodnotami na horní hranici rozsahu. Při porovnání průměrů u více souborů dat je pro tuto transformaci indikující situace, kdy se s rostoucím průměrem mění proporcionálně i směrodatná odchylka, a tedy jednotlivé proměnné mají stejný koeficient variance, ačkoli mají různý průměr.</a:t>
            </a:r>
          </a:p>
          <a:p>
            <a:pPr eaLnBrk="0" hangingPunct="0"/>
            <a:endParaRPr lang="cs-CZ" b="0" i="0" dirty="0"/>
          </a:p>
          <a:p>
            <a:pPr eaLnBrk="0" hangingPunct="0"/>
            <a:r>
              <a:rPr lang="cs-CZ" b="0" i="0" dirty="0"/>
              <a:t>    Za takovéto situace přináší logaritmická transformace nejen zeslabení asymetrie původního </a:t>
            </a:r>
            <a:r>
              <a:rPr lang="cs-CZ" b="0" i="0" dirty="0" smtClean="0"/>
              <a:t>rozdělení, </a:t>
            </a:r>
            <a:r>
              <a:rPr lang="cs-CZ" b="0" i="0" dirty="0"/>
              <a:t>ale také vyšší homogenitu rozptylu proměnných. Pro transformaci se nejčastěji používá přirozený logaritmus a pokud jsou v původním souboru dat nulové hodnoty, je vhodné použít operaci </a:t>
            </a:r>
            <a:r>
              <a:rPr lang="cs-CZ" i="0" dirty="0"/>
              <a:t>Y = </a:t>
            </a:r>
            <a:r>
              <a:rPr lang="cs-CZ" i="0" dirty="0" err="1"/>
              <a:t>ln</a:t>
            </a:r>
            <a:r>
              <a:rPr lang="cs-CZ" i="0" dirty="0"/>
              <a:t> (X+1)</a:t>
            </a:r>
            <a:r>
              <a:rPr lang="cs-CZ" b="0" i="0" dirty="0"/>
              <a:t>. </a:t>
            </a:r>
          </a:p>
          <a:p>
            <a:pPr eaLnBrk="0" hangingPunct="0"/>
            <a:endParaRPr lang="cs-CZ" b="0" i="0" dirty="0"/>
          </a:p>
          <a:p>
            <a:pPr eaLnBrk="0" hangingPunct="0"/>
            <a:r>
              <a:rPr lang="cs-CZ" b="0" i="0" dirty="0"/>
              <a:t>   Je-li průměr logaritmovaných dat (tedy průměrný logaritmus) zpětně transformován do původních hodnot, výsledkem není aritmetický, ale geometrický průměr původních dat.</a:t>
            </a:r>
          </a:p>
        </p:txBody>
      </p:sp>
      <p:sp>
        <p:nvSpPr>
          <p:cNvPr id="50182" name="WordArt 6"/>
          <p:cNvSpPr>
            <a:spLocks noChangeArrowheads="1" noChangeShapeType="1"/>
          </p:cNvSpPr>
          <p:nvPr/>
        </p:nvSpPr>
        <p:spPr bwMode="auto">
          <a:xfrm>
            <a:off x="395288" y="1411288"/>
            <a:ext cx="45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  <p:sp>
        <p:nvSpPr>
          <p:cNvPr id="50183" name="Rectangle 8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1952625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       </a:t>
            </a:r>
            <a:endParaRPr lang="en-US" sz="2400" b="0" i="0" dirty="0"/>
          </a:p>
          <a:p>
            <a:pPr eaLnBrk="0" hangingPunct="0"/>
            <a:endParaRPr lang="en-US" sz="2400" b="0" i="0" dirty="0"/>
          </a:p>
          <a:p>
            <a:pPr eaLnBrk="0" hangingPunct="0"/>
            <a:r>
              <a:rPr lang="cs-CZ" b="0" i="0" dirty="0"/>
              <a:t>  Transformace je vhodná pro proměnné mající </a:t>
            </a:r>
            <a:r>
              <a:rPr lang="cs-CZ" b="0" i="0" dirty="0" err="1"/>
              <a:t>Poissonovo</a:t>
            </a:r>
            <a:r>
              <a:rPr lang="cs-CZ" b="0" i="0" dirty="0"/>
              <a:t> </a:t>
            </a:r>
            <a:r>
              <a:rPr lang="cs-CZ" b="0" i="0" dirty="0" smtClean="0"/>
              <a:t>rozdělení, </a:t>
            </a:r>
            <a:r>
              <a:rPr lang="cs-CZ" b="0" i="0" dirty="0"/>
              <a:t>tedy proměnné vyjadřující celkový počet nastání určitého jevu (spíše vzácného) v </a:t>
            </a:r>
            <a:r>
              <a:rPr lang="cs-CZ" i="0" dirty="0"/>
              <a:t>n</a:t>
            </a:r>
            <a:r>
              <a:rPr lang="cs-CZ" b="0" i="0" dirty="0"/>
              <a:t> nezávisle opakovaných pokusech. Obecněji lze tento typ transformace doporučit v případě normalizace dat typu počtu jedinců (buněk, apod.). Jde o transformaci:</a:t>
            </a:r>
          </a:p>
          <a:p>
            <a:pPr eaLnBrk="0" hangingPunct="0"/>
            <a:endParaRPr lang="cs-CZ" b="0" i="0" dirty="0"/>
          </a:p>
          <a:p>
            <a:pPr eaLnBrk="0" hangingPunct="0"/>
            <a:endParaRPr lang="cs-CZ" sz="2000" i="0" dirty="0"/>
          </a:p>
          <a:p>
            <a:pPr eaLnBrk="0" hangingPunct="0"/>
            <a:r>
              <a:rPr lang="cs-CZ" sz="2000" i="0" dirty="0"/>
              <a:t>                              nebo                               </a:t>
            </a:r>
            <a:r>
              <a:rPr lang="cs-CZ" sz="2000" i="0" dirty="0" err="1"/>
              <a:t>nebo</a:t>
            </a:r>
            <a:r>
              <a:rPr lang="cs-CZ" sz="2000" i="0" dirty="0"/>
              <a:t> </a:t>
            </a:r>
          </a:p>
          <a:p>
            <a:pPr algn="ctr" eaLnBrk="0" hangingPunct="0"/>
            <a:endParaRPr lang="cs-CZ" b="0" i="0" dirty="0"/>
          </a:p>
          <a:p>
            <a:pPr eaLnBrk="0" hangingPunct="0"/>
            <a:r>
              <a:rPr lang="cs-CZ" b="0" i="0" dirty="0"/>
              <a:t>   Transformace s přičtenou hodnotou 1 jsou efektivní, pokud </a:t>
            </a:r>
            <a:r>
              <a:rPr lang="cs-CZ" i="0" dirty="0"/>
              <a:t>X</a:t>
            </a:r>
            <a:r>
              <a:rPr lang="cs-CZ" b="0" i="0" dirty="0"/>
              <a:t> nabývá velmi malých nebo nulových hodnot. Situace indikující vhodnost odmocninové transformace je také proporcionalita výběrového rozptylu a průměru, tedy obecně jestliže </a:t>
            </a:r>
            <a:r>
              <a:rPr lang="cs-CZ" i="0" dirty="0"/>
              <a:t>s</a:t>
            </a:r>
            <a:r>
              <a:rPr lang="cs-CZ" i="0" baseline="30000" dirty="0"/>
              <a:t>2</a:t>
            </a:r>
            <a:r>
              <a:rPr lang="cs-CZ" i="0" baseline="-25000" dirty="0"/>
              <a:t>x</a:t>
            </a:r>
            <a:r>
              <a:rPr lang="cs-CZ" i="0" dirty="0"/>
              <a:t> = k</a:t>
            </a:r>
            <a:r>
              <a:rPr lang="cs-CZ" b="0" i="0" dirty="0"/>
              <a:t> (výběrový průměr).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28600" y="2127250"/>
            <a:ext cx="86868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Odmocninová</a:t>
            </a:r>
            <a:r>
              <a:rPr lang="cs-CZ" sz="2400" b="0" i="0"/>
              <a:t> </a:t>
            </a:r>
            <a:r>
              <a:rPr lang="cs-CZ" sz="2400" b="0" i="0">
                <a:solidFill>
                  <a:schemeClr val="bg1"/>
                </a:solidFill>
              </a:rPr>
              <a:t>transformace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914400" y="4233863"/>
          <a:ext cx="1066800" cy="574675"/>
        </p:xfrm>
        <a:graphic>
          <a:graphicData uri="http://schemas.openxmlformats.org/presentationml/2006/ole">
            <p:oleObj spid="_x0000_s9218" name="Rovnice" r:id="rId3" imgW="495000" imgH="228600" progId="Equation.3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3352800" y="4275138"/>
          <a:ext cx="1524000" cy="533400"/>
        </p:xfrm>
        <a:graphic>
          <a:graphicData uri="http://schemas.openxmlformats.org/presentationml/2006/ole">
            <p:oleObj spid="_x0000_s9219" name="Rovnice" r:id="rId4" imgW="672840" imgH="228600" progId="Equation.3">
              <p:embed/>
            </p:oleObj>
          </a:graphicData>
        </a:graphic>
      </p:graphicFrame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6172200" y="4281488"/>
          <a:ext cx="1981200" cy="527050"/>
        </p:xfrm>
        <a:graphic>
          <a:graphicData uri="http://schemas.openxmlformats.org/presentationml/2006/ole">
            <p:oleObj spid="_x0000_s9220" name="Rovnice" r:id="rId5" imgW="1002960" imgH="228600" progId="Equation.3">
              <p:embed/>
            </p:oleObj>
          </a:graphicData>
        </a:graphic>
      </p:graphicFrame>
      <p:sp>
        <p:nvSpPr>
          <p:cNvPr id="9224" name="Rectangle 11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825500" y="1422400"/>
            <a:ext cx="8318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Základní typy transformací vedou k normalitě </a:t>
            </a:r>
            <a:r>
              <a:rPr lang="cs-CZ" i="0" dirty="0" smtClean="0"/>
              <a:t>rozdělení </a:t>
            </a:r>
            <a:r>
              <a:rPr lang="cs-CZ" i="0" dirty="0"/>
              <a:t>nebo k homogenitě rozptylu</a:t>
            </a:r>
          </a:p>
        </p:txBody>
      </p:sp>
      <p:sp>
        <p:nvSpPr>
          <p:cNvPr id="9226" name="WordArt 13"/>
          <p:cNvSpPr>
            <a:spLocks noChangeArrowheads="1" noChangeShapeType="1"/>
          </p:cNvSpPr>
          <p:nvPr/>
        </p:nvSpPr>
        <p:spPr bwMode="auto">
          <a:xfrm>
            <a:off x="395288" y="1411288"/>
            <a:ext cx="45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Wingdings"/>
              </a:rPr>
              <a:t>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81000" y="1516063"/>
            <a:ext cx="7962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400" b="0" i="0" dirty="0"/>
              <a:t>   </a:t>
            </a:r>
            <a:r>
              <a:rPr lang="cs-CZ" sz="1600" b="0" i="0" dirty="0"/>
              <a:t>Tzv. </a:t>
            </a:r>
            <a:r>
              <a:rPr lang="cs-CZ" sz="1600" i="0" dirty="0"/>
              <a:t>úhlová transformace</a:t>
            </a:r>
            <a:r>
              <a:rPr lang="cs-CZ" sz="1600" b="0" i="0" dirty="0"/>
              <a:t> - velmi vhodná pro data typu podílů výskytu určitého jevu (znaku) mezi </a:t>
            </a:r>
            <a:r>
              <a:rPr lang="cs-CZ" sz="1600" i="0" dirty="0"/>
              <a:t>n</a:t>
            </a:r>
            <a:r>
              <a:rPr lang="cs-CZ" sz="1600" b="0" i="0" dirty="0"/>
              <a:t> hodnocenými jedinci - tedy pro data mající binomické </a:t>
            </a:r>
            <a:r>
              <a:rPr lang="cs-CZ" sz="1600" b="0" i="0" dirty="0" smtClean="0"/>
              <a:t>rozdělení. </a:t>
            </a:r>
            <a:r>
              <a:rPr lang="cs-CZ" sz="1600" b="0" i="0" dirty="0"/>
              <a:t>Pokud se určitý znak vyskytuje r-krát mezi </a:t>
            </a:r>
            <a:r>
              <a:rPr lang="cs-CZ" sz="1600" i="0" dirty="0"/>
              <a:t>n</a:t>
            </a:r>
            <a:r>
              <a:rPr lang="cs-CZ" sz="1600" b="0" i="0" dirty="0"/>
              <a:t> možnostmi (jedinci, opakováními), pak lze vyjádřit relativní četnost jeho výskytu jako </a:t>
            </a:r>
            <a:r>
              <a:rPr lang="cs-CZ" sz="1600" i="0" dirty="0"/>
              <a:t>p = r/n</a:t>
            </a:r>
            <a:r>
              <a:rPr lang="cs-CZ" sz="1600" b="0" i="0" dirty="0"/>
              <a:t> s variabilitou </a:t>
            </a:r>
            <a:r>
              <a:rPr lang="cs-CZ" sz="1600" i="0" dirty="0"/>
              <a:t>p.(1-p)/n</a:t>
            </a:r>
            <a:r>
              <a:rPr lang="cs-CZ" sz="1600" b="0" i="0" dirty="0"/>
              <a:t>. </a:t>
            </a:r>
            <a:r>
              <a:rPr lang="cs-CZ" sz="1600" b="0" i="0" dirty="0" err="1"/>
              <a:t>Arcsin</a:t>
            </a:r>
            <a:r>
              <a:rPr lang="cs-CZ" sz="1600" b="0" i="0" dirty="0"/>
              <a:t> transformace odstraní ze souborů dat podíly blízké 0 nebo 1, a tak efektivně sníží variabilitu odhadů středu. Transformace však není schopná odstranit variabilitu vyvolanou rozdílným počtem opakování v jednotlivých variantách - v takovém případě lze doporučit provedení vážených transformací dat. Velmi častou formou této transformace je: 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04800" y="4167188"/>
            <a:ext cx="79629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400" b="0" i="0"/>
              <a:t>   </a:t>
            </a:r>
            <a:r>
              <a:rPr lang="cs-CZ" sz="1600" b="0" i="0"/>
              <a:t>- tedy transformace podílů do hodnot, jejichž sinus je roven druhé odmocnině původních hodnot. Pokud celkový počet jedinců (opakování), mezi kterými je výskyt znaku monitorován, je n &lt; 50, pak lze doporučit velmi efektivní empirická opatření pro transformaci podílů blízkých 0 nebo 1. Pro tento případ lze nahrazovat nulové podíly hodnotou 1/4n a 100 % podíly hodnotou (n-1/4)/n. Pokud se mezi hodnotami vyskytuje větší množství krajních hodnot (menší než 0,2 a větší než 0,8), lze doporučit transformaci: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28600" y="1031875"/>
            <a:ext cx="8686800" cy="438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>
                <a:solidFill>
                  <a:schemeClr val="bg1"/>
                </a:solidFill>
              </a:rPr>
              <a:t>Arcsin transformace</a:t>
            </a: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3276600" y="3644900"/>
          <a:ext cx="2016125" cy="504825"/>
        </p:xfrm>
        <a:graphic>
          <a:graphicData uri="http://schemas.openxmlformats.org/presentationml/2006/ole">
            <p:oleObj spid="_x0000_s10242" name="Rovnice" r:id="rId3" imgW="901440" imgH="253800" progId="Equation.3">
              <p:embed/>
            </p:oleObj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2133600" y="5667375"/>
          <a:ext cx="3806825" cy="714375"/>
        </p:xfrm>
        <a:graphic>
          <a:graphicData uri="http://schemas.openxmlformats.org/presentationml/2006/ole">
            <p:oleObj spid="_x0000_s10243" name="Rovnice" r:id="rId4" imgW="2260440" imgH="507960" progId="Equation.3">
              <p:embed/>
            </p:oleObj>
          </a:graphicData>
        </a:graphic>
      </p:graphicFrame>
      <p:sp>
        <p:nvSpPr>
          <p:cNvPr id="10248" name="Rectangle 11"/>
          <p:cNvSpPr>
            <a:spLocks noGrp="1"/>
          </p:cNvSpPr>
          <p:nvPr>
            <p:ph type="title" idx="4294967295"/>
          </p:nvPr>
        </p:nvSpPr>
        <p:spPr>
          <a:xfrm>
            <a:off x="395288" y="152400"/>
            <a:ext cx="8215312" cy="612775"/>
          </a:xfrm>
          <a:noFill/>
        </p:spPr>
        <p:txBody>
          <a:bodyPr/>
          <a:lstStyle/>
          <a:p>
            <a:r>
              <a:rPr lang="cs-CZ" dirty="0" smtClean="0"/>
              <a:t>Transformace dat - legitimní úprava rozdělení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Klasickým postupem statistické analýzy je na základě vzorku cílové populace identifikovat typ a charakteristiky modelového rozdělení dat, využít jeho matematického modelu k popisu reality a získané výsledky zobecnit na hodnocenou cílovou populaci.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Využití tohoto přístupu je možné pouze v případě shody reálných dat s modelovým rozdělením, v opačném případě hrozí získání zavádějících výsledků (</a:t>
            </a:r>
            <a:r>
              <a:rPr lang="cs-CZ" sz="2400" dirty="0" err="1" smtClean="0"/>
              <a:t>neparametrické</a:t>
            </a:r>
            <a:r>
              <a:rPr lang="cs-CZ" sz="2400" dirty="0" smtClean="0"/>
              <a:t> statistiky).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Nejklasičtějším modelovým rozdělením, od něhož je odvozena celá řada statistických analýz je tzv. normální rozdělení, známé též jako </a:t>
            </a:r>
            <a:r>
              <a:rPr lang="cs-CZ" sz="2400" dirty="0" err="1" smtClean="0"/>
              <a:t>Gaussova</a:t>
            </a:r>
            <a:r>
              <a:rPr lang="cs-CZ" sz="2400" dirty="0" smtClean="0"/>
              <a:t> křivka.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Popisná statistika</a:t>
            </a:r>
          </a:p>
        </p:txBody>
      </p:sp>
      <p:sp>
        <p:nvSpPr>
          <p:cNvPr id="522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Popisná analýza dat je po vizualizaci dat dalším krokem v procesu statistického hodnocení. Poskytuje představu  o rozsazích hodnocených dat a umožňuje vyhodnotit, srovnáním s literárními údaji nebo dosavadní zkušeností, jejich realističnost.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Již při výběru vhodné popisné statistiky se uplatňuje znalost rozdělení dat. Některé popisné statistiky, odvozené od modelových rozdělení, je možné využít pouze v případě, že data mají dané modelové rozdělení. Typickým příkladem je průměr a směrodatná odchylka, jejichž předpokladem je přítomnost symetrického, resp. normálního rozdělení.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32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532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b="1" smtClean="0"/>
              <a:t>Kvalitativní/kategorická</a:t>
            </a:r>
          </a:p>
          <a:p>
            <a:pPr marL="742950" lvl="1" indent="-284163"/>
            <a:r>
              <a:rPr lang="cs-CZ" smtClean="0"/>
              <a:t> binární 	- ano/ne</a:t>
            </a:r>
          </a:p>
          <a:p>
            <a:pPr marL="742950" lvl="1" indent="-284163"/>
            <a:r>
              <a:rPr lang="cs-CZ" smtClean="0"/>
              <a:t> nominální 	- A,B,C … několik kategorií</a:t>
            </a:r>
          </a:p>
          <a:p>
            <a:pPr marL="742950" lvl="1" indent="-284163"/>
            <a:r>
              <a:rPr lang="cs-CZ" smtClean="0"/>
              <a:t> ordinální	- 1</a:t>
            </a:r>
            <a:r>
              <a:rPr lang="en-US" smtClean="0"/>
              <a:t>&lt;2&lt;3 …</a:t>
            </a:r>
            <a:r>
              <a:rPr lang="cs-CZ" smtClean="0"/>
              <a:t>několik kategorií a můžeme se ptát, která je větší</a:t>
            </a:r>
          </a:p>
          <a:p>
            <a:pPr marL="341313" indent="-341313"/>
            <a:r>
              <a:rPr lang="en-US" b="1" smtClean="0"/>
              <a:t>Kvantitativn</a:t>
            </a:r>
            <a:r>
              <a:rPr lang="cs-CZ" b="1" smtClean="0"/>
              <a:t>í</a:t>
            </a:r>
          </a:p>
          <a:p>
            <a:pPr marL="742950" lvl="1" indent="-284163"/>
            <a:r>
              <a:rPr lang="cs-CZ" smtClean="0"/>
              <a:t>nespojitá – čísla, která však nemohou nabývat všech hodnot (např. počet porodů)</a:t>
            </a:r>
          </a:p>
          <a:p>
            <a:pPr marL="742950" lvl="1" indent="-284163"/>
            <a:r>
              <a:rPr lang="cs-CZ" smtClean="0"/>
              <a:t>spojitá – teoreticky jsou možné všechny hodnoty (např. krevní tlak)</a:t>
            </a:r>
          </a:p>
          <a:p>
            <a:pPr marL="341313" indent="-341313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126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Řada dat a její vlastnosti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835150" y="1412875"/>
          <a:ext cx="5738813" cy="4854575"/>
        </p:xfrm>
        <a:graphic>
          <a:graphicData uri="http://schemas.openxmlformats.org/presentationml/2006/ole">
            <p:oleObj spid="_x0000_s11266" name="Artwork" r:id="rId3" imgW="7590000" imgH="642000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229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Frekvenční rozdělení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787900" y="3213100"/>
          <a:ext cx="3602038" cy="2701925"/>
        </p:xfrm>
        <a:graphic>
          <a:graphicData uri="http://schemas.openxmlformats.org/presentationml/2006/ole">
            <p:oleObj spid="_x0000_s12290" name="Graph" r:id="rId3" imgW="3656880" imgH="2742480" progId="STATISTICA.Graph">
              <p:embed/>
            </p:oleObj>
          </a:graphicData>
        </a:graphic>
      </p:graphicFrame>
      <p:graphicFrame>
        <p:nvGraphicFramePr>
          <p:cNvPr id="365573" name="Group 5"/>
          <p:cNvGraphicFramePr>
            <a:graphicFrameLocks noGrp="1"/>
          </p:cNvGraphicFramePr>
          <p:nvPr/>
        </p:nvGraphicFramePr>
        <p:xfrm>
          <a:off x="611188" y="1773238"/>
          <a:ext cx="2616200" cy="1773555"/>
        </p:xfrm>
        <a:graphic>
          <a:graphicData uri="http://schemas.openxmlformats.org/drawingml/2006/table">
            <a:tbl>
              <a:tblPr/>
              <a:tblGrid>
                <a:gridCol w="1392237"/>
                <a:gridCol w="1223963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Kategorie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Četnost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3708400" y="1700213"/>
            <a:ext cx="4773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2400" i="0"/>
              <a:t>Kvalitativní data</a:t>
            </a:r>
          </a:p>
          <a:p>
            <a:pPr eaLnBrk="0" hangingPunct="0"/>
            <a:r>
              <a:rPr kumimoji="1" lang="cs-CZ" sz="2400" b="0" i="0"/>
              <a:t>Tabulka s četností jednotlivých kategorií.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68313" y="4581525"/>
            <a:ext cx="4773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2400" i="0" dirty="0"/>
              <a:t>Kvantitativní data</a:t>
            </a:r>
          </a:p>
          <a:p>
            <a:pPr eaLnBrk="0" hangingPunct="0"/>
            <a:r>
              <a:rPr kumimoji="1" lang="cs-CZ" sz="2400" b="0" i="0" dirty="0"/>
              <a:t>Četnost hodnot </a:t>
            </a:r>
            <a:r>
              <a:rPr kumimoji="1" lang="cs-CZ" sz="2400" b="0" i="0" dirty="0" smtClean="0"/>
              <a:t>rozdělení </a:t>
            </a:r>
            <a:r>
              <a:rPr kumimoji="1" lang="cs-CZ" sz="2400" b="0" i="0" dirty="0"/>
              <a:t>v jednotlivých intervalech.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42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Parametry rozdělení</a:t>
            </a:r>
          </a:p>
        </p:txBody>
      </p:sp>
      <p:sp>
        <p:nvSpPr>
          <p:cNvPr id="5427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Soubor dat (řada čísel) můžeme charakterizovat parametry jeho rozdělení</a:t>
            </a:r>
          </a:p>
          <a:p>
            <a:pPr marL="341313" indent="-341313"/>
            <a:r>
              <a:rPr lang="cs-CZ" sz="2000" dirty="0" smtClean="0"/>
              <a:t>Hlavní skupiny těchto parametrů můžeme charakterizovat jako ukazatele:</a:t>
            </a:r>
          </a:p>
          <a:p>
            <a:pPr marL="742950" lvl="1" indent="-284163"/>
            <a:r>
              <a:rPr lang="cs-CZ" sz="1800" dirty="0" smtClean="0"/>
              <a:t>Středu (medián, průměr, geometrický průměr)</a:t>
            </a:r>
          </a:p>
          <a:p>
            <a:pPr marL="742950" lvl="1" indent="-284163"/>
            <a:r>
              <a:rPr lang="cs-CZ" sz="1800" dirty="0" smtClean="0"/>
              <a:t>Šířky rozdělení (rozsah hodnot, rozptyl, směrodatná odchylka)</a:t>
            </a:r>
          </a:p>
          <a:p>
            <a:pPr marL="742950" lvl="1" indent="-284163"/>
            <a:r>
              <a:rPr lang="cs-CZ" sz="1800" dirty="0" smtClean="0"/>
              <a:t>Tvaru rozdělení (</a:t>
            </a:r>
            <a:r>
              <a:rPr lang="cs-CZ" sz="1800" dirty="0" err="1" smtClean="0"/>
              <a:t>skewness</a:t>
            </a:r>
            <a:r>
              <a:rPr lang="cs-CZ" sz="1800" dirty="0" smtClean="0"/>
              <a:t>, </a:t>
            </a:r>
            <a:r>
              <a:rPr lang="cs-CZ" sz="1800" dirty="0" err="1" smtClean="0"/>
              <a:t>kurtosis</a:t>
            </a:r>
            <a:r>
              <a:rPr lang="cs-CZ" sz="1800" dirty="0" smtClean="0"/>
              <a:t>)</a:t>
            </a:r>
          </a:p>
          <a:p>
            <a:pPr marL="742950" lvl="1" indent="-284163"/>
            <a:r>
              <a:rPr lang="cs-CZ" sz="1800" dirty="0" smtClean="0"/>
              <a:t>Kvantily rozdělení – kolik </a:t>
            </a:r>
            <a:r>
              <a:rPr lang="en-US" sz="1800" dirty="0" smtClean="0"/>
              <a:t>% </a:t>
            </a:r>
            <a:r>
              <a:rPr lang="cs-CZ" sz="1800" dirty="0" smtClean="0"/>
              <a:t>řady dat leží nad a pod kvantilem</a:t>
            </a:r>
          </a:p>
          <a:p>
            <a:pPr marL="341313" indent="-341313"/>
            <a:endParaRPr lang="cs-CZ" sz="2000" dirty="0" smtClean="0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00438"/>
            <a:ext cx="331311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331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Populace a vzorek</a:t>
            </a:r>
          </a:p>
        </p:txBody>
      </p:sp>
      <p:sp>
        <p:nvSpPr>
          <p:cNvPr id="1331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dirty="0" smtClean="0"/>
              <a:t>Populace představuje veškeré možné objekty vzorkování, např. veškeré obyvatelstvo ČR při sledování na úrovni ČR, z populace získáme reálné parametry rozdělení</a:t>
            </a:r>
          </a:p>
          <a:p>
            <a:pPr marL="341313" indent="-341313"/>
            <a:r>
              <a:rPr lang="cs-CZ" sz="2000" dirty="0" smtClean="0"/>
              <a:t>Z populace je prováděno vzorkování za účelem získání reprezentativního vzorku (</a:t>
            </a:r>
            <a:r>
              <a:rPr lang="cs-CZ" sz="2000" b="1" dirty="0" smtClean="0"/>
              <a:t>sample</a:t>
            </a:r>
            <a:r>
              <a:rPr lang="cs-CZ" sz="2000" dirty="0" smtClean="0"/>
              <a:t>) populace, toto vzorkování by mělo být náhodné, důležitá je také velikost vzorku, ze vzorku získáme </a:t>
            </a:r>
            <a:r>
              <a:rPr lang="cs-CZ" sz="2000" b="1" dirty="0" smtClean="0"/>
              <a:t>odhady parametrů rozdělení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2339975" y="3429000"/>
          <a:ext cx="4264025" cy="2693988"/>
        </p:xfrm>
        <a:graphic>
          <a:graphicData uri="http://schemas.openxmlformats.org/presentationml/2006/ole">
            <p:oleObj spid="_x0000_s13314" name="Artwork" r:id="rId3" imgW="8530000" imgH="5390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Ukazatele středu rozdělení I</a:t>
            </a:r>
          </a:p>
        </p:txBody>
      </p:sp>
      <p:sp>
        <p:nvSpPr>
          <p:cNvPr id="1434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b="1" dirty="0" smtClean="0"/>
              <a:t>Průměr</a:t>
            </a:r>
            <a:r>
              <a:rPr lang="cs-CZ" sz="2000" dirty="0" smtClean="0"/>
              <a:t> – vhodný ukazatel středu u normálního/symetrického rozdělení, kde </a:t>
            </a:r>
            <a:r>
              <a:rPr lang="cs-CZ" sz="2000" b="1" dirty="0" err="1" smtClean="0"/>
              <a:t>x</a:t>
            </a:r>
            <a:r>
              <a:rPr lang="cs-CZ" sz="2000" b="1" baseline="-25000" dirty="0" err="1" smtClean="0"/>
              <a:t>i</a:t>
            </a:r>
            <a:r>
              <a:rPr lang="cs-CZ" sz="2000" dirty="0" smtClean="0"/>
              <a:t> jsou jednotlivé hodnoty a </a:t>
            </a:r>
            <a:r>
              <a:rPr lang="cs-CZ" sz="2000" b="1" dirty="0" smtClean="0"/>
              <a:t>n</a:t>
            </a:r>
            <a:r>
              <a:rPr lang="cs-CZ" sz="2000" dirty="0" smtClean="0"/>
              <a:t> jejich počet</a:t>
            </a:r>
          </a:p>
          <a:p>
            <a:pPr marL="341313" indent="-341313"/>
            <a:endParaRPr lang="cs-CZ" sz="2000" dirty="0" smtClean="0"/>
          </a:p>
          <a:p>
            <a:pPr marL="341313" indent="-341313"/>
            <a:endParaRPr lang="cs-CZ" sz="2000" dirty="0" smtClean="0"/>
          </a:p>
          <a:p>
            <a:pPr marL="341313" indent="-341313"/>
            <a:r>
              <a:rPr lang="cs-CZ" sz="2000" b="1" dirty="0" smtClean="0"/>
              <a:t>Medián </a:t>
            </a:r>
            <a:r>
              <a:rPr lang="cs-CZ" sz="2000" dirty="0" smtClean="0"/>
              <a:t>– jde vlastně o 50</a:t>
            </a:r>
            <a:r>
              <a:rPr lang="en-US" sz="2000" dirty="0" smtClean="0"/>
              <a:t>%</a:t>
            </a:r>
            <a:r>
              <a:rPr lang="cs-CZ" sz="2000" dirty="0" smtClean="0"/>
              <a:t> kvantil, tj. polovina hodnot leží nad a polovina pod mediánem</a:t>
            </a:r>
          </a:p>
          <a:p>
            <a:pPr marL="341313" indent="-341313"/>
            <a:endParaRPr lang="cs-CZ" sz="2000" dirty="0" smtClean="0"/>
          </a:p>
          <a:p>
            <a:pPr marL="341313" indent="-341313"/>
            <a:r>
              <a:rPr lang="cs-CZ" sz="2000" dirty="0" smtClean="0"/>
              <a:t>V případě symetrického rozdělení jsou jejich hodnoty v podstatě shodné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2195513" y="2133600"/>
          <a:ext cx="1944687" cy="788988"/>
        </p:xfrm>
        <a:graphic>
          <a:graphicData uri="http://schemas.openxmlformats.org/presentationml/2006/ole">
            <p:oleObj spid="_x0000_s14338" name="Rovnice" r:id="rId3" imgW="1054100" imgH="431800" progId="Equation.3">
              <p:embed/>
            </p:oleObj>
          </a:graphicData>
        </a:graphic>
      </p:graphicFrame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419600"/>
            <a:ext cx="4032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307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53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Ukazatele středu rozdělení II.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4932363" y="2943225"/>
          <a:ext cx="3441700" cy="2581275"/>
        </p:xfrm>
        <a:graphic>
          <a:graphicData uri="http://schemas.openxmlformats.org/presentationml/2006/ole">
            <p:oleObj spid="_x0000_s15362" name="Graph" r:id="rId3" imgW="3656880" imgH="2742480" progId="STATISTICA.Graph">
              <p:embed/>
            </p:oleObj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900113" y="2943225"/>
          <a:ext cx="3441700" cy="2581275"/>
        </p:xfrm>
        <a:graphic>
          <a:graphicData uri="http://schemas.openxmlformats.org/presentationml/2006/ole">
            <p:oleObj spid="_x0000_s15363" name="Graph" r:id="rId4" imgW="3656880" imgH="2742480" progId="STATISTICA.Graph">
              <p:embed/>
            </p:oleObj>
          </a:graphicData>
        </a:graphic>
      </p:graphicFrame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4211638" y="3933825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067175" y="3328988"/>
            <a:ext cx="73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2900" i="0"/>
              <a:t>log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323850" y="6021388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 eaLnBrk="0" hangingPunct="0"/>
            <a:r>
              <a:rPr kumimoji="1" lang="cs-CZ" b="0" i="0"/>
              <a:t>Medián, geometrický průměr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1979613" y="57594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95375" eaLnBrk="0" hangingPunct="0"/>
            <a:r>
              <a:rPr kumimoji="1" lang="cs-CZ" b="0" i="0"/>
              <a:t>Průměr</a:t>
            </a:r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1258888" y="5589588"/>
            <a:ext cx="144462" cy="360362"/>
          </a:xfrm>
          <a:prstGeom prst="upArrow">
            <a:avLst>
              <a:gd name="adj1" fmla="val 50000"/>
              <a:gd name="adj2" fmla="val 623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2411413" y="5516563"/>
            <a:ext cx="144462" cy="217487"/>
          </a:xfrm>
          <a:prstGeom prst="upArrow">
            <a:avLst>
              <a:gd name="adj1" fmla="val 50000"/>
              <a:gd name="adj2" fmla="val 376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5170488" y="5815013"/>
            <a:ext cx="319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095375" eaLnBrk="0" hangingPunct="0"/>
            <a:r>
              <a:rPr kumimoji="1" lang="cs-CZ" b="0" i="0"/>
              <a:t>Průměr (logaritmovaných dat)</a:t>
            </a:r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6732588" y="5516563"/>
            <a:ext cx="144462" cy="287337"/>
          </a:xfrm>
          <a:prstGeom prst="upArrow">
            <a:avLst>
              <a:gd name="adj1" fmla="val 50000"/>
              <a:gd name="adj2" fmla="val 497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Rectangle 13"/>
          <p:cNvSpPr>
            <a:spLocks noGrp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341313" indent="-341313"/>
            <a:r>
              <a:rPr lang="cs-CZ" sz="2000" dirty="0" smtClean="0"/>
              <a:t>Geometrický průměr – antilogaritmus průměru logaritmovaných dat, je vhodný pro doleva asymetrická data (</a:t>
            </a:r>
            <a:r>
              <a:rPr lang="cs-CZ" sz="2000" dirty="0" err="1" smtClean="0"/>
              <a:t>lognormální</a:t>
            </a:r>
            <a:r>
              <a:rPr lang="cs-CZ" sz="2000" dirty="0" smtClean="0"/>
              <a:t> rozdělení), která jsou v biologii velmi častá, jeho hodnota v podstatě odpovídá mediánu</a:t>
            </a:r>
          </a:p>
          <a:p>
            <a:pPr marL="341313" indent="-341313"/>
            <a:r>
              <a:rPr lang="cs-CZ" sz="2000" dirty="0" smtClean="0"/>
              <a:t>Takto asymetrická data je možné převést logaritmickou transformací na normální rozdělení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638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Ukazatele šířky rozdělení</a:t>
            </a:r>
          </a:p>
        </p:txBody>
      </p:sp>
      <p:sp>
        <p:nvSpPr>
          <p:cNvPr id="1638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300" b="1" dirty="0" smtClean="0"/>
              <a:t>Rozptyl</a:t>
            </a:r>
            <a:r>
              <a:rPr lang="cs-CZ" sz="2300" dirty="0" smtClean="0"/>
              <a:t> je ukazatelem šířky rozdělení získaný na základě odchylky jednotlivých hodnot od průměru.</a:t>
            </a:r>
          </a:p>
          <a:p>
            <a:pPr marL="341313" indent="-341313"/>
            <a:endParaRPr lang="cs-CZ" sz="2300" dirty="0" smtClean="0"/>
          </a:p>
          <a:p>
            <a:pPr marL="341313" indent="-341313"/>
            <a:r>
              <a:rPr lang="cs-CZ" sz="2300" dirty="0" smtClean="0"/>
              <a:t>Obdobně jako u průměru je jeho vypovídací schopnost nejvyšší v případě symetrického/normálního rozdělení</a:t>
            </a:r>
          </a:p>
          <a:p>
            <a:pPr marL="341313" indent="-341313"/>
            <a:endParaRPr lang="cs-CZ" sz="2300" dirty="0" smtClean="0"/>
          </a:p>
          <a:p>
            <a:pPr marL="341313" indent="-341313"/>
            <a:r>
              <a:rPr lang="cs-CZ" sz="2300" b="1" dirty="0" smtClean="0"/>
              <a:t>Směrodatná odchylka</a:t>
            </a:r>
            <a:r>
              <a:rPr lang="cs-CZ" sz="2300" dirty="0" smtClean="0"/>
              <a:t> je druhá odmocnina z rozptylu </a:t>
            </a:r>
          </a:p>
          <a:p>
            <a:pPr marL="341313" indent="-341313"/>
            <a:endParaRPr lang="cs-CZ" sz="2300" dirty="0" smtClean="0"/>
          </a:p>
          <a:p>
            <a:pPr marL="341313" indent="-341313"/>
            <a:r>
              <a:rPr lang="cs-CZ" sz="2300" b="1" dirty="0" smtClean="0">
                <a:sym typeface="Math1" pitchFamily="2" charset="2"/>
              </a:rPr>
              <a:t>Koeficient variance</a:t>
            </a:r>
            <a:r>
              <a:rPr lang="cs-CZ" sz="2300" dirty="0" smtClean="0">
                <a:sym typeface="Math1" pitchFamily="2" charset="2"/>
              </a:rPr>
              <a:t> - podíl SD ku průměru (u normálního rozdělení by se 95% hodnot mělo vejít do průměr ±3 SD), pokud je SD větší než 1/3 průměru jsou teoreticky pravděpodobné záporné hodnoty v rozdělení – ukazatel problémů s normalitou dat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4643438" y="1916113"/>
          <a:ext cx="1728787" cy="700087"/>
        </p:xfrm>
        <a:graphic>
          <a:graphicData uri="http://schemas.openxmlformats.org/presentationml/2006/ole">
            <p:oleObj spid="_x0000_s16386" name="Rovnice" r:id="rId3" imgW="1054100" imgH="4318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741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Ukazatele tvaru rozdělení</a:t>
            </a:r>
          </a:p>
        </p:txBody>
      </p:sp>
      <p:sp>
        <p:nvSpPr>
          <p:cNvPr id="1741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01775"/>
            <a:ext cx="8229600" cy="4525963"/>
          </a:xfrm>
        </p:spPr>
        <p:txBody>
          <a:bodyPr/>
          <a:lstStyle/>
          <a:p>
            <a:pPr marL="341313" indent="-341313"/>
            <a:r>
              <a:rPr lang="cs-CZ" sz="2000" b="1" dirty="0" err="1" smtClean="0"/>
              <a:t>Skewness</a:t>
            </a:r>
            <a:r>
              <a:rPr lang="cs-CZ" sz="2000" dirty="0" smtClean="0"/>
              <a:t> – ukazatel „šikmosti“ rozdělení, asymetrie rozdělení</a:t>
            </a:r>
          </a:p>
          <a:p>
            <a:pPr marL="341313" indent="-341313"/>
            <a:r>
              <a:rPr lang="cs-CZ" sz="2000" b="1" dirty="0" err="1" smtClean="0"/>
              <a:t>Kurtosis</a:t>
            </a:r>
            <a:r>
              <a:rPr lang="cs-CZ" sz="2000" dirty="0" smtClean="0"/>
              <a:t> – ukazatel „špičatosti/plochosti“ rozdělení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908175" y="2206625"/>
          <a:ext cx="4435475" cy="4175125"/>
        </p:xfrm>
        <a:graphic>
          <a:graphicData uri="http://schemas.openxmlformats.org/presentationml/2006/ole">
            <p:oleObj spid="_x0000_s17410" name="Artwork" r:id="rId3" imgW="10190000" imgH="959000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hist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3780421" cy="2520280"/>
          </a:xfrm>
          <a:prstGeom prst="rect">
            <a:avLst/>
          </a:prstGeom>
        </p:spPr>
      </p:pic>
      <p:pic>
        <p:nvPicPr>
          <p:cNvPr id="38" name="Obrázek 37" descr="n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387"/>
            <a:ext cx="3779912" cy="2519941"/>
          </a:xfrm>
          <a:prstGeom prst="rect">
            <a:avLst/>
          </a:prstGeom>
        </p:spPr>
      </p:pic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dirty="0" smtClean="0"/>
              <a:t>Rozdělení (rozložení, distribuce) pravděpodobnosti (dat)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24810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Funkce přiřazující intervalu hodnot náhodné veličiny pravděpodobnost (obecně), resp. přiřazující hodnotě náhodné veličiny určitou hustotu pravděpodobnosti (derivace pravděpodobnosti podle hodnoty).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 případě diskrétní náhodné veličiny lze ztotožnit intervaly s konkrétními hodnotami a tvrdit, že rozdělení pravděpodobnosti přiřazuje hodnotám pravděpodobnost.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52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Další parametry rozdělení</a:t>
            </a:r>
          </a:p>
        </p:txBody>
      </p:sp>
      <p:sp>
        <p:nvSpPr>
          <p:cNvPr id="5530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sz="2000" b="1" dirty="0" smtClean="0"/>
              <a:t>Počet hodnot – </a:t>
            </a:r>
            <a:r>
              <a:rPr lang="cs-CZ" sz="2000" dirty="0" smtClean="0"/>
              <a:t>důležitý ukazatel, znamená jak moc lze na data spoléhat</a:t>
            </a:r>
          </a:p>
          <a:p>
            <a:pPr marL="341313" indent="-341313"/>
            <a:r>
              <a:rPr lang="cs-CZ" sz="2000" b="1" dirty="0" smtClean="0"/>
              <a:t>Střední chyba odhadu průměru </a:t>
            </a:r>
            <a:r>
              <a:rPr lang="cs-CZ" sz="2000" dirty="0" smtClean="0"/>
              <a:t>- je založena na směrodatné odchylce rozdělení a </a:t>
            </a:r>
            <a:r>
              <a:rPr lang="cs-CZ" sz="2000" b="1" dirty="0" smtClean="0"/>
              <a:t>počtu hodnot</a:t>
            </a:r>
            <a:r>
              <a:rPr lang="cs-CZ" sz="2000" dirty="0" smtClean="0"/>
              <a:t>, vlastně jde o směrodatnou odchylku rozdělení průměru. Říká jak přesný je náš výpočet průměru. Čím větší počet hodnot rozdělení, tím je náš odhad skutečného průměru přesnější.</a:t>
            </a:r>
          </a:p>
          <a:p>
            <a:pPr marL="341313" indent="-341313"/>
            <a:r>
              <a:rPr lang="cs-CZ" sz="2000" b="1" dirty="0" smtClean="0"/>
              <a:t>Suma hodnot</a:t>
            </a:r>
          </a:p>
          <a:p>
            <a:pPr marL="341313" indent="-341313"/>
            <a:r>
              <a:rPr lang="cs-CZ" sz="2000" b="1" dirty="0" smtClean="0"/>
              <a:t>Modus</a:t>
            </a:r>
            <a:r>
              <a:rPr lang="cs-CZ" sz="2000" dirty="0" smtClean="0"/>
              <a:t> – nejčastější hodnota, vhodný např. při kategoriálních datech</a:t>
            </a:r>
          </a:p>
          <a:p>
            <a:pPr marL="341313" indent="-341313"/>
            <a:r>
              <a:rPr lang="cs-CZ" sz="2000" b="1" dirty="0" smtClean="0"/>
              <a:t>Minimum, maximum</a:t>
            </a:r>
          </a:p>
          <a:p>
            <a:pPr marL="341313" indent="-341313"/>
            <a:r>
              <a:rPr lang="cs-CZ" sz="2000" b="1" dirty="0" smtClean="0"/>
              <a:t>Rozsah hodnot</a:t>
            </a:r>
          </a:p>
          <a:p>
            <a:pPr marL="341313" indent="-341313"/>
            <a:r>
              <a:rPr lang="cs-CZ" sz="2000" b="1" dirty="0" smtClean="0"/>
              <a:t>Harmonický průměr</a:t>
            </a:r>
            <a:r>
              <a:rPr lang="cs-CZ" sz="2000" dirty="0" smtClean="0"/>
              <a:t>  - převrácená hodnota průměru převrácených hodnot (vždy platí harmonický průměr </a:t>
            </a:r>
            <a:r>
              <a:rPr lang="en-US" sz="2000" dirty="0" smtClean="0"/>
              <a:t>&lt; </a:t>
            </a:r>
            <a:r>
              <a:rPr lang="en-US" sz="2000" dirty="0" err="1" smtClean="0"/>
              <a:t>geometrick</a:t>
            </a:r>
            <a:r>
              <a:rPr lang="cs-CZ" sz="2000" dirty="0" smtClean="0"/>
              <a:t>ý průměr </a:t>
            </a:r>
            <a:r>
              <a:rPr lang="en-US" sz="2000" dirty="0" smtClean="0"/>
              <a:t>&lt; </a:t>
            </a:r>
            <a:r>
              <a:rPr lang="cs-CZ" sz="2000" dirty="0" smtClean="0"/>
              <a:t>aritmetický průměr)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i="1" smtClean="0">
                <a:latin typeface="Arial" charset="0"/>
                <a:cs typeface="Arial" charset="0"/>
              </a:rPr>
              <a:t>J. Jarkovský, L. Dušek</a:t>
            </a:r>
          </a:p>
        </p:txBody>
      </p:sp>
      <p:sp>
        <p:nvSpPr>
          <p:cNvPr id="4505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Párový t-test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charset="0"/>
              </a:rPr>
              <a:t>Wilcoxonův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 test</a:t>
            </a:r>
          </a:p>
        </p:txBody>
      </p:sp>
      <p:sp>
        <p:nvSpPr>
          <p:cNvPr id="4506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440651"/>
            <a:ext cx="7772400" cy="646331"/>
          </a:xfrm>
          <a:noFill/>
        </p:spPr>
        <p:txBody>
          <a:bodyPr>
            <a:sp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  <a:latin typeface="Arial" charset="0"/>
              </a:rPr>
              <a:t>6a. Párové testy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5"/>
            <a:ext cx="8534400" cy="504056"/>
          </a:xfrm>
        </p:spPr>
        <p:txBody>
          <a:bodyPr/>
          <a:lstStyle/>
          <a:p>
            <a:r>
              <a:rPr lang="cs-CZ" dirty="0" err="1" smtClean="0"/>
              <a:t>Levenův</a:t>
            </a:r>
            <a:r>
              <a:rPr lang="cs-CZ" dirty="0" smtClean="0"/>
              <a:t> test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11849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Test sloužící k rozhodnutí, zda mají dva nebo více vzorků stejný rozptyl.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H0: rozptyl je stejný.</a:t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>HA: rozptyl se liší.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Testová statistika:</a:t>
            </a:r>
          </a:p>
          <a:p>
            <a:pPr>
              <a:lnSpc>
                <a:spcPct val="90000"/>
              </a:lnSpc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1885950" indent="0">
              <a:buNone/>
            </a:pP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je celkový počet hodnot</a:t>
            </a:r>
          </a:p>
          <a:p>
            <a:pPr marL="1885950" indent="0"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počet hodnot v i-té skupině</a:t>
            </a:r>
          </a:p>
          <a:p>
            <a:pPr marL="1885950" indent="0">
              <a:buNone/>
            </a:pP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 je počet skupin</a:t>
            </a:r>
          </a:p>
          <a:p>
            <a:pPr marL="1885950" indent="0"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x̄</a:t>
            </a:r>
            <a:r>
              <a:rPr lang="cs-CZ" sz="1400" b="0" i="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průměr hodnot i-té skupiny (resp. medián)</a:t>
            </a:r>
          </a:p>
          <a:p>
            <a:pPr marL="1885950" indent="0">
              <a:buNone/>
            </a:pPr>
            <a:r>
              <a:rPr lang="cs-CZ" sz="1400" b="0" i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1400" b="0" i="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="0" i="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,j</a:t>
            </a: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|</a:t>
            </a:r>
            <a:r>
              <a:rPr lang="cs-CZ" sz="1400" b="0" i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400" b="0" i="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="0" i="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,j</a:t>
            </a: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x̄</a:t>
            </a:r>
            <a:r>
              <a:rPr lang="cs-CZ" sz="1400" b="0" i="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|</a:t>
            </a:r>
          </a:p>
          <a:p>
            <a:pPr marL="1885950" indent="0">
              <a:buNone/>
            </a:pP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140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průměr 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140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,j</a:t>
            </a:r>
          </a:p>
          <a:p>
            <a:pPr marL="1885950" indent="0">
              <a:buNone/>
            </a:pPr>
            <a:r>
              <a:rPr lang="cs-CZ" sz="1400" b="0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 je průměr všech </a:t>
            </a:r>
            <a:r>
              <a:rPr lang="cs-CZ" sz="1400" b="0" i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1400" b="0" i="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1400" b="0" i="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,j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 smtClean="0"/>
          </a:p>
          <a:p>
            <a:pPr>
              <a:lnSpc>
                <a:spcPct val="90000"/>
              </a:lnSpc>
            </a:pPr>
            <a:endParaRPr lang="cs-CZ" sz="2400" dirty="0" smtClean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235420"/>
            <a:ext cx="4464496" cy="98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426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Párové dvouvýběrové testy – předpoklady </a:t>
            </a:r>
          </a:p>
        </p:txBody>
      </p:sp>
      <p:sp>
        <p:nvSpPr>
          <p:cNvPr id="2426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84313"/>
            <a:ext cx="8534400" cy="4598987"/>
          </a:xfrm>
        </p:spPr>
        <p:txBody>
          <a:bodyPr/>
          <a:lstStyle/>
          <a:p>
            <a:pPr marL="342900" indent="-342900"/>
            <a:r>
              <a:rPr lang="cs-CZ" sz="1700" smtClean="0"/>
              <a:t>Skupiny dat jsou spojeny přes objekt měření, příkladem může být měření parametrů pacienta před léčbou a po léčbě (nemusí jít přímo o stejný objekt, dalším příkladem mohou být např. krysy ze stejné linie). </a:t>
            </a:r>
          </a:p>
          <a:p>
            <a:pPr marL="342900" indent="-342900"/>
            <a:r>
              <a:rPr lang="cs-CZ" sz="1700" smtClean="0"/>
              <a:t>Oba soubory musí mít shodný počet hodnot, protože všechna měření v jednom souboru musí být spárována s měřením v druhém souboru. Při vlastním výpočtu se potom počítá se změnou hodnot (diferencí) subjektů v obou souborech. </a:t>
            </a:r>
          </a:p>
          <a:p>
            <a:pPr marL="342900" indent="-342900"/>
            <a:r>
              <a:rPr lang="cs-CZ" sz="1700" smtClean="0"/>
              <a:t>Před párovým testem je vhodné ověřit si zda existuje vazba mezi oběma skupinami – vynesení do grafu, korelace.</a:t>
            </a:r>
          </a:p>
          <a:p>
            <a:pPr marL="342900" indent="-342900">
              <a:buFont typeface="Wingdings 2" pitchFamily="18" charset="2"/>
              <a:buNone/>
            </a:pPr>
            <a:r>
              <a:rPr lang="cs-CZ" sz="1700" b="1" smtClean="0"/>
              <a:t>Existuje několik možných designů experimentu, stručně lze sumarizovat:</a:t>
            </a:r>
          </a:p>
          <a:p>
            <a:pPr marL="342900" indent="-342900">
              <a:buFontTx/>
              <a:buAutoNum type="arabicPeriod"/>
            </a:pPr>
            <a:r>
              <a:rPr lang="cs-CZ" sz="1700" smtClean="0"/>
              <a:t>pokus je párový a jako párový se projeví</a:t>
            </a:r>
          </a:p>
          <a:p>
            <a:pPr marL="342900" indent="-342900">
              <a:buFontTx/>
              <a:buAutoNum type="arabicPeriod"/>
            </a:pPr>
            <a:r>
              <a:rPr lang="cs-CZ" sz="1700" smtClean="0"/>
              <a:t>párové provedení pokusu – párově se neprojeví</a:t>
            </a:r>
          </a:p>
          <a:p>
            <a:pPr marL="762000" lvl="1" indent="-304800">
              <a:buFontTx/>
              <a:buChar char="•"/>
            </a:pPr>
            <a:r>
              <a:rPr lang="cs-CZ" sz="1400" smtClean="0"/>
              <a:t>možná párovost není</a:t>
            </a:r>
          </a:p>
          <a:p>
            <a:pPr marL="762000" lvl="1" indent="-304800">
              <a:buFontTx/>
              <a:buChar char="•"/>
            </a:pPr>
            <a:r>
              <a:rPr lang="cs-CZ" sz="1400" smtClean="0"/>
              <a:t>špatně provedený pokus – malé n, velká variabilita, špatný výběr jedinců</a:t>
            </a:r>
          </a:p>
          <a:p>
            <a:pPr marL="342900" indent="-342900">
              <a:buFontTx/>
              <a:buAutoNum type="arabicPeriod"/>
            </a:pPr>
            <a:r>
              <a:rPr lang="cs-CZ" sz="1700" smtClean="0"/>
              <a:t>čekali jsme nezávislé a jsou</a:t>
            </a:r>
          </a:p>
          <a:p>
            <a:pPr marL="342900" indent="-342900">
              <a:buFontTx/>
              <a:buAutoNum type="arabicPeriod"/>
            </a:pPr>
            <a:r>
              <a:rPr lang="cs-CZ" sz="1700" smtClean="0"/>
              <a:t>čekali jsem nezávislé a nejsou</a:t>
            </a:r>
          </a:p>
          <a:p>
            <a:pPr marL="762000" lvl="1" indent="-304800">
              <a:buFontTx/>
              <a:buChar char="•"/>
            </a:pPr>
            <a:r>
              <a:rPr lang="cs-CZ" sz="1400" smtClean="0"/>
              <a:t>vazba</a:t>
            </a:r>
          </a:p>
          <a:p>
            <a:pPr marL="762000" lvl="1" indent="-304800">
              <a:buFontTx/>
              <a:buChar char="•"/>
            </a:pPr>
            <a:r>
              <a:rPr lang="cs-CZ" sz="1400" smtClean="0"/>
              <a:t>náhoda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32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Párový dvouvýběrový t-test</a:t>
            </a:r>
          </a:p>
        </p:txBody>
      </p:sp>
      <p:sp>
        <p:nvSpPr>
          <p:cNvPr id="53255" name="Rectangle 3"/>
          <p:cNvSpPr>
            <a:spLocks noGrp="1"/>
          </p:cNvSpPr>
          <p:nvPr>
            <p:ph type="body" idx="4294967295"/>
          </p:nvPr>
        </p:nvSpPr>
        <p:spPr>
          <a:xfrm>
            <a:off x="196850" y="1403350"/>
            <a:ext cx="8839200" cy="4598988"/>
          </a:xfrm>
        </p:spPr>
        <p:txBody>
          <a:bodyPr/>
          <a:lstStyle/>
          <a:p>
            <a:r>
              <a:rPr lang="cs-CZ" sz="1400" smtClean="0"/>
              <a:t>Tento test nemá žádné předpoklady o rozložení vstupních dat, protože je počítán až na základě jejich diferencí. </a:t>
            </a:r>
          </a:p>
          <a:p>
            <a:r>
              <a:rPr lang="cs-CZ" sz="1400" smtClean="0"/>
              <a:t>Tyto diference by měly být normálně rozloženy a otázkou v párovém t-testu je, zda se průměrná hodnota diferencí rovná nějakému číslu, typicky jde o srovnání s nulou jako důkaz neexistence změny mezi oběma spárovanými skupinami. </a:t>
            </a:r>
          </a:p>
          <a:p>
            <a:r>
              <a:rPr lang="cs-CZ" sz="1400" smtClean="0"/>
              <a:t>V podstatě jde o one sample t-test, kde místo rozdílu průměru vzorku a cílové populace je uveden průměr diferencí a srovnávané číslo (0 v případě otázky, zda není rozdíl mezi vzorky).</a:t>
            </a:r>
          </a:p>
          <a:p>
            <a:endParaRPr lang="cs-CZ" sz="1400" smtClean="0"/>
          </a:p>
          <a:p>
            <a:r>
              <a:rPr lang="cs-CZ" sz="1400" smtClean="0"/>
              <a:t>Pro srovnání s 0 (testovou statistikou je t rozložení):</a:t>
            </a:r>
          </a:p>
          <a:p>
            <a:endParaRPr lang="cs-CZ" sz="1400" smtClean="0"/>
          </a:p>
          <a:p>
            <a:r>
              <a:rPr lang="cs-CZ" sz="1400" smtClean="0"/>
              <a:t>Někdy je obtížné rozhodnout, zda jde nebo nejde o párové uspořádání, párový test by měl být použit pouze v případě, že můžeme potvrdit vazbu (korelace, vynesení do grafu), jedním z důvodů proč toto ověřovat je fakt, že v případě párového t-testu není nutné brát ohled na variabilitu původních dvou souborů, tento předpoklad však platí pouze v případě vazby mezi proměnnými. Výpočet obou typů testů se vlastně liší v použité s, jednou jde o s diferencí, v druhém případě o složený odhad rozptylu obou souborů.</a:t>
            </a:r>
          </a:p>
          <a:p>
            <a:r>
              <a:rPr lang="cs-CZ" sz="1400" smtClean="0"/>
              <a:t>Zda je párové uspořádání efektivnější lze určit na základě:</a:t>
            </a:r>
          </a:p>
          <a:p>
            <a:pPr lvl="1"/>
            <a:r>
              <a:rPr lang="cs-CZ" sz="1100" smtClean="0"/>
              <a:t>Síly vazby</a:t>
            </a:r>
          </a:p>
          <a:p>
            <a:pPr lvl="1"/>
            <a:r>
              <a:rPr lang="cs-CZ" sz="1100" smtClean="0"/>
              <a:t>Je-li s</a:t>
            </a:r>
            <a:r>
              <a:rPr lang="cs-CZ" sz="1100" baseline="-25000" smtClean="0"/>
              <a:t>D</a:t>
            </a:r>
            <a:r>
              <a:rPr lang="cs-CZ" sz="1100" smtClean="0"/>
              <a:t> výrazně menší než s</a:t>
            </a:r>
            <a:r>
              <a:rPr lang="cs-CZ" sz="1100" baseline="-25000" smtClean="0"/>
              <a:t>x1-x2</a:t>
            </a:r>
          </a:p>
          <a:p>
            <a:pPr lvl="1">
              <a:buFont typeface="Wingdings" pitchFamily="2" charset="2"/>
              <a:buNone/>
            </a:pPr>
            <a:endParaRPr lang="cs-CZ" sz="1100" baseline="-25000" smtClean="0"/>
          </a:p>
          <a:p>
            <a:r>
              <a:rPr lang="cs-CZ" sz="1400" smtClean="0"/>
              <a:t> Závislost je možné rozepsat pomocí vzorce: </a:t>
            </a:r>
          </a:p>
          <a:p>
            <a:endParaRPr lang="cs-CZ" sz="1400" smtClean="0"/>
          </a:p>
          <a:p>
            <a:r>
              <a:rPr lang="cs-CZ" sz="1400" smtClean="0"/>
              <a:t>v případě Cov=0, tedy v případě neexistence vazby pak s</a:t>
            </a:r>
            <a:r>
              <a:rPr lang="cs-CZ" sz="1400" baseline="-25000" smtClean="0"/>
              <a:t>D</a:t>
            </a:r>
            <a:r>
              <a:rPr lang="cs-CZ" sz="1400" baseline="30000" smtClean="0"/>
              <a:t>2</a:t>
            </a:r>
            <a:r>
              <a:rPr lang="cs-CZ" sz="1400" smtClean="0"/>
              <a:t> odpovídá součtu původních rozptylů, tedy přibližně S</a:t>
            </a:r>
            <a:r>
              <a:rPr lang="cs-CZ" sz="1400" baseline="-25000" smtClean="0"/>
              <a:t>x1-x2</a:t>
            </a:r>
            <a:r>
              <a:rPr lang="cs-CZ" sz="1400" smtClean="0"/>
              <a:t>.</a:t>
            </a:r>
          </a:p>
        </p:txBody>
      </p:sp>
      <p:sp>
        <p:nvSpPr>
          <p:cNvPr id="53256" name="Rectangle 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250" name="Object 5"/>
          <p:cNvGraphicFramePr>
            <a:graphicFrameLocks noChangeAspect="1"/>
          </p:cNvGraphicFramePr>
          <p:nvPr/>
        </p:nvGraphicFramePr>
        <p:xfrm>
          <a:off x="4643438" y="2911475"/>
          <a:ext cx="955675" cy="652463"/>
        </p:xfrm>
        <a:graphic>
          <a:graphicData uri="http://schemas.openxmlformats.org/presentationml/2006/ole">
            <p:oleObj spid="_x0000_s108546" r:id="rId3" imgW="596641" imgH="406224" progId="">
              <p:embed/>
            </p:oleObj>
          </a:graphicData>
        </a:graphic>
      </p:graphicFrame>
      <p:sp>
        <p:nvSpPr>
          <p:cNvPr id="53257" name="Rectangle 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251" name="Object 7"/>
          <p:cNvGraphicFramePr>
            <a:graphicFrameLocks noChangeAspect="1"/>
          </p:cNvGraphicFramePr>
          <p:nvPr/>
        </p:nvGraphicFramePr>
        <p:xfrm>
          <a:off x="5938838" y="3094038"/>
          <a:ext cx="865187" cy="288925"/>
        </p:xfrm>
        <a:graphic>
          <a:graphicData uri="http://schemas.openxmlformats.org/presentationml/2006/ole">
            <p:oleObj spid="_x0000_s108547" r:id="rId4" imgW="545626" imgH="177646" progId="">
              <p:embed/>
            </p:oleObj>
          </a:graphicData>
        </a:graphic>
      </p:graphicFrame>
      <p:sp>
        <p:nvSpPr>
          <p:cNvPr id="53258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3995738" y="5399088"/>
          <a:ext cx="2881312" cy="425450"/>
        </p:xfrm>
        <a:graphic>
          <a:graphicData uri="http://schemas.openxmlformats.org/presentationml/2006/ole">
            <p:oleObj spid="_x0000_s108548" r:id="rId5" imgW="1739900" imgH="254000" progId="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42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Párový dvouvýběrový t-test – příklad</a:t>
            </a:r>
          </a:p>
        </p:txBody>
      </p:sp>
      <p:sp>
        <p:nvSpPr>
          <p:cNvPr id="54278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8534400" cy="11572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1400" smtClean="0"/>
              <a:t>Byl prováděn pokus s dietou 11 diabetických psů, každý pes byl vystaven dvěma dietám s odlišným typem sacharidů (snadno vstřebatelné X pozvolna se rozkládající na glukózu), hodnoty krevní glukózy v průběhu jednotlivých diet mají být srovnány pro zjištění vlivu diety na hladinu krevní glukózy. Protože každý pes absolvoval obě diety, jde o párové uspořádání, kdy výsledky hodnoty v obou pokusech jsou spojeny přes pokusné zvíře. </a:t>
            </a: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4" name="Object 5"/>
          <p:cNvGraphicFramePr>
            <a:graphicFrameLocks noChangeAspect="1"/>
          </p:cNvGraphicFramePr>
          <p:nvPr/>
        </p:nvGraphicFramePr>
        <p:xfrm>
          <a:off x="6732588" y="2492375"/>
          <a:ext cx="2162175" cy="3600450"/>
        </p:xfrm>
        <a:graphic>
          <a:graphicData uri="http://schemas.openxmlformats.org/presentationml/2006/ole">
            <p:oleObj spid="_x0000_s109570" name="Graph" r:id="rId3" imgW="2160270" imgH="3599815" progId="STATISTICA.Graph">
              <p:embed/>
            </p:oleObj>
          </a:graphicData>
        </a:graphic>
      </p:graphicFrame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323850" y="2570163"/>
            <a:ext cx="62642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lang="cs-CZ" sz="120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cs-CZ" sz="1200">
                <a:solidFill>
                  <a:prstClr val="black"/>
                </a:solidFill>
                <a:cs typeface="Arial" pitchFamily="34" charset="0"/>
              </a:rPr>
              <a:t>Nulová hypotéza zní, že skutečný průměrný rozdíl mezi oběma dietami je 0, alternativní hypotéza zní, že to není 0.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cs-CZ" sz="1200">
                <a:solidFill>
                  <a:prstClr val="black"/>
                </a:solidFill>
                <a:cs typeface="Arial" pitchFamily="34" charset="0"/>
              </a:rPr>
              <a:t>Pro každého psa je spočítán rozdíl mezi jeho hladinou glukózy při obou dietách a měly by být ověřeny předpoklady pro one sample t-test – tedy alespoň přibližně normální rozložení.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cs-CZ" sz="1200">
                <a:solidFill>
                  <a:prstClr val="black"/>
                </a:solidFill>
                <a:cs typeface="Arial" pitchFamily="34" charset="0"/>
              </a:rPr>
              <a:t>Je spočítána testová charakteristika, výpočet vlastně probíhá jako one-sample t-test, kde je zjišťována významnost průměru diferencí obou souborů jako rozdíl mezi touto hodnotou a nulou (nula je hodnota, kterou by průměrná diference měla nabývat, pokud platí nulová hypotéza). T=4.37 s 10 stupni volnosti, skutečná hodnota p=0,0014 a tedy na hladině p=0,05 můžeme nulovou hypotézu zamítnou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lang="cs-CZ" sz="120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lang="cs-CZ" sz="120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lang="cs-CZ" sz="120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endParaRPr lang="cs-CZ" sz="120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cs-CZ" sz="1200">
                <a:solidFill>
                  <a:prstClr val="black"/>
                </a:solidFill>
                <a:cs typeface="Arial" pitchFamily="34" charset="0"/>
              </a:rPr>
              <a:t>Závěrem můžeme říci, že nulová hypotéza neexistence rozdílu mezi oběma dietami byla zamítnuta, což znamená, že high-fibre dieta má  významný vliv na snížení hladiny krevní glukózy.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cs-CZ" sz="1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281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5" name="Object 8"/>
          <p:cNvGraphicFramePr>
            <a:graphicFrameLocks noChangeAspect="1"/>
          </p:cNvGraphicFramePr>
          <p:nvPr/>
        </p:nvGraphicFramePr>
        <p:xfrm>
          <a:off x="868363" y="4835525"/>
          <a:ext cx="3990975" cy="609600"/>
        </p:xfrm>
        <a:graphic>
          <a:graphicData uri="http://schemas.openxmlformats.org/presentationml/2006/ole">
            <p:oleObj spid="_x0000_s109571" r:id="rId4" imgW="3987800" imgH="609600" progId="">
              <p:embed/>
            </p:oleObj>
          </a:graphicData>
        </a:graphic>
      </p:graphicFrame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53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Neparametrická obdoba párového t-testu</a:t>
            </a:r>
          </a:p>
        </p:txBody>
      </p:sp>
      <p:sp>
        <p:nvSpPr>
          <p:cNvPr id="55301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22400"/>
            <a:ext cx="8534400" cy="459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000" b="1" smtClean="0"/>
              <a:t>Wilcoxon test</a:t>
            </a:r>
          </a:p>
          <a:p>
            <a:r>
              <a:rPr lang="cs-CZ" sz="1600" smtClean="0"/>
              <a:t>Jsou vytvořeny diference mezi soubory, je vytvořeno jejich pořadí bez ohledu na znaménko a poté je sečteno pořadí kladných a pořadí záporných rozdílů. Menší z těchto dvou hodnot je srovnána s kritickou hodnotou testu a pokud je menší než kritická hodnota testu, pak zamítáme hypotézu shody obou souborů hodnot. Pro test existuje aproximace na normální rozložení, ale pouze pro velká n&gt;25.</a:t>
            </a:r>
          </a:p>
        </p:txBody>
      </p:sp>
      <p:graphicFrame>
        <p:nvGraphicFramePr>
          <p:cNvPr id="471112" name="Group 72"/>
          <p:cNvGraphicFramePr>
            <a:graphicFrameLocks noGrp="1"/>
          </p:cNvGraphicFramePr>
          <p:nvPr/>
        </p:nvGraphicFramePr>
        <p:xfrm>
          <a:off x="4757738" y="2979738"/>
          <a:ext cx="3630612" cy="3200400"/>
        </p:xfrm>
        <a:graphic>
          <a:graphicData uri="http://schemas.openxmlformats.org/drawingml/2006/table">
            <a:tbl>
              <a:tblPr/>
              <a:tblGrid>
                <a:gridCol w="1041400"/>
                <a:gridCol w="809625"/>
                <a:gridCol w="627062"/>
                <a:gridCol w="11525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 zásahem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 zásahu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Změna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Absolutní pořadí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6,3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1,3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8,1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-0,9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-0,6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1,11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0,89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-1,4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cs-CZ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5364" name="Rectangle 66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298" name="Object 67"/>
          <p:cNvGraphicFramePr>
            <a:graphicFrameLocks noChangeAspect="1"/>
          </p:cNvGraphicFramePr>
          <p:nvPr/>
        </p:nvGraphicFramePr>
        <p:xfrm>
          <a:off x="539750" y="3500438"/>
          <a:ext cx="3600450" cy="1250950"/>
        </p:xfrm>
        <a:graphic>
          <a:graphicData uri="http://schemas.openxmlformats.org/presentationml/2006/ole">
            <p:oleObj spid="_x0000_s110594" r:id="rId3" imgW="2438400" imgH="850900" progId="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43715" name="Rectang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cs-CZ" smtClean="0"/>
              <a:t>Wilcoxonův test – příklad I</a:t>
            </a:r>
          </a:p>
        </p:txBody>
      </p:sp>
      <p:graphicFrame>
        <p:nvGraphicFramePr>
          <p:cNvPr id="472149" name="Group 85"/>
          <p:cNvGraphicFramePr>
            <a:graphicFrameLocks noGrp="1"/>
          </p:cNvGraphicFramePr>
          <p:nvPr/>
        </p:nvGraphicFramePr>
        <p:xfrm>
          <a:off x="450850" y="1311275"/>
          <a:ext cx="8153400" cy="2693991"/>
        </p:xfrm>
        <a:graphic>
          <a:graphicData uri="http://schemas.openxmlformats.org/drawingml/2006/table">
            <a:tbl>
              <a:tblPr/>
              <a:tblGrid>
                <a:gridCol w="1630363"/>
                <a:gridCol w="1631950"/>
                <a:gridCol w="1628775"/>
                <a:gridCol w="1631950"/>
                <a:gridCol w="1630362"/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člověk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diference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pořadí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3790" name="Text Box 77"/>
          <p:cNvSpPr txBox="1">
            <a:spLocks noChangeArrowheads="1"/>
          </p:cNvSpPr>
          <p:nvPr/>
        </p:nvSpPr>
        <p:spPr bwMode="auto">
          <a:xfrm>
            <a:off x="238125" y="4087813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…….parametr krve před podáním léku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…….parametr krve po podání léku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…… </a:t>
            </a:r>
            <a:r>
              <a:rPr lang="cs-CZ" sz="1400" dirty="0" smtClean="0">
                <a:solidFill>
                  <a:prstClr val="black"/>
                </a:solidFill>
                <a:latin typeface="Symbol" pitchFamily="18" charset="2"/>
                <a:cs typeface="Arial" pitchFamily="34" charset="0"/>
                <a:sym typeface="Symbol"/>
              </a:rPr>
              <a:t>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pořadí kladných rozdílů = 51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…… = 4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= min(W</a:t>
            </a:r>
            <a:r>
              <a:rPr lang="cs-CZ" sz="1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;W</a:t>
            </a:r>
            <a:r>
              <a:rPr lang="cs-CZ" sz="14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4</a:t>
            </a:r>
            <a:b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počet párů = n = 10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Pokud je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menší než kritická hodnota testu, pak zamítáme hypotézu shody distribučních funkcí obou skupin.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cs-CZ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447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Wilcoxonův test – příklad II</a:t>
            </a:r>
          </a:p>
        </p:txBody>
      </p:sp>
      <p:sp>
        <p:nvSpPr>
          <p:cNvPr id="2447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>
              <a:buFont typeface="Wingdings 2" pitchFamily="18" charset="2"/>
              <a:buNone/>
            </a:pPr>
            <a:r>
              <a:rPr lang="cs-CZ" sz="1900" dirty="0" smtClean="0"/>
              <a:t>Byla testována nová dieta pro laboratorní krysy, při pokusu byl zjišťován její vliv na různých liniích krys, bylo proto zvoleno párové uspořádání kdy krysy v obou dietách jsou spojeny přes svoji linii, tj. na začátku byly dvojice krys stejné linie, jedna z nich byla náhodně přiřazena k dietě, druhá z dvojice pak do druhé diety.</a:t>
            </a:r>
          </a:p>
          <a:p>
            <a:pPr marL="381000" indent="-381000">
              <a:buFont typeface="Wingdings 2" pitchFamily="18" charset="2"/>
              <a:buNone/>
            </a:pPr>
            <a:endParaRPr lang="cs-CZ" sz="1900" dirty="0" smtClean="0"/>
          </a:p>
          <a:p>
            <a:pPr marL="381000" indent="-381000">
              <a:buFontTx/>
              <a:buAutoNum type="arabicPeriod"/>
            </a:pPr>
            <a:r>
              <a:rPr lang="cs-CZ" sz="1900" dirty="0" smtClean="0"/>
              <a:t>nulová hypotéza je, že váha krys není ovlivněna použitou dietou, alternativní, že ovlivnění dietou existuje</a:t>
            </a:r>
          </a:p>
          <a:p>
            <a:pPr marL="381000" indent="-381000">
              <a:buFontTx/>
              <a:buAutoNum type="arabicPeriod"/>
            </a:pPr>
            <a:r>
              <a:rPr lang="cs-CZ" sz="1900" dirty="0" smtClean="0"/>
              <a:t>spočítáme diference – tyto diference jsou nenormální a proto je vhodné využít </a:t>
            </a:r>
            <a:r>
              <a:rPr lang="cs-CZ" sz="1900" dirty="0" err="1" smtClean="0"/>
              <a:t>neparametrický</a:t>
            </a:r>
            <a:r>
              <a:rPr lang="cs-CZ" sz="1900" dirty="0" smtClean="0"/>
              <a:t> test</a:t>
            </a:r>
          </a:p>
          <a:p>
            <a:pPr marL="381000" indent="-381000">
              <a:buFontTx/>
              <a:buAutoNum type="arabicPeriod"/>
            </a:pPr>
            <a:r>
              <a:rPr lang="cs-CZ" sz="1900" dirty="0" smtClean="0"/>
              <a:t>Spočítáme sumu pořadí kladných a záporných diferencí, zde je menší suma záporných diferencí – 31</a:t>
            </a:r>
          </a:p>
          <a:p>
            <a:pPr marL="381000" indent="-381000">
              <a:buFontTx/>
              <a:buAutoNum type="arabicPeriod"/>
            </a:pPr>
            <a:r>
              <a:rPr lang="cs-CZ" sz="1900" dirty="0" smtClean="0"/>
              <a:t>výsledkem výpočtu je p&gt;0,05 a tedy nemáme dostatečné důkazy pro zamítnutí nulové hypotézy, nelze říci, že by nová dieta byla efektivnější než stará</a:t>
            </a:r>
          </a:p>
          <a:p>
            <a:pPr marL="381000" indent="-381000">
              <a:buFontTx/>
              <a:buAutoNum type="arabicPeriod"/>
            </a:pPr>
            <a:r>
              <a:rPr lang="cs-CZ" sz="1900" dirty="0" smtClean="0"/>
              <a:t>pro doplnění výsledků je vhodné zjistit také skutečnou velikost rozdílu hmotností ve skupinách, např. ve formě mediánu</a:t>
            </a:r>
          </a:p>
          <a:p>
            <a:pPr marL="381000" indent="-381000"/>
            <a:endParaRPr lang="cs-CZ" sz="19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6083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dirty="0" smtClean="0"/>
              <a:t>Rozdělení (rozdělení, distribuce) pravděpodobnosti (dat)</a:t>
            </a:r>
          </a:p>
        </p:txBody>
      </p:sp>
      <p:sp>
        <p:nvSpPr>
          <p:cNvPr id="4608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Rozdělení pravděpodobnosti pro spojité a diskrétní náhodné veličiny se liší (páry podobných rozdělení).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400" dirty="0" smtClean="0"/>
              <a:t>Každá náhodná veličina má určité rozdělení, které může a nemusí být známé.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Rozdělení je určeno charakteristickými parametry. Jejich typ a počet se liší na základě komplexity rozdělení: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průměr,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rozptyl,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špičatost,</a:t>
            </a:r>
          </a:p>
          <a:p>
            <a:pPr lvl="1">
              <a:lnSpc>
                <a:spcPct val="90000"/>
              </a:lnSpc>
            </a:pPr>
            <a:r>
              <a:rPr lang="cs-CZ" sz="1900" dirty="0" smtClean="0"/>
              <a:t>šikmost aj.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Při analýze určujeme výběrové parametry, které nejsou totožné s reálnými parametry rozdělení.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102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303213"/>
            <a:ext cx="7772400" cy="836612"/>
          </a:xfrm>
          <a:noFill/>
        </p:spPr>
        <p:txBody>
          <a:bodyPr/>
          <a:lstStyle/>
          <a:p>
            <a:r>
              <a:rPr lang="cs-CZ" dirty="0" smtClean="0"/>
              <a:t>rozdělení hodnot jako model: Normální rozdělení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5114925" y="3048000"/>
            <a:ext cx="1409700" cy="81915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4219575" y="4591050"/>
            <a:ext cx="2400300" cy="10953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4343400" y="1558925"/>
            <a:ext cx="35052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3077344" y="1558925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</a:t>
            </a:r>
            <a:r>
              <a:rPr lang="cs-CZ" sz="2000" b="0" i="0"/>
              <a:t> (</a:t>
            </a:r>
            <a:r>
              <a:rPr lang="cs-CZ" sz="2000" i="0">
                <a:latin typeface="Symbol" pitchFamily="18" charset="2"/>
              </a:rPr>
              <a:t>m,s</a:t>
            </a:r>
            <a:r>
              <a:rPr lang="cs-CZ" sz="2000" b="0" i="0"/>
              <a:t>)</a:t>
            </a:r>
          </a:p>
        </p:txBody>
      </p:sp>
      <p:sp>
        <p:nvSpPr>
          <p:cNvPr id="1034" name="AutoShape 7"/>
          <p:cNvSpPr>
            <a:spLocks noChangeArrowheads="1"/>
          </p:cNvSpPr>
          <p:nvPr/>
        </p:nvSpPr>
        <p:spPr bwMode="auto">
          <a:xfrm rot="5400000">
            <a:off x="6672263" y="4933950"/>
            <a:ext cx="485775" cy="4857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035" name="Group 8"/>
          <p:cNvGrpSpPr>
            <a:grpSpLocks/>
          </p:cNvGrpSpPr>
          <p:nvPr/>
        </p:nvGrpSpPr>
        <p:grpSpPr bwMode="auto">
          <a:xfrm>
            <a:off x="1248544" y="1320800"/>
            <a:ext cx="2514600" cy="1428750"/>
            <a:chOff x="64" y="136"/>
            <a:chExt cx="255" cy="204"/>
          </a:xfrm>
        </p:grpSpPr>
        <p:sp>
          <p:nvSpPr>
            <p:cNvPr id="1057" name="Line 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Line 1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562744" y="1330325"/>
            <a:ext cx="838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2362200" y="2292350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m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3152775" y="4572000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N (0,1)</a:t>
            </a:r>
          </a:p>
        </p:txBody>
      </p:sp>
      <p:sp>
        <p:nvSpPr>
          <p:cNvPr id="1039" name="Freeform 14" descr="Tmavý šikmo nahoru"/>
          <p:cNvSpPr>
            <a:spLocks/>
          </p:cNvSpPr>
          <p:nvPr/>
        </p:nvSpPr>
        <p:spPr bwMode="auto">
          <a:xfrm>
            <a:off x="1352550" y="4638675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dkUpDiag">
            <a:fgClr>
              <a:srgbClr val="00FF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600075" y="4333875"/>
            <a:ext cx="800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(z)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352675" y="5838825"/>
            <a:ext cx="476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0</a:t>
            </a:r>
          </a:p>
        </p:txBody>
      </p:sp>
      <p:sp>
        <p:nvSpPr>
          <p:cNvPr id="1042" name="Text Box 17"/>
          <p:cNvSpPr txBox="1">
            <a:spLocks noChangeArrowheads="1"/>
          </p:cNvSpPr>
          <p:nvPr/>
        </p:nvSpPr>
        <p:spPr bwMode="auto">
          <a:xfrm>
            <a:off x="7191375" y="4781550"/>
            <a:ext cx="1724025" cy="762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Tabelovaná</a:t>
            </a:r>
          </a:p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podoba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095375" y="3676650"/>
            <a:ext cx="2971800" cy="36195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Standardizovaná forma</a:t>
            </a:r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3534544" y="27019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1045" name="Text Box 20"/>
          <p:cNvSpPr txBox="1">
            <a:spLocks noChangeArrowheads="1"/>
          </p:cNvSpPr>
          <p:nvPr/>
        </p:nvSpPr>
        <p:spPr bwMode="auto">
          <a:xfrm>
            <a:off x="3686175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</a:t>
            </a:r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229225" y="3248025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z =</a:t>
            </a:r>
            <a:r>
              <a:rPr lang="cs-CZ" sz="2400" b="0" i="0"/>
              <a:t> </a:t>
            </a:r>
          </a:p>
        </p:txBody>
      </p:sp>
      <p:sp>
        <p:nvSpPr>
          <p:cNvPr id="1047" name="Text Box 22"/>
          <p:cNvSpPr txBox="1">
            <a:spLocks noChangeArrowheads="1"/>
          </p:cNvSpPr>
          <p:nvPr/>
        </p:nvSpPr>
        <p:spPr bwMode="auto">
          <a:xfrm>
            <a:off x="5686425" y="3171825"/>
            <a:ext cx="866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x - </a:t>
            </a:r>
            <a:r>
              <a:rPr lang="cs-CZ" i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</a:p>
        </p:txBody>
      </p:sp>
      <p:sp>
        <p:nvSpPr>
          <p:cNvPr id="1048" name="Freeform 23"/>
          <p:cNvSpPr>
            <a:spLocks/>
          </p:cNvSpPr>
          <p:nvPr/>
        </p:nvSpPr>
        <p:spPr bwMode="auto">
          <a:xfrm>
            <a:off x="6705600" y="2549525"/>
            <a:ext cx="685800" cy="762000"/>
          </a:xfrm>
          <a:custGeom>
            <a:avLst/>
            <a:gdLst>
              <a:gd name="T0" fmla="*/ 2147483647 w 55"/>
              <a:gd name="T1" fmla="*/ 0 h 90"/>
              <a:gd name="T2" fmla="*/ 2147483647 w 55"/>
              <a:gd name="T3" fmla="*/ 2147483647 h 90"/>
              <a:gd name="T4" fmla="*/ 0 w 55"/>
              <a:gd name="T5" fmla="*/ 2147483647 h 90"/>
              <a:gd name="T6" fmla="*/ 0 60000 65536"/>
              <a:gd name="T7" fmla="*/ 0 60000 65536"/>
              <a:gd name="T8" fmla="*/ 0 60000 65536"/>
              <a:gd name="T9" fmla="*/ 0 w 55"/>
              <a:gd name="T10" fmla="*/ 0 h 90"/>
              <a:gd name="T11" fmla="*/ 55 w 55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90">
                <a:moveTo>
                  <a:pt x="45" y="0"/>
                </a:moveTo>
                <a:cubicBezTo>
                  <a:pt x="50" y="22"/>
                  <a:pt x="55" y="45"/>
                  <a:pt x="48" y="60"/>
                </a:cubicBezTo>
                <a:cubicBezTo>
                  <a:pt x="41" y="75"/>
                  <a:pt x="20" y="82"/>
                  <a:pt x="0" y="90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49" name="Freeform 24"/>
          <p:cNvSpPr>
            <a:spLocks/>
          </p:cNvSpPr>
          <p:nvPr/>
        </p:nvSpPr>
        <p:spPr bwMode="auto">
          <a:xfrm>
            <a:off x="5362575" y="4095750"/>
            <a:ext cx="533400" cy="619125"/>
          </a:xfrm>
          <a:custGeom>
            <a:avLst/>
            <a:gdLst>
              <a:gd name="T0" fmla="*/ 0 w 72"/>
              <a:gd name="T1" fmla="*/ 0 h 73"/>
              <a:gd name="T2" fmla="*/ 2147483647 w 72"/>
              <a:gd name="T3" fmla="*/ 2147483647 h 73"/>
              <a:gd name="T4" fmla="*/ 2147483647 w 72"/>
              <a:gd name="T5" fmla="*/ 2147483647 h 73"/>
              <a:gd name="T6" fmla="*/ 0 60000 65536"/>
              <a:gd name="T7" fmla="*/ 0 60000 65536"/>
              <a:gd name="T8" fmla="*/ 0 60000 65536"/>
              <a:gd name="T9" fmla="*/ 0 w 72"/>
              <a:gd name="T10" fmla="*/ 0 h 73"/>
              <a:gd name="T11" fmla="*/ 72 w 7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73">
                <a:moveTo>
                  <a:pt x="0" y="0"/>
                </a:moveTo>
                <a:cubicBezTo>
                  <a:pt x="1" y="13"/>
                  <a:pt x="2" y="26"/>
                  <a:pt x="14" y="38"/>
                </a:cubicBezTo>
                <a:cubicBezTo>
                  <a:pt x="26" y="50"/>
                  <a:pt x="49" y="61"/>
                  <a:pt x="72" y="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cs-CZ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5838825" y="3500438"/>
            <a:ext cx="609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2590800" y="27019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2619375" y="5619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281488" y="1558925"/>
          <a:ext cx="3632200" cy="1122363"/>
        </p:xfrm>
        <a:graphic>
          <a:graphicData uri="http://schemas.openxmlformats.org/presentationml/2006/ole">
            <p:oleObj spid="_x0000_s1026" name="Rovnice" r:id="rId3" imgW="1473120" imgH="482400" progId="Equation.3">
              <p:embed/>
            </p:oleObj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137025" y="4629150"/>
          <a:ext cx="2527300" cy="1066800"/>
        </p:xfrm>
        <a:graphic>
          <a:graphicData uri="http://schemas.openxmlformats.org/presentationml/2006/ole">
            <p:oleObj spid="_x0000_s1027" name="Rovnice" r:id="rId4" imgW="1168200" imgH="469800" progId="Equation.3">
              <p:embed/>
            </p:oleObj>
          </a:graphicData>
        </a:graphic>
      </p:graphicFrame>
      <p:grpSp>
        <p:nvGrpSpPr>
          <p:cNvPr id="1053" name="Group 30"/>
          <p:cNvGrpSpPr>
            <a:grpSpLocks/>
          </p:cNvGrpSpPr>
          <p:nvPr/>
        </p:nvGrpSpPr>
        <p:grpSpPr bwMode="auto">
          <a:xfrm>
            <a:off x="1323975" y="4333875"/>
            <a:ext cx="2514600" cy="1428750"/>
            <a:chOff x="64" y="136"/>
            <a:chExt cx="255" cy="204"/>
          </a:xfrm>
        </p:grpSpPr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54" name="Freeform 33" descr="Tmavý šikmo nahoru"/>
          <p:cNvSpPr>
            <a:spLocks/>
          </p:cNvSpPr>
          <p:nvPr/>
        </p:nvSpPr>
        <p:spPr bwMode="auto">
          <a:xfrm>
            <a:off x="1332930" y="1620838"/>
            <a:ext cx="2347912" cy="1114425"/>
          </a:xfrm>
          <a:custGeom>
            <a:avLst/>
            <a:gdLst>
              <a:gd name="T0" fmla="*/ 0 w 1479"/>
              <a:gd name="T1" fmla="*/ 2147483647 h 702"/>
              <a:gd name="T2" fmla="*/ 2147483647 w 1479"/>
              <a:gd name="T3" fmla="*/ 2147483647 h 702"/>
              <a:gd name="T4" fmla="*/ 2147483647 w 1479"/>
              <a:gd name="T5" fmla="*/ 2147483647 h 702"/>
              <a:gd name="T6" fmla="*/ 2147483647 w 1479"/>
              <a:gd name="T7" fmla="*/ 2147483647 h 702"/>
              <a:gd name="T8" fmla="*/ 2147483647 w 1479"/>
              <a:gd name="T9" fmla="*/ 2147483647 h 702"/>
              <a:gd name="T10" fmla="*/ 2147483647 w 1479"/>
              <a:gd name="T11" fmla="*/ 0 h 702"/>
              <a:gd name="T12" fmla="*/ 2147483647 w 1479"/>
              <a:gd name="T13" fmla="*/ 2147483647 h 702"/>
              <a:gd name="T14" fmla="*/ 2147483647 w 1479"/>
              <a:gd name="T15" fmla="*/ 2147483647 h 702"/>
              <a:gd name="T16" fmla="*/ 2147483647 w 1479"/>
              <a:gd name="T17" fmla="*/ 2147483647 h 702"/>
              <a:gd name="T18" fmla="*/ 2147483647 w 1479"/>
              <a:gd name="T19" fmla="*/ 2147483647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79"/>
              <a:gd name="T31" fmla="*/ 0 h 702"/>
              <a:gd name="T32" fmla="*/ 1479 w 1479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79" h="702">
                <a:moveTo>
                  <a:pt x="0" y="700"/>
                </a:moveTo>
                <a:cubicBezTo>
                  <a:pt x="11" y="697"/>
                  <a:pt x="29" y="702"/>
                  <a:pt x="69" y="682"/>
                </a:cubicBezTo>
                <a:cubicBezTo>
                  <a:pt x="109" y="662"/>
                  <a:pt x="182" y="634"/>
                  <a:pt x="241" y="579"/>
                </a:cubicBezTo>
                <a:cubicBezTo>
                  <a:pt x="300" y="524"/>
                  <a:pt x="369" y="429"/>
                  <a:pt x="423" y="354"/>
                </a:cubicBezTo>
                <a:cubicBezTo>
                  <a:pt x="477" y="279"/>
                  <a:pt x="507" y="186"/>
                  <a:pt x="567" y="126"/>
                </a:cubicBezTo>
                <a:cubicBezTo>
                  <a:pt x="627" y="66"/>
                  <a:pt x="705" y="0"/>
                  <a:pt x="777" y="0"/>
                </a:cubicBezTo>
                <a:cubicBezTo>
                  <a:pt x="849" y="0"/>
                  <a:pt x="939" y="66"/>
                  <a:pt x="993" y="120"/>
                </a:cubicBezTo>
                <a:cubicBezTo>
                  <a:pt x="1047" y="174"/>
                  <a:pt x="1047" y="264"/>
                  <a:pt x="1089" y="342"/>
                </a:cubicBezTo>
                <a:cubicBezTo>
                  <a:pt x="1131" y="420"/>
                  <a:pt x="1173" y="516"/>
                  <a:pt x="1239" y="576"/>
                </a:cubicBezTo>
                <a:cubicBezTo>
                  <a:pt x="1305" y="636"/>
                  <a:pt x="1431" y="678"/>
                  <a:pt x="1479" y="702"/>
                </a:cubicBezTo>
              </a:path>
            </a:pathLst>
          </a:custGeom>
          <a:pattFill prst="dkUpDiag">
            <a:fgClr>
              <a:srgbClr val="FF0000"/>
            </a:fgClr>
            <a:bgClr>
              <a:srgbClr val="FFFFFF"/>
            </a:bgClr>
          </a:patt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05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435975" cy="1143000"/>
          </a:xfrm>
          <a:noFill/>
        </p:spPr>
        <p:txBody>
          <a:bodyPr/>
          <a:lstStyle/>
          <a:p>
            <a:r>
              <a:rPr lang="cs-CZ" dirty="0" smtClean="0"/>
              <a:t>Parametry charakterizující normální rozdělení a jejich význam</a:t>
            </a: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4691063" y="1303338"/>
            <a:ext cx="9255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8040688" y="2555875"/>
            <a:ext cx="382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70532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</a:t>
            </a: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34063" y="2852738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</a:t>
            </a:r>
          </a:p>
        </p:txBody>
      </p:sp>
      <p:sp>
        <p:nvSpPr>
          <p:cNvPr id="2060" name="Line 7"/>
          <p:cNvSpPr>
            <a:spLocks noChangeShapeType="1"/>
          </p:cNvSpPr>
          <p:nvPr/>
        </p:nvSpPr>
        <p:spPr bwMode="auto">
          <a:xfrm flipV="1">
            <a:off x="6443663" y="2681288"/>
            <a:ext cx="4222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8"/>
          <p:cNvSpPr>
            <a:spLocks noChangeShapeType="1"/>
          </p:cNvSpPr>
          <p:nvPr/>
        </p:nvSpPr>
        <p:spPr bwMode="auto">
          <a:xfrm flipH="1" flipV="1">
            <a:off x="7092950" y="2679700"/>
            <a:ext cx="215900" cy="215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5453063" y="1347788"/>
          <a:ext cx="3222625" cy="1371600"/>
        </p:xfrm>
        <a:graphic>
          <a:graphicData uri="http://schemas.openxmlformats.org/presentationml/2006/ole">
            <p:oleObj spid="_x0000_s2050" name="Graf" r:id="rId3" imgW="3330000" imgH="1248840" progId="Excel.Sheet.8">
              <p:embed/>
            </p:oleObj>
          </a:graphicData>
        </a:graphic>
      </p:graphicFrame>
      <p:sp>
        <p:nvSpPr>
          <p:cNvPr id="2062" name="Line 10"/>
          <p:cNvSpPr>
            <a:spLocks noChangeShapeType="1"/>
          </p:cNvSpPr>
          <p:nvPr/>
        </p:nvSpPr>
        <p:spPr bwMode="auto">
          <a:xfrm flipV="1">
            <a:off x="5453063" y="1357313"/>
            <a:ext cx="1587" cy="132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3" name="Line 11"/>
          <p:cNvSpPr>
            <a:spLocks noChangeShapeType="1"/>
          </p:cNvSpPr>
          <p:nvPr/>
        </p:nvSpPr>
        <p:spPr bwMode="auto">
          <a:xfrm>
            <a:off x="5446713" y="2676525"/>
            <a:ext cx="2852737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Line 12"/>
          <p:cNvSpPr>
            <a:spLocks noChangeShapeType="1"/>
          </p:cNvSpPr>
          <p:nvPr/>
        </p:nvSpPr>
        <p:spPr bwMode="auto">
          <a:xfrm>
            <a:off x="6977063" y="2605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Rectangle 13"/>
          <p:cNvSpPr>
            <a:spLocks noChangeArrowheads="1"/>
          </p:cNvSpPr>
          <p:nvPr/>
        </p:nvSpPr>
        <p:spPr bwMode="auto">
          <a:xfrm>
            <a:off x="762000" y="3800475"/>
            <a:ext cx="3200400" cy="2466975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6" name="Rectangle 14"/>
          <p:cNvSpPr>
            <a:spLocks noChangeArrowheads="1"/>
          </p:cNvSpPr>
          <p:nvPr/>
        </p:nvSpPr>
        <p:spPr bwMode="auto">
          <a:xfrm>
            <a:off x="762000" y="2852738"/>
            <a:ext cx="320040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7" name="Rectangle 15"/>
          <p:cNvSpPr>
            <a:spLocks noChangeArrowheads="1"/>
          </p:cNvSpPr>
          <p:nvPr/>
        </p:nvSpPr>
        <p:spPr bwMode="auto">
          <a:xfrm>
            <a:off x="838200" y="2928938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>
                <a:latin typeface="Symbol" pitchFamily="18" charset="2"/>
              </a:rPr>
              <a:t>m</a:t>
            </a:r>
            <a:r>
              <a:rPr lang="cs-CZ" sz="2000" i="0"/>
              <a:t> ~ x</a:t>
            </a:r>
          </a:p>
          <a:p>
            <a:pPr algn="ctr" eaLnBrk="0" hangingPunct="0"/>
            <a:r>
              <a:rPr lang="cs-CZ" sz="2000" i="0" u="sng">
                <a:solidFill>
                  <a:srgbClr val="CC0000"/>
                </a:solidFill>
              </a:rPr>
              <a:t>průměr</a:t>
            </a:r>
            <a:r>
              <a:rPr lang="cs-CZ" sz="2000" i="0">
                <a:solidFill>
                  <a:srgbClr val="CC0000"/>
                </a:solidFill>
              </a:rPr>
              <a:t> - ukazatel středu</a:t>
            </a:r>
          </a:p>
        </p:txBody>
      </p:sp>
      <p:sp>
        <p:nvSpPr>
          <p:cNvPr id="2068" name="Rectangle 16"/>
          <p:cNvSpPr>
            <a:spLocks noChangeArrowheads="1"/>
          </p:cNvSpPr>
          <p:nvPr/>
        </p:nvSpPr>
        <p:spPr bwMode="auto">
          <a:xfrm>
            <a:off x="1676400" y="3771900"/>
            <a:ext cx="1200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>
                <a:latin typeface="Symbol" pitchFamily="18" charset="2"/>
              </a:rPr>
              <a:t>s</a:t>
            </a:r>
            <a:r>
              <a:rPr lang="cs-CZ" i="0" baseline="30000"/>
              <a:t>2</a:t>
            </a:r>
            <a:r>
              <a:rPr lang="cs-CZ" i="0"/>
              <a:t> ~ s</a:t>
            </a:r>
            <a:r>
              <a:rPr lang="cs-CZ" i="0" baseline="30000"/>
              <a:t>2</a:t>
            </a:r>
          </a:p>
          <a:p>
            <a:pPr algn="ctr" eaLnBrk="0" hangingPunct="0"/>
            <a:r>
              <a:rPr lang="cs-CZ" sz="2000" i="0"/>
              <a:t>rozptyl</a:t>
            </a:r>
          </a:p>
        </p:txBody>
      </p:sp>
      <p:sp>
        <p:nvSpPr>
          <p:cNvPr id="2069" name="Line 17"/>
          <p:cNvSpPr>
            <a:spLocks noChangeShapeType="1"/>
          </p:cNvSpPr>
          <p:nvPr/>
        </p:nvSpPr>
        <p:spPr bwMode="auto">
          <a:xfrm>
            <a:off x="1285875" y="5910263"/>
            <a:ext cx="1990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0" name="Rectangle 18" descr="Tmavý svislý"/>
          <p:cNvSpPr>
            <a:spLocks noChangeArrowheads="1"/>
          </p:cNvSpPr>
          <p:nvPr/>
        </p:nvSpPr>
        <p:spPr bwMode="auto">
          <a:xfrm>
            <a:off x="1628775" y="5300663"/>
            <a:ext cx="647700" cy="600075"/>
          </a:xfrm>
          <a:prstGeom prst="rect">
            <a:avLst/>
          </a:prstGeom>
          <a:pattFill prst="dkVert">
            <a:fgClr>
              <a:srgbClr val="3366FF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1" name="Rectangle 19"/>
          <p:cNvSpPr>
            <a:spLocks noChangeArrowheads="1"/>
          </p:cNvSpPr>
          <p:nvPr/>
        </p:nvSpPr>
        <p:spPr bwMode="auto">
          <a:xfrm>
            <a:off x="1514475" y="5886450"/>
            <a:ext cx="542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xi</a:t>
            </a:r>
          </a:p>
        </p:txBody>
      </p:sp>
      <p:sp>
        <p:nvSpPr>
          <p:cNvPr id="2072" name="Rectangle 20"/>
          <p:cNvSpPr>
            <a:spLocks noChangeArrowheads="1"/>
          </p:cNvSpPr>
          <p:nvPr/>
        </p:nvSpPr>
        <p:spPr bwMode="auto">
          <a:xfrm>
            <a:off x="3143250" y="5819775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x</a:t>
            </a:r>
          </a:p>
        </p:txBody>
      </p:sp>
      <p:sp>
        <p:nvSpPr>
          <p:cNvPr id="2073" name="Rectangle 21"/>
          <p:cNvSpPr>
            <a:spLocks noChangeArrowheads="1"/>
          </p:cNvSpPr>
          <p:nvPr/>
        </p:nvSpPr>
        <p:spPr bwMode="auto">
          <a:xfrm>
            <a:off x="228600" y="289083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a)</a:t>
            </a:r>
          </a:p>
        </p:txBody>
      </p:sp>
      <p:sp>
        <p:nvSpPr>
          <p:cNvPr id="2074" name="Rectangle 22"/>
          <p:cNvSpPr>
            <a:spLocks noChangeArrowheads="1"/>
          </p:cNvSpPr>
          <p:nvPr/>
        </p:nvSpPr>
        <p:spPr bwMode="auto">
          <a:xfrm>
            <a:off x="228600" y="3743325"/>
            <a:ext cx="5619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b)</a:t>
            </a:r>
          </a:p>
        </p:txBody>
      </p:sp>
      <p:sp>
        <p:nvSpPr>
          <p:cNvPr id="2075" name="Rectangle 23"/>
          <p:cNvSpPr>
            <a:spLocks noChangeArrowheads="1"/>
          </p:cNvSpPr>
          <p:nvPr/>
        </p:nvSpPr>
        <p:spPr bwMode="auto">
          <a:xfrm>
            <a:off x="2152650" y="5876925"/>
            <a:ext cx="276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latin typeface="Symbol" pitchFamily="18" charset="2"/>
              </a:rPr>
              <a:t>m</a:t>
            </a:r>
          </a:p>
        </p:txBody>
      </p:sp>
      <p:sp>
        <p:nvSpPr>
          <p:cNvPr id="2076" name="Line 24"/>
          <p:cNvSpPr>
            <a:spLocks noChangeShapeType="1"/>
          </p:cNvSpPr>
          <p:nvPr/>
        </p:nvSpPr>
        <p:spPr bwMode="auto">
          <a:xfrm>
            <a:off x="2514600" y="3005138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7" name="Rectangle 25"/>
          <p:cNvSpPr>
            <a:spLocks noChangeArrowheads="1"/>
          </p:cNvSpPr>
          <p:nvPr/>
        </p:nvSpPr>
        <p:spPr bwMode="auto">
          <a:xfrm>
            <a:off x="5591175" y="5146675"/>
            <a:ext cx="2971800" cy="1162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8" name="Rectangle 26"/>
          <p:cNvSpPr>
            <a:spLocks noChangeArrowheads="1"/>
          </p:cNvSpPr>
          <p:nvPr/>
        </p:nvSpPr>
        <p:spPr bwMode="auto">
          <a:xfrm>
            <a:off x="5591175" y="3284538"/>
            <a:ext cx="2971800" cy="182086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9" name="Rectangle 27"/>
          <p:cNvSpPr>
            <a:spLocks noChangeArrowheads="1"/>
          </p:cNvSpPr>
          <p:nvPr/>
        </p:nvSpPr>
        <p:spPr bwMode="auto">
          <a:xfrm>
            <a:off x="5257800" y="3276600"/>
            <a:ext cx="3657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400" i="0">
                <a:latin typeface="Symbol" pitchFamily="18" charset="2"/>
              </a:rPr>
              <a:t>s</a:t>
            </a:r>
            <a:r>
              <a:rPr lang="cs-CZ" sz="2400" i="0"/>
              <a:t> ~ s </a:t>
            </a:r>
          </a:p>
          <a:p>
            <a:pPr algn="ctr" eaLnBrk="0" hangingPunct="0"/>
            <a:r>
              <a:rPr lang="cs-CZ" sz="2000" i="0" u="sng"/>
              <a:t>směrodatná odchylka</a:t>
            </a:r>
          </a:p>
        </p:txBody>
      </p:sp>
      <p:sp>
        <p:nvSpPr>
          <p:cNvPr id="2080" name="Rectangle 28"/>
          <p:cNvSpPr>
            <a:spLocks noChangeArrowheads="1"/>
          </p:cNvSpPr>
          <p:nvPr/>
        </p:nvSpPr>
        <p:spPr bwMode="auto">
          <a:xfrm>
            <a:off x="6324600" y="4657725"/>
            <a:ext cx="1828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>
                <a:solidFill>
                  <a:srgbClr val="CC0000"/>
                </a:solidFill>
              </a:rPr>
              <a:t>Pravidlo ± 3s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5743575" y="5229225"/>
            <a:ext cx="2714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i="0" u="sng"/>
              <a:t>koeficient variance</a:t>
            </a:r>
          </a:p>
          <a:p>
            <a:pPr algn="ctr" eaLnBrk="0" hangingPunct="0"/>
            <a:endParaRPr lang="cs-CZ" sz="2000" i="0" u="sng"/>
          </a:p>
        </p:txBody>
      </p:sp>
      <p:sp>
        <p:nvSpPr>
          <p:cNvPr id="2082" name="Rectangle 30"/>
          <p:cNvSpPr>
            <a:spLocks noChangeArrowheads="1"/>
          </p:cNvSpPr>
          <p:nvPr/>
        </p:nvSpPr>
        <p:spPr bwMode="auto">
          <a:xfrm>
            <a:off x="4800600" y="3311525"/>
            <a:ext cx="714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c)</a:t>
            </a:r>
          </a:p>
        </p:txBody>
      </p:sp>
      <p:sp>
        <p:nvSpPr>
          <p:cNvPr id="2083" name="Rectangle 31"/>
          <p:cNvSpPr>
            <a:spLocks noChangeArrowheads="1"/>
          </p:cNvSpPr>
          <p:nvPr/>
        </p:nvSpPr>
        <p:spPr bwMode="auto">
          <a:xfrm>
            <a:off x="4800600" y="5084763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  d)</a:t>
            </a:r>
          </a:p>
        </p:txBody>
      </p:sp>
      <p:sp>
        <p:nvSpPr>
          <p:cNvPr id="2084" name="Line 32"/>
          <p:cNvSpPr>
            <a:spLocks noChangeShapeType="1"/>
          </p:cNvSpPr>
          <p:nvPr/>
        </p:nvSpPr>
        <p:spPr bwMode="auto">
          <a:xfrm flipH="1" flipV="1">
            <a:off x="7162800" y="6061075"/>
            <a:ext cx="1524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5" name="Line 33"/>
          <p:cNvSpPr>
            <a:spLocks noChangeShapeType="1"/>
          </p:cNvSpPr>
          <p:nvPr/>
        </p:nvSpPr>
        <p:spPr bwMode="auto">
          <a:xfrm flipH="1" flipV="1">
            <a:off x="7239000" y="6061075"/>
            <a:ext cx="76200" cy="22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1" name="Object 34"/>
          <p:cNvGraphicFramePr>
            <a:graphicFrameLocks noChangeAspect="1"/>
          </p:cNvGraphicFramePr>
          <p:nvPr/>
        </p:nvGraphicFramePr>
        <p:xfrm>
          <a:off x="6324600" y="4038600"/>
          <a:ext cx="1676400" cy="609600"/>
        </p:xfrm>
        <a:graphic>
          <a:graphicData uri="http://schemas.openxmlformats.org/presentationml/2006/ole">
            <p:oleObj spid="_x0000_s2051" name="Rovnice" r:id="rId4" imgW="520560" imgH="253800" progId="Equation.3">
              <p:embed/>
            </p:oleObj>
          </a:graphicData>
        </a:graphic>
      </p:graphicFrame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477000" y="5756275"/>
          <a:ext cx="1371600" cy="495300"/>
        </p:xfrm>
        <a:graphic>
          <a:graphicData uri="http://schemas.openxmlformats.org/presentationml/2006/ole">
            <p:oleObj spid="_x0000_s2052" name="Rovnice" r:id="rId5" imgW="469800" imgH="215640" progId="Equation.3">
              <p:embed/>
            </p:oleObj>
          </a:graphicData>
        </a:graphic>
      </p:graphicFrame>
      <p:graphicFrame>
        <p:nvGraphicFramePr>
          <p:cNvPr id="2053" name="Object 36"/>
          <p:cNvGraphicFramePr>
            <a:graphicFrameLocks noChangeAspect="1"/>
          </p:cNvGraphicFramePr>
          <p:nvPr/>
        </p:nvGraphicFramePr>
        <p:xfrm>
          <a:off x="1371600" y="4486275"/>
          <a:ext cx="1905000" cy="762000"/>
        </p:xfrm>
        <a:graphic>
          <a:graphicData uri="http://schemas.openxmlformats.org/presentationml/2006/ole">
            <p:oleObj spid="_x0000_s2053" name="Rovnice" r:id="rId6" imgW="952200" imgH="419040" progId="Equation.3">
              <p:embed/>
            </p:oleObj>
          </a:graphicData>
        </a:graphic>
      </p:graphicFrame>
      <p:sp>
        <p:nvSpPr>
          <p:cNvPr id="2086" name="Text Box 37"/>
          <p:cNvSpPr txBox="1">
            <a:spLocks noChangeArrowheads="1"/>
          </p:cNvSpPr>
          <p:nvPr/>
        </p:nvSpPr>
        <p:spPr bwMode="auto">
          <a:xfrm>
            <a:off x="755576" y="1412776"/>
            <a:ext cx="2286000" cy="914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 dirty="0"/>
              <a:t>E (x) ~ </a:t>
            </a:r>
            <a:r>
              <a:rPr lang="cs-CZ" sz="2000" i="0" dirty="0" err="1"/>
              <a:t>x</a:t>
            </a:r>
            <a:r>
              <a:rPr lang="cs-CZ" sz="2000" i="0" dirty="0"/>
              <a:t> ~ </a:t>
            </a:r>
            <a:r>
              <a:rPr lang="cs-CZ" sz="2000" i="0" dirty="0">
                <a:latin typeface="Symbol" pitchFamily="18" charset="2"/>
              </a:rPr>
              <a:t>m</a:t>
            </a:r>
          </a:p>
          <a:p>
            <a:pPr algn="ctr" eaLnBrk="0" hangingPunct="0"/>
            <a:r>
              <a:rPr lang="cs-CZ" sz="2000" i="0" dirty="0"/>
              <a:t>D (x) ~ s</a:t>
            </a:r>
            <a:r>
              <a:rPr lang="cs-CZ" sz="2000" i="0" baseline="30000" dirty="0"/>
              <a:t>2</a:t>
            </a:r>
            <a:r>
              <a:rPr lang="cs-CZ" sz="2000" i="0" dirty="0"/>
              <a:t> ~ </a:t>
            </a:r>
            <a:r>
              <a:rPr lang="cs-CZ" sz="2000" i="0" dirty="0" err="1">
                <a:latin typeface="Symbol" pitchFamily="18" charset="2"/>
              </a:rPr>
              <a:t>s</a:t>
            </a:r>
            <a:r>
              <a:rPr lang="cs-CZ" sz="2000" i="0" baseline="30000" dirty="0" err="1"/>
              <a:t>2</a:t>
            </a:r>
            <a:endParaRPr lang="cs-CZ" sz="2000" i="0" baseline="30000" dirty="0"/>
          </a:p>
        </p:txBody>
      </p:sp>
      <p:sp>
        <p:nvSpPr>
          <p:cNvPr id="2087" name="Line 38"/>
          <p:cNvSpPr>
            <a:spLocks noChangeShapeType="1"/>
          </p:cNvSpPr>
          <p:nvPr/>
        </p:nvSpPr>
        <p:spPr bwMode="auto">
          <a:xfrm>
            <a:off x="1752600" y="1524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" name="Obrázek 39" descr="prumer+-3s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340768"/>
            <a:ext cx="3096344" cy="131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3077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6350"/>
            <a:ext cx="7772400" cy="1143000"/>
          </a:xfrm>
          <a:noFill/>
        </p:spPr>
        <p:txBody>
          <a:bodyPr/>
          <a:lstStyle/>
          <a:p>
            <a:r>
              <a:rPr lang="cs-CZ" smtClean="0"/>
              <a:t>Rozptyl není univerzálním ukazatelem variability</a:t>
            </a:r>
          </a:p>
        </p:txBody>
      </p:sp>
      <p:sp>
        <p:nvSpPr>
          <p:cNvPr id="3078" name="Rectangle 3"/>
          <p:cNvSpPr>
            <a:spLocks noGrp="1"/>
          </p:cNvSpPr>
          <p:nvPr>
            <p:ph type="body" idx="4294967295"/>
          </p:nvPr>
        </p:nvSpPr>
        <p:spPr>
          <a:xfrm>
            <a:off x="534988" y="1911350"/>
            <a:ext cx="8061325" cy="4181475"/>
          </a:xfrm>
          <a:noFill/>
        </p:spPr>
        <p:txBody>
          <a:bodyPr/>
          <a:lstStyle/>
          <a:p>
            <a:pPr lvl="3" algn="ctr">
              <a:buFont typeface="Wingdings" pitchFamily="2" charset="2"/>
              <a:buNone/>
            </a:pPr>
            <a:endParaRPr lang="cs-CZ" smtClean="0"/>
          </a:p>
          <a:p>
            <a:pPr lvl="3" algn="ctr">
              <a:buFont typeface="Wingdings" pitchFamily="2" charset="2"/>
              <a:buNone/>
            </a:pPr>
            <a:endParaRPr lang="cs-CZ" smtClean="0"/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318000" y="904875"/>
          <a:ext cx="3860800" cy="237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5362575" y="2971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r>
              <a:rPr lang="cs-CZ" sz="2000" i="0" baseline="-25000" dirty="0"/>
              <a:t>           </a:t>
            </a:r>
            <a:r>
              <a:rPr lang="cs-CZ" sz="2000" i="0" dirty="0" smtClean="0"/>
              <a:t>x</a:t>
            </a:r>
            <a:r>
              <a:rPr lang="cs-CZ" sz="2000" i="0" baseline="-25000" dirty="0"/>
              <a:t>	 	         </a:t>
            </a: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endParaRPr lang="cs-CZ" sz="2000" i="0" baseline="-25000" dirty="0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1828800" y="230187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/>
              <a:t>s</a:t>
            </a:r>
            <a:r>
              <a:rPr lang="cs-CZ" sz="2000" i="0" baseline="30000"/>
              <a:t>2 </a:t>
            </a:r>
            <a:r>
              <a:rPr lang="cs-CZ" sz="2000" i="0"/>
              <a:t>= </a:t>
            </a:r>
            <a:endParaRPr lang="cs-CZ" sz="2000" i="0" baseline="30000"/>
          </a:p>
        </p:txBody>
      </p:sp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5410200" y="4296544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i="0">
                <a:latin typeface="Symbol" pitchFamily="18" charset="2"/>
              </a:rPr>
              <a:t>Ţ</a:t>
            </a:r>
            <a:r>
              <a:rPr lang="cs-CZ" b="0" i="0"/>
              <a:t>   neúměrně zvýší s</a:t>
            </a:r>
            <a:r>
              <a:rPr lang="cs-CZ" b="0" i="0" baseline="30000"/>
              <a:t>2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1219200" y="2924944"/>
          <a:ext cx="3933825" cy="2066925"/>
        </p:xfrm>
        <a:graphic>
          <a:graphicData uri="http://schemas.openxmlformats.org/presentationml/2006/ole">
            <p:oleObj spid="_x0000_s3075" name="Graf" r:id="rId5" imgW="4495672" imgH="2362187" progId="MSGraph.Chart.8">
              <p:embed followColorScheme="full"/>
            </p:oleObj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514600" y="2133600"/>
            <a:ext cx="120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 dirty="0">
                <a:latin typeface="Symbol" pitchFamily="18" charset="2"/>
              </a:rPr>
              <a:t>S</a:t>
            </a:r>
            <a:r>
              <a:rPr lang="cs-CZ" sz="2000" i="0" dirty="0"/>
              <a:t>(</a:t>
            </a:r>
            <a:r>
              <a:rPr lang="cs-CZ" sz="2000" i="0" dirty="0" err="1"/>
              <a:t>x</a:t>
            </a:r>
            <a:r>
              <a:rPr lang="cs-CZ" sz="2000" i="0" baseline="-25000" dirty="0" err="1"/>
              <a:t>i</a:t>
            </a:r>
            <a:r>
              <a:rPr lang="cs-CZ" sz="2000" i="0" dirty="0"/>
              <a:t> – x)</a:t>
            </a:r>
            <a:r>
              <a:rPr lang="cs-CZ" sz="2000" i="0" baseline="30000" dirty="0"/>
              <a:t>2</a:t>
            </a:r>
            <a:br>
              <a:rPr lang="cs-CZ" sz="2000" i="0" baseline="30000" dirty="0"/>
            </a:br>
            <a:r>
              <a:rPr lang="cs-CZ" sz="2000" i="0" dirty="0"/>
              <a:t>n - 1 </a:t>
            </a:r>
            <a:endParaRPr lang="cs-CZ" sz="2000" i="0" baseline="30000" dirty="0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465388" y="2511425"/>
            <a:ext cx="126841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3314700" y="2257425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2447925" y="4661669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/>
              <a:t>x</a:t>
            </a:r>
            <a:endParaRPr lang="cs-CZ" sz="2000" i="0" baseline="30000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981325" y="4785494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4684713" y="4086994"/>
            <a:ext cx="482600" cy="857250"/>
          </a:xfrm>
          <a:prstGeom prst="ellipse">
            <a:avLst/>
          </a:prstGeom>
          <a:noFill/>
          <a:ln w="19050">
            <a:solidFill>
              <a:srgbClr val="996600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6147792" y="306896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8" name="Rectangle 3"/>
          <p:cNvSpPr txBox="1">
            <a:spLocks/>
          </p:cNvSpPr>
          <p:nvPr/>
        </p:nvSpPr>
        <p:spPr bwMode="auto">
          <a:xfrm>
            <a:off x="301625" y="5157192"/>
            <a:ext cx="8534400" cy="96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Rozptyl a směrodatná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odchylka jsou citlivé na odlehlé hodnoty (jiné než normální rozdělení).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4102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760413"/>
          </a:xfrm>
          <a:noFill/>
        </p:spPr>
        <p:txBody>
          <a:bodyPr/>
          <a:lstStyle/>
          <a:p>
            <a:r>
              <a:rPr lang="cs-CZ" dirty="0" smtClean="0"/>
              <a:t>Normální rozdělení jako model</a:t>
            </a:r>
          </a:p>
        </p:txBody>
      </p:sp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0" y="1090613"/>
            <a:ext cx="9144000" cy="4191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>
                <a:solidFill>
                  <a:schemeClr val="bg1"/>
                </a:solidFill>
              </a:rPr>
              <a:t>I. Použitelnost modelu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715000" cy="381000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/>
              <a:t>A) X: spojitý znak - hmotnost jedince (myši) </a:t>
            </a: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323850" y="2057400"/>
            <a:ext cx="3514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1,2; 1,4; 1,6; 1,8; 2,0; 2,4; 3.8 </a:t>
            </a:r>
          </a:p>
        </p:txBody>
      </p:sp>
      <p:sp>
        <p:nvSpPr>
          <p:cNvPr id="4106" name="Text Box 6"/>
          <p:cNvSpPr txBox="1">
            <a:spLocks noChangeArrowheads="1"/>
          </p:cNvSpPr>
          <p:nvPr/>
        </p:nvSpPr>
        <p:spPr bwMode="auto">
          <a:xfrm>
            <a:off x="323850" y="2392363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0" i="0"/>
              <a:t>n = 7 opakování</a:t>
            </a:r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323850" y="274320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medián</a:t>
            </a:r>
            <a:r>
              <a:rPr lang="cs-CZ" sz="2000" b="0" i="0"/>
              <a:t> = 1,8        </a:t>
            </a: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23850" y="4513263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rozptyl (s</a:t>
            </a:r>
            <a:r>
              <a:rPr lang="cs-CZ" sz="2000" i="0" baseline="30000"/>
              <a:t>2</a:t>
            </a:r>
            <a:r>
              <a:rPr lang="cs-CZ" sz="2000" i="0"/>
              <a:t>) =</a:t>
            </a: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1447800" y="5748338"/>
            <a:ext cx="6629400" cy="609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0" dirty="0">
                <a:solidFill>
                  <a:schemeClr val="bg1"/>
                </a:solidFill>
              </a:rPr>
              <a:t>Je předpoklad normálního </a:t>
            </a:r>
            <a:r>
              <a:rPr lang="cs-CZ" i="0" dirty="0" smtClean="0">
                <a:solidFill>
                  <a:schemeClr val="bg1"/>
                </a:solidFill>
              </a:rPr>
              <a:t>rozdělení </a:t>
            </a:r>
            <a:r>
              <a:rPr lang="cs-CZ" i="0" dirty="0">
                <a:solidFill>
                  <a:schemeClr val="bg1"/>
                </a:solidFill>
              </a:rPr>
              <a:t>oprávněný ?</a:t>
            </a:r>
          </a:p>
          <a:p>
            <a:pPr algn="ctr" eaLnBrk="0" hangingPunct="0"/>
            <a:r>
              <a:rPr lang="cs-CZ" i="0" dirty="0">
                <a:solidFill>
                  <a:schemeClr val="bg1"/>
                </a:solidFill>
              </a:rPr>
              <a:t>Jaký předpokládáte možný rozsah hodnot tohoto znaku ?</a:t>
            </a: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8153400" y="5672138"/>
            <a:ext cx="557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4800" i="0">
                <a:latin typeface="Arial Black" pitchFamily="34" charset="0"/>
              </a:rPr>
              <a:t>?</a:t>
            </a: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698500" y="5672138"/>
            <a:ext cx="5572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4800" i="0">
                <a:latin typeface="Arial Black" pitchFamily="34" charset="0"/>
              </a:rPr>
              <a:t>?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1619250" y="3284538"/>
          <a:ext cx="6697663" cy="666750"/>
        </p:xfrm>
        <a:graphic>
          <a:graphicData uri="http://schemas.openxmlformats.org/presentationml/2006/ole">
            <p:oleObj spid="_x0000_s4098" name="Rovnice" r:id="rId3" imgW="4343400" imgH="431640" progId="Equation.3">
              <p:embed/>
            </p:oleObj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>
            <p:ph type="body" idx="4294967295"/>
          </p:nvPr>
        </p:nvGraphicFramePr>
        <p:xfrm>
          <a:off x="1927225" y="4041775"/>
          <a:ext cx="3687763" cy="984250"/>
        </p:xfrm>
        <a:graphic>
          <a:graphicData uri="http://schemas.openxmlformats.org/presentationml/2006/ole">
            <p:oleObj spid="_x0000_s4099" name="Rovnice" r:id="rId4" imgW="2286000" imgH="622080" progId="Equation.3">
              <p:embed/>
            </p:oleObj>
          </a:graphicData>
        </a:graphic>
      </p:graphicFrame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323850" y="5187950"/>
            <a:ext cx="247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sm. odchylka (s) =</a:t>
            </a:r>
          </a:p>
        </p:txBody>
      </p:sp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700338" y="5183188"/>
          <a:ext cx="2232025" cy="430212"/>
        </p:xfrm>
        <a:graphic>
          <a:graphicData uri="http://schemas.openxmlformats.org/presentationml/2006/ole">
            <p:oleObj spid="_x0000_s4100" name="Rovnice" r:id="rId5" imgW="1384200" imgH="266400" progId="Equation.3">
              <p:embed/>
            </p:oleObj>
          </a:graphicData>
        </a:graphic>
      </p:graphicFrame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323850" y="3357563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i="0"/>
              <a:t>průměr</a:t>
            </a:r>
            <a:r>
              <a:rPr lang="cs-CZ" sz="2000" b="0" i="0"/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512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7772400" cy="831850"/>
          </a:xfrm>
          <a:noFill/>
        </p:spPr>
        <p:txBody>
          <a:bodyPr/>
          <a:lstStyle/>
          <a:p>
            <a:r>
              <a:rPr lang="cs-CZ" dirty="0" smtClean="0"/>
              <a:t>Normální rozdělení jako model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0" y="1042988"/>
            <a:ext cx="9144000" cy="4191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>
                <a:solidFill>
                  <a:schemeClr val="bg1"/>
                </a:solidFill>
              </a:rPr>
              <a:t>I. Použitelnost modelu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85800" y="1595438"/>
            <a:ext cx="5791200" cy="381000"/>
          </a:xfrm>
          <a:prstGeom prst="rect">
            <a:avLst/>
          </a:prstGeom>
          <a:solidFill>
            <a:srgbClr val="FFCC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2000" i="0"/>
              <a:t>B) X: spojitý znak - hmotnost jedince (myši) </a:t>
            </a: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323850" y="2063750"/>
            <a:ext cx="4191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1,2; 1,4; 1,6; 1,8; 2,0; 2,2; 2,4; 3,8; 8,9 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317500" y="2387600"/>
            <a:ext cx="2333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n = 9 opakování</a:t>
            </a:r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230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průměr =</a:t>
            </a: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323850" y="5205413"/>
            <a:ext cx="239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sm. odchylka (s) =</a:t>
            </a:r>
          </a:p>
        </p:txBody>
      </p:sp>
      <p:sp>
        <p:nvSpPr>
          <p:cNvPr id="5133" name="Text Box 9"/>
          <p:cNvSpPr txBox="1">
            <a:spLocks noChangeArrowheads="1"/>
          </p:cNvSpPr>
          <p:nvPr/>
        </p:nvSpPr>
        <p:spPr bwMode="auto">
          <a:xfrm>
            <a:off x="3352800" y="5876925"/>
            <a:ext cx="46482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i="0"/>
              <a:t>Jak hodnotíte model u těchto dat ?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323850" y="2786063"/>
            <a:ext cx="230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medián = 2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436688" y="3284538"/>
          <a:ext cx="7637462" cy="666750"/>
        </p:xfrm>
        <a:graphic>
          <a:graphicData uri="http://schemas.openxmlformats.org/presentationml/2006/ole">
            <p:oleObj spid="_x0000_s5122" name="Rovnice" r:id="rId3" imgW="4952880" imgH="431640" progId="Equation.3">
              <p:embed/>
            </p:oleObj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>
            <p:ph type="body" idx="4294967295"/>
          </p:nvPr>
        </p:nvGraphicFramePr>
        <p:xfrm>
          <a:off x="2006600" y="4041775"/>
          <a:ext cx="3525838" cy="984250"/>
        </p:xfrm>
        <a:graphic>
          <a:graphicData uri="http://schemas.openxmlformats.org/presentationml/2006/ole">
            <p:oleObj spid="_x0000_s5123" name="Rovnice" r:id="rId4" imgW="2184120" imgH="622080" progId="Equation.3">
              <p:embed/>
            </p:oleObj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2751138" y="5183188"/>
          <a:ext cx="2128837" cy="430212"/>
        </p:xfrm>
        <a:graphic>
          <a:graphicData uri="http://schemas.openxmlformats.org/presentationml/2006/ole">
            <p:oleObj spid="_x0000_s5124" name="Rovnice" r:id="rId5" imgW="1320480" imgH="266400" progId="Equation.3">
              <p:embed/>
            </p:oleObj>
          </a:graphicData>
        </a:graphic>
      </p:graphicFrame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23850" y="45481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i="0"/>
              <a:t>rozptyl (s</a:t>
            </a:r>
            <a:r>
              <a:rPr lang="cs-CZ" sz="2000" i="0" baseline="30000"/>
              <a:t>2</a:t>
            </a:r>
            <a:r>
              <a:rPr lang="cs-CZ" sz="2000" i="0"/>
              <a:t>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ministrativní">
  <a:themeElements>
    <a:clrScheme name="2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2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dministrativní">
  <a:themeElements>
    <a:clrScheme name="7_Administrativní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7_Administrativní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dministrativní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9594</TotalTime>
  <Words>2908</Words>
  <Application>Microsoft Office PowerPoint</Application>
  <PresentationFormat>Předvádění na obrazovce (4:3)</PresentationFormat>
  <Paragraphs>530</Paragraphs>
  <Slides>38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Administrativní</vt:lpstr>
      <vt:lpstr>2_Administrativní</vt:lpstr>
      <vt:lpstr>7_Administrativní</vt:lpstr>
      <vt:lpstr>Rovnice</vt:lpstr>
      <vt:lpstr>Graf</vt:lpstr>
      <vt:lpstr>Artwork</vt:lpstr>
      <vt:lpstr>Graph</vt:lpstr>
      <vt:lpstr>6. Modelová rozdělení pravděpodobnosti, popisné statistiky</vt:lpstr>
      <vt:lpstr>Anotace</vt:lpstr>
      <vt:lpstr>Rozdělení (rozložení, distribuce) pravděpodobnosti (dat)</vt:lpstr>
      <vt:lpstr>Rozdělení (rozdělení, distribuce) pravděpodobnosti (dat)</vt:lpstr>
      <vt:lpstr>rozdělení hodnot jako model: Normální rozdělení</vt:lpstr>
      <vt:lpstr>Parametry charakterizující normální rozdělení a jejich význam</vt:lpstr>
      <vt:lpstr>Rozptyl není univerzálním ukazatelem variability</vt:lpstr>
      <vt:lpstr>Normální rozdělení jako model</vt:lpstr>
      <vt:lpstr>Normální rozdělení jako model</vt:lpstr>
      <vt:lpstr>Stochastické rozdělení jako model</vt:lpstr>
      <vt:lpstr>Normální rozdělení jako model - příklad</vt:lpstr>
      <vt:lpstr>Stručný přehled modelových rozdělení I.</vt:lpstr>
      <vt:lpstr>Stručný přehled modelových rozdělení II.</vt:lpstr>
      <vt:lpstr>Stručný přehled modelových rozdělení II.</vt:lpstr>
      <vt:lpstr>Log-normální rozdělení jako častý model reálných znaků</vt:lpstr>
      <vt:lpstr>Log-normální rozdělení lze jednoduše transformovat</vt:lpstr>
      <vt:lpstr>Transformace dat - legitimní úprava rozdělení</vt:lpstr>
      <vt:lpstr>Transformace dat - legitimní úprava rozdělení</vt:lpstr>
      <vt:lpstr>Transformace dat - legitimní úprava rozdělení</vt:lpstr>
      <vt:lpstr>Popisná statistika</vt:lpstr>
      <vt:lpstr>Typy proměnných</vt:lpstr>
      <vt:lpstr>Řada dat a její vlastnosti</vt:lpstr>
      <vt:lpstr>Frekvenční rozdělení</vt:lpstr>
      <vt:lpstr>Parametry rozdělení</vt:lpstr>
      <vt:lpstr>Populace a vzorek</vt:lpstr>
      <vt:lpstr>Ukazatele středu rozdělení I</vt:lpstr>
      <vt:lpstr>Ukazatele středu rozdělení II.</vt:lpstr>
      <vt:lpstr>Ukazatele šířky rozdělení</vt:lpstr>
      <vt:lpstr>Ukazatele tvaru rozdělení</vt:lpstr>
      <vt:lpstr>Další parametry rozdělení</vt:lpstr>
      <vt:lpstr>6a. Párové testy</vt:lpstr>
      <vt:lpstr>Levenův test</vt:lpstr>
      <vt:lpstr>Párové dvouvýběrové testy – předpoklady </vt:lpstr>
      <vt:lpstr>Párový dvouvýběrový t-test</vt:lpstr>
      <vt:lpstr>Párový dvouvýběrový t-test – příklad</vt:lpstr>
      <vt:lpstr>Neparametrická obdoba párového t-testu</vt:lpstr>
      <vt:lpstr>Wilcoxonův test – příklad I</vt:lpstr>
      <vt:lpstr>Wilcoxonův test – příklad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kalina</cp:lastModifiedBy>
  <cp:revision>678</cp:revision>
  <dcterms:created xsi:type="dcterms:W3CDTF">2008-06-20T05:41:33Z</dcterms:created>
  <dcterms:modified xsi:type="dcterms:W3CDTF">2013-11-04T08:50:52Z</dcterms:modified>
</cp:coreProperties>
</file>