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5"/>
  </p:notesMasterIdLst>
  <p:sldIdLst>
    <p:sldId id="266" r:id="rId3"/>
    <p:sldId id="257" r:id="rId4"/>
    <p:sldId id="258" r:id="rId5"/>
    <p:sldId id="262" r:id="rId6"/>
    <p:sldId id="267" r:id="rId7"/>
    <p:sldId id="268" r:id="rId8"/>
    <p:sldId id="265" r:id="rId9"/>
    <p:sldId id="263" r:id="rId10"/>
    <p:sldId id="264" r:id="rId11"/>
    <p:sldId id="259" r:id="rId12"/>
    <p:sldId id="261" r:id="rId13"/>
    <p:sldId id="26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3158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ADBB-E233-4708-8AF0-6898721049EF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E00A-DC81-4D4F-9BF7-C4CF18613D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E3EAEC-F043-41EE-8002-7FD6BC5AB032}" type="slidenum">
              <a:rPr lang="cs-CZ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EFF7-F409-406D-9988-9DD1E82AACA1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909E36-DE54-48DC-9112-BA9D9532E348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9F46-AA44-4641-84CC-7449012ECB98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5B89-89BE-4201-89A5-6309C02D6DA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05B9-9A1F-4F28-82A0-17BA94675E07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63BF-394C-4444-BA73-757A959D78D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DD-718C-467D-9D9D-7980392FE2DD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D308-BDA4-4104-82A0-01B4EF8F6DD2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0661-1936-40AA-B564-6F074F74A6BF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BD44-637C-4CD7-87EC-1A633E97A429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C4EC-C01A-49B3-BD7F-40D39E8906AA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2D5-1C9D-4622-AF85-CEBAD704955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92D3-0E1E-465A-99A4-DFDA32EA948C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C378-142C-4034-ABC8-30FC9065185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B132-B536-4994-B3D4-E3D0510850F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89E-D438-4A9D-B589-E3BF69E5D2A9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5B-EEF2-4C44-A833-DEA8611A9C05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B28-37AA-4D70-ADE3-7034C1957A21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3876-68F8-4326-BCE9-035770CF6FE2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6BB-2039-4925-989D-21E6B392BB1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F01-601A-481C-A758-EDF180C2844E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6E5F-45CF-4B74-99D2-FB3D20D8BE56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F5-5E4E-46D7-B266-46B6357016AC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CAC-EB0C-4904-96D4-B4B0B5BBB53E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9EC2A-CF2D-41E4-8265-BED27F10164A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/>
              <a:t>M. Cvanová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C2AEB-A607-4F27-821D-C362BFE317E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B6FCA-F22B-40D1-965D-06682A144701}" type="datetime1">
              <a:rPr lang="cs-CZ"/>
              <a:pPr>
                <a:defRPr/>
              </a:pPr>
              <a:t>11.11.2013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96BBF-22B3-4AC5-9994-9E8EE9B8C38B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List_aplikace_Microsoft_Office_Excel_97-2003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Znaménkový test a </a:t>
            </a:r>
            <a:r>
              <a:rPr lang="el-GR" sz="2400" b="1" dirty="0" smtClean="0">
                <a:solidFill>
                  <a:schemeClr val="tx2"/>
                </a:solidFill>
                <a:latin typeface="Arial" charset="0"/>
              </a:rPr>
              <a:t>χ</a:t>
            </a:r>
            <a:r>
              <a:rPr lang="cs-CZ" sz="2400" b="1" baseline="30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 test</a:t>
            </a: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Shrnutí statistických testů</a:t>
            </a: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tabulky</a:t>
            </a: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52736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7. Kontingenční tabulky a </a:t>
            </a:r>
            <a:r>
              <a:rPr lang="el-GR" sz="3600" dirty="0" smtClean="0">
                <a:solidFill>
                  <a:schemeClr val="accent1"/>
                </a:solidFill>
                <a:latin typeface="Arial" charset="0"/>
              </a:rPr>
              <a:t>χ</a:t>
            </a:r>
            <a:r>
              <a:rPr lang="el-GR" sz="3600" baseline="30000" dirty="0" smtClean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 test</a:t>
            </a:r>
            <a:endParaRPr lang="cs-CZ" sz="36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5031384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971600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5031384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4448665" y="21329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119616" y="1772944"/>
            <a:ext cx="36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2"/>
                </a:solidFill>
              </a:rPr>
              <a:t>O</a:t>
            </a:r>
            <a:r>
              <a:rPr lang="cs-CZ" sz="1400" b="1" i="1" dirty="0" smtClean="0">
                <a:solidFill>
                  <a:schemeClr val="accent2"/>
                </a:solidFill>
              </a:rPr>
              <a:t>čekávané hodnoty pro </a:t>
            </a:r>
            <a:r>
              <a:rPr lang="cs-CZ" sz="1400" b="1" i="1" u="sng" dirty="0" smtClean="0">
                <a:solidFill>
                  <a:schemeClr val="accent2"/>
                </a:solidFill>
              </a:rPr>
              <a:t>všechny</a:t>
            </a:r>
            <a:r>
              <a:rPr lang="cs-CZ" sz="1400" b="1" i="1" dirty="0" smtClean="0">
                <a:solidFill>
                  <a:schemeClr val="accent2"/>
                </a:solidFill>
              </a:rPr>
              <a:t> tabulky vlevo</a:t>
            </a:r>
            <a:endParaRPr lang="cs-CZ" sz="1400" i="1" dirty="0">
              <a:solidFill>
                <a:schemeClr val="accent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980728"/>
            <a:ext cx="172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1"/>
                </a:solidFill>
              </a:rPr>
              <a:t>Pozorované hodnoty</a:t>
            </a:r>
            <a:endParaRPr lang="cs-CZ" sz="1400" b="1" i="1" dirty="0">
              <a:solidFill>
                <a:schemeClr val="accent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881438" y="3789040"/>
            <a:ext cx="3947690" cy="1143757"/>
            <a:chOff x="3881438" y="3789040"/>
            <a:chExt cx="3947690" cy="1143757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881438" y="4389872"/>
            <a:ext cx="627062" cy="542925"/>
          </p:xfrm>
          <a:graphic>
            <a:graphicData uri="http://schemas.openxmlformats.org/presentationml/2006/ole">
              <p:oleObj spid="_x0000_s3075" name="Rovnice" r:id="rId3" imgW="393480" imgH="342720" progId="Equation.3">
                <p:embed/>
              </p:oleObj>
            </a:graphicData>
          </a:graphic>
        </p:graphicFrame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84018" y="3975348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446093" y="3975348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26893" y="4623048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prstClr val="black"/>
                  </a:solidFill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408909" y="452474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 smtClean="0">
                  <a:solidFill>
                    <a:prstClr val="black"/>
                  </a:solidFill>
                  <a:cs typeface="Arial" pitchFamily="34" charset="0"/>
                </a:rPr>
                <a:t>=</a:t>
              </a:r>
              <a:endParaRPr lang="cs-CZ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524328" y="3789040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045918" y="4642098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5090368" y="4005064"/>
              <a:ext cx="59581" cy="540000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455743" y="4005064"/>
              <a:ext cx="61200" cy="5400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201618" y="400074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-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644008" y="4460516"/>
            <a:ext cx="465138" cy="401637"/>
          </p:xfrm>
          <a:graphic>
            <a:graphicData uri="http://schemas.openxmlformats.org/presentationml/2006/ole">
              <p:oleObj spid="_x0000_s3076" name="Rovnice" r:id="rId4" imgW="29196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závislost pohlaví na onemocnění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1"/>
                          </a:solidFill>
                        </a:rPr>
                        <a:t>50</a:t>
                      </a:r>
                      <a:endParaRPr lang="cs-CZ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</a:t>
            </a:r>
          </a:p>
          <a:p>
            <a:pPr>
              <a:defRPr/>
            </a:pPr>
            <a:r>
              <a:rPr lang="cs-CZ" dirty="0" smtClean="0"/>
              <a:t>M. Cvanová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/>
                <a:gridCol w="792000"/>
                <a:gridCol w="792000"/>
                <a:gridCol w="765000"/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Zdraví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Nemocní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Muži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Ženy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</a:t>
                      </a:r>
                      <a:endParaRPr lang="cs-CZ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086555" y="1624381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</a:t>
            </a:r>
            <a:r>
              <a:rPr lang="cs-CZ" sz="1600" dirty="0" smtClean="0"/>
              <a:t>0,0</a:t>
            </a:r>
            <a:endParaRPr lang="cs-CZ" sz="1600" dirty="0"/>
          </a:p>
          <a:p>
            <a:r>
              <a:rPr lang="cs-CZ" sz="1600" dirty="0" smtClean="0"/>
              <a:t>p = 1,000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4086555" y="2920653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=2,0</a:t>
            </a:r>
          </a:p>
          <a:p>
            <a:r>
              <a:rPr lang="cs-CZ" sz="1600" dirty="0" smtClean="0"/>
              <a:t>p = 0,157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4086555" y="421679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18,0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 smtClean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4086555" y="551294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Χ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= 162,0</a:t>
            </a:r>
          </a:p>
          <a:p>
            <a:r>
              <a:rPr lang="cs-CZ" sz="1600" dirty="0" smtClean="0"/>
              <a:t>p </a:t>
            </a:r>
            <a:r>
              <a:rPr lang="en-US" sz="1600" b="1" dirty="0" smtClean="0"/>
              <a:t>&lt;</a:t>
            </a:r>
            <a:r>
              <a:rPr lang="cs-CZ" sz="1600" b="1" dirty="0" smtClean="0"/>
              <a:t> </a:t>
            </a:r>
            <a:r>
              <a:rPr lang="en-US" sz="1600" b="1" dirty="0"/>
              <a:t>0</a:t>
            </a:r>
            <a:r>
              <a:rPr lang="cs-CZ" sz="1600" b="1" dirty="0" smtClean="0"/>
              <a:t>,000</a:t>
            </a:r>
            <a:r>
              <a:rPr lang="en-US" sz="1600" b="1" dirty="0" smtClean="0"/>
              <a:t>1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Nulová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Alternativní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2050" name="Graf" r:id="rId4" imgW="4038840" imgH="1023840" progId="Excel.Shee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O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nulový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různý mezi skupinami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Statistické testování odpovídá na otázku zda je pozorovaný rozdíl náhodný či nikoliv</a:t>
            </a:r>
            <a:r>
              <a:rPr lang="en-US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.</a:t>
            </a: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 K odpovědi na otázku je využit statistický model – testová statistika. </a:t>
            </a:r>
            <a:endParaRPr lang="en-US" sz="1600">
              <a:solidFill>
                <a:srgbClr val="00A3D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</a:t>
            </a:r>
            <a:r>
              <a:rPr lang="cs-CZ" sz="2000" b="1" dirty="0" smtClean="0">
                <a:solidFill>
                  <a:schemeClr val="accent1"/>
                </a:solidFill>
              </a:rPr>
              <a:t>0,05</a:t>
            </a:r>
            <a:r>
              <a:rPr lang="cs-CZ" sz="2000" dirty="0" smtClean="0"/>
              <a:t>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 ≤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A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 smtClean="0"/>
              <a:t>Je-li </a:t>
            </a:r>
            <a:r>
              <a:rPr lang="cs-CZ" sz="2000" b="1" dirty="0" smtClean="0">
                <a:solidFill>
                  <a:schemeClr val="accent1"/>
                </a:solidFill>
              </a:rPr>
              <a:t>p-hodnota &gt; </a:t>
            </a:r>
            <a:r>
              <a:rPr lang="el-GR" sz="2000" b="1" dirty="0" smtClean="0">
                <a:solidFill>
                  <a:schemeClr val="accent1"/>
                </a:solidFill>
              </a:rPr>
              <a:t>α</a:t>
            </a:r>
            <a:r>
              <a:rPr lang="el-GR" sz="2000" dirty="0" smtClean="0"/>
              <a:t>, </a:t>
            </a:r>
            <a:r>
              <a:rPr lang="cs-CZ" sz="2000" dirty="0" smtClean="0"/>
              <a:t>pak </a:t>
            </a:r>
            <a:r>
              <a:rPr lang="cs-CZ" sz="2000" b="1" dirty="0" smtClean="0">
                <a:solidFill>
                  <a:schemeClr val="accent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accent1"/>
                </a:solidFill>
              </a:rPr>
              <a:t>0</a:t>
            </a:r>
            <a:r>
              <a:rPr lang="cs-CZ" sz="2000" b="1" dirty="0" smtClean="0">
                <a:solidFill>
                  <a:schemeClr val="accent1"/>
                </a:solidFill>
              </a:rPr>
              <a:t> nezamítáme</a:t>
            </a:r>
            <a:r>
              <a:rPr lang="cs-CZ" sz="2000" dirty="0" smtClean="0"/>
              <a:t> na hladině významnosti </a:t>
            </a:r>
            <a:r>
              <a:rPr lang="el-GR" sz="2000" dirty="0" smtClean="0"/>
              <a:t>α</a:t>
            </a: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/>
              <a:t>M. Cvanová</a:t>
            </a:r>
            <a:endParaRPr lang="cs-CZ" b="1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Testuje shodu reálné distribuce hodnot do n skupin s teoretickou distribucí.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/>
              <a:t>Předpokladem je, že velikost rozdílu mezi očekávaným a skutečným počtem hodnot v každé skupině je náhodně rozdělená → </a:t>
            </a:r>
            <a:r>
              <a:rPr lang="cs-CZ" sz="2000" kern="0" dirty="0" err="1" smtClean="0"/>
              <a:t>multinomické</a:t>
            </a:r>
            <a:r>
              <a:rPr lang="cs-CZ" sz="2000" kern="0" dirty="0" smtClean="0"/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 smtClean="0"/>
              <a:t>Součet druhých </a:t>
            </a:r>
            <a:r>
              <a:rPr lang="cs-CZ" sz="2000" kern="0" dirty="0" smtClean="0">
                <a:latin typeface="+mj-lt"/>
              </a:rPr>
              <a:t>mocnin relativních rozdílů očekávaného a skutečného počtu hodnot  má přibližně </a:t>
            </a:r>
            <a:r>
              <a:rPr lang="el-GR" sz="2000" dirty="0" smtClean="0">
                <a:latin typeface="+mj-lt"/>
              </a:rPr>
              <a:t>χ</a:t>
            </a:r>
            <a:r>
              <a:rPr lang="el-GR" sz="2000" baseline="30000" dirty="0" smtClean="0">
                <a:latin typeface="+mj-lt"/>
              </a:rPr>
              <a:t>2</a:t>
            </a:r>
            <a:r>
              <a:rPr lang="cs-CZ" sz="2000" dirty="0" smtClean="0">
                <a:latin typeface="+mj-lt"/>
              </a:rPr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Obrázek 47" descr="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72950"/>
            <a:ext cx="4896544" cy="3264362"/>
          </a:xfrm>
          <a:prstGeom prst="rect">
            <a:avLst/>
          </a:prstGeom>
        </p:spPr>
      </p:pic>
      <p:sp>
        <p:nvSpPr>
          <p:cNvPr id="50" name="Zástupný symbol pro obsah 3"/>
          <p:cNvSpPr txBox="1">
            <a:spLocks/>
          </p:cNvSpPr>
          <p:nvPr/>
        </p:nvSpPr>
        <p:spPr>
          <a:xfrm>
            <a:off x="323528" y="3356992"/>
            <a:ext cx="3672408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l-GR" sz="2000" dirty="0" smtClean="0"/>
              <a:t>χ</a:t>
            </a:r>
            <a:r>
              <a:rPr lang="el-GR" sz="2000" baseline="30000" dirty="0" smtClean="0"/>
              <a:t>2</a:t>
            </a:r>
            <a:r>
              <a:rPr lang="cs-CZ" sz="2000" dirty="0" smtClean="0"/>
              <a:t> </a:t>
            </a:r>
            <a:r>
              <a:rPr lang="cs-CZ" sz="2000" dirty="0" smtClean="0"/>
              <a:t>rozdělení pro kladné hodnoty (suma čtverců) se liší podle počtu stupňů volnosti </a:t>
            </a:r>
            <a:r>
              <a:rPr lang="cs-CZ" sz="2000" i="1" dirty="0" smtClean="0"/>
              <a:t>k</a:t>
            </a:r>
            <a:r>
              <a:rPr lang="cs-CZ" sz="2000" dirty="0" smtClean="0"/>
              <a:t> (počtu skupin) - se zvyšujícím se </a:t>
            </a:r>
            <a:r>
              <a:rPr lang="cs-CZ" sz="2000" i="1" dirty="0" smtClean="0"/>
              <a:t>k</a:t>
            </a:r>
            <a:r>
              <a:rPr lang="cs-CZ" sz="2000" dirty="0" smtClean="0"/>
              <a:t> přechází v normální rozdělení.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84088" y="5262339"/>
          <a:ext cx="627063" cy="542925"/>
        </p:xfrm>
        <a:graphic>
          <a:graphicData uri="http://schemas.openxmlformats.org/presentationml/2006/ole">
            <p:oleObj spid="_x0000_s24580" name="Rovnice" r:id="rId5" imgW="393480" imgH="342720" progId="Equation.3">
              <p:embed/>
            </p:oleObj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47664" y="5087838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699792" y="5087838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547664" y="5735538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10816" y="540523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635896" y="4871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1511052" y="5733256"/>
            <a:ext cx="24848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>
            <a:off x="1554014" y="5040213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635896" y="5040213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555776" y="5113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43608" y="52292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633835" y="1861939"/>
          <a:ext cx="628650" cy="542925"/>
        </p:xfrm>
        <a:graphic>
          <a:graphicData uri="http://schemas.openxmlformats.org/presentationml/2006/ole">
            <p:oleObj spid="_x0000_s34818" name="Rovnice" r:id="rId4" imgW="393480" imgH="342720" progId="Equation.3">
              <p:embed/>
            </p:oleObj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619672" y="155679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98174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762547" y="2204492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116247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430572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4115222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710535" y="155679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97259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686722" y="2204492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7248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953672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2243560" y="2815679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5234410" y="2815679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jev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848772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886497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753522" y="1569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667672" y="2223542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581572" y="22235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6260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991397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7090197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737272" y="15821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20744" y="202130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852792" y="216304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Obrázek 39" descr="ch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140968"/>
            <a:ext cx="4718297" cy="3145531"/>
          </a:xfrm>
          <a:prstGeom prst="rect">
            <a:avLst/>
          </a:prstGeom>
        </p:spPr>
      </p:pic>
      <p:pic>
        <p:nvPicPr>
          <p:cNvPr id="48" name="Obrázek 47" descr="chi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0968"/>
            <a:ext cx="4716016" cy="3144011"/>
          </a:xfrm>
          <a:prstGeom prst="rect">
            <a:avLst/>
          </a:prstGeom>
        </p:spPr>
      </p:pic>
      <p:pic>
        <p:nvPicPr>
          <p:cNvPr id="50" name="Obrázek 49" descr="chi2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  <p:pic>
        <p:nvPicPr>
          <p:cNvPr id="51" name="Obrázek 50" descr="chi2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18864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Znaménkový test</a:t>
            </a:r>
            <a:endParaRPr lang="cs-CZ" dirty="0" smtClean="0"/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Zjednodušení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neparametrického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párového </a:t>
            </a:r>
            <a:r>
              <a:rPr kumimoji="0" lang="cs-CZ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Wilcoxonova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/>
              <a:t>Namísto velikosti rozdílů se počítá pouze jejich orientace (signum).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>
                <a:latin typeface="+mj-lt"/>
              </a:rPr>
              <a:t>Případy, kde </a:t>
            </a:r>
            <a:r>
              <a:rPr lang="cs-CZ" sz="2000" i="1" kern="0" dirty="0" err="1" smtClean="0">
                <a:latin typeface="+mj-lt"/>
              </a:rPr>
              <a:t>sgn</a:t>
            </a:r>
            <a:r>
              <a:rPr lang="cs-CZ" sz="2000" i="1" kern="0" dirty="0" smtClean="0">
                <a:latin typeface="+mj-lt"/>
              </a:rPr>
              <a:t>(d) = 0 </a:t>
            </a:r>
            <a:r>
              <a:rPr lang="cs-CZ" sz="2000" kern="0" dirty="0" smtClean="0">
                <a:latin typeface="+mj-lt"/>
              </a:rPr>
              <a:t>se z analýzy vylučují.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>
                <a:latin typeface="+mj-lt"/>
              </a:rPr>
              <a:t>Sečou se kladné a záporné rozdíly a menší ze součtů je hledaná statistika </a:t>
            </a:r>
            <a:r>
              <a:rPr lang="cs-CZ" sz="2000" i="1" kern="0" dirty="0" smtClean="0">
                <a:latin typeface="+mj-lt"/>
              </a:rPr>
              <a:t>m</a:t>
            </a:r>
            <a:r>
              <a:rPr lang="cs-CZ" sz="2000" kern="0" dirty="0" smtClean="0"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 smtClean="0">
                <a:latin typeface="+mj-lt"/>
              </a:rPr>
              <a:t>Statistika </a:t>
            </a:r>
            <a:r>
              <a:rPr lang="cs-CZ" sz="2000" i="1" kern="0" dirty="0" smtClean="0">
                <a:latin typeface="+mj-lt"/>
              </a:rPr>
              <a:t>m</a:t>
            </a:r>
            <a:r>
              <a:rPr lang="cs-CZ" sz="2000" kern="0" dirty="0" smtClean="0">
                <a:latin typeface="+mj-lt"/>
              </a:rPr>
              <a:t> se porovná s tabulkovou hodnotou pro danou hladinu pravděpodobnosti: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dirty="0" smtClean="0">
              <a:latin typeface="+mj-lt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Obrázek 17" descr="znamenkovy_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59" y="3717032"/>
            <a:ext cx="425578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statistických testů</a:t>
            </a:r>
            <a:endParaRPr lang="cs-CZ" dirty="0"/>
          </a:p>
        </p:txBody>
      </p:sp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395536" y="1628800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/>
                <a:gridCol w="2352303"/>
                <a:gridCol w="1908461"/>
                <a:gridCol w="1908461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test;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skupin 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nepárově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koeficient;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smtClean="0"/>
              <a:t>Kontingenční tabulky </a:t>
            </a:r>
            <a:br>
              <a:rPr lang="cs-CZ" smtClean="0"/>
            </a:br>
            <a:r>
              <a:rPr lang="cs-CZ" smtClean="0"/>
              <a:t> H0 :Nezávislost dvou jevů A a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1259632" y="3212976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3009057" y="2646238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suma sum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3104307" y="2770063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3390057" y="2708151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3009057" y="2660526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3151932" y="27700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3813920" y="26795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graphicFrame>
        <p:nvGraphicFramePr>
          <p:cNvPr id="546858" name="Group 42"/>
          <p:cNvGraphicFramePr>
            <a:graphicFrameLocks noGrp="1"/>
          </p:cNvGraphicFramePr>
          <p:nvPr/>
        </p:nvGraphicFramePr>
        <p:xfrm>
          <a:off x="2267744" y="1772816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267744" y="184901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3104357" y="169661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3898900"/>
            <a:ext cx="9144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929</Words>
  <Application>Microsoft Office PowerPoint</Application>
  <PresentationFormat>Předvádění na obrazovce (4:3)</PresentationFormat>
  <Paragraphs>375</Paragraphs>
  <Slides>12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Administrativní</vt:lpstr>
      <vt:lpstr>7_Administrativní</vt:lpstr>
      <vt:lpstr>Graf</vt:lpstr>
      <vt:lpstr>Rovnice</vt:lpstr>
      <vt:lpstr>7. Kontingenční tabulky a χ2 test</vt:lpstr>
      <vt:lpstr>Statistické testování – základní pojmy</vt:lpstr>
      <vt:lpstr>P-hodnota</vt:lpstr>
      <vt:lpstr>Test dobré shody - základní teorie</vt:lpstr>
      <vt:lpstr>Test dobré shody - základní teorie</vt:lpstr>
      <vt:lpstr>Znaménkový test</vt:lpstr>
      <vt:lpstr>Shrnutí statistických testů</vt:lpstr>
      <vt:lpstr>Kontingenční tabulky   H0 :Nezávislost dvou jevů A a B</vt:lpstr>
      <vt:lpstr>Kontingenční tabulky: příklad</vt:lpstr>
      <vt:lpstr>Příklad – závislost pohlaví na onemocnění</vt:lpstr>
      <vt:lpstr>Příklad – závislost pohlaví na onemocnění</vt:lpstr>
      <vt:lpstr>Příklad – závislost pohlaví na onemocnění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testování – základní pojmy</dc:title>
  <dc:creator>cvanova</dc:creator>
  <cp:lastModifiedBy>kalina</cp:lastModifiedBy>
  <cp:revision>20</cp:revision>
  <dcterms:created xsi:type="dcterms:W3CDTF">2011-05-12T08:01:25Z</dcterms:created>
  <dcterms:modified xsi:type="dcterms:W3CDTF">2013-11-11T08:08:28Z</dcterms:modified>
</cp:coreProperties>
</file>