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7" r:id="rId2"/>
    <p:sldId id="308" r:id="rId3"/>
    <p:sldId id="309" r:id="rId4"/>
    <p:sldId id="310" r:id="rId5"/>
    <p:sldId id="311" r:id="rId6"/>
    <p:sldId id="312" r:id="rId7"/>
    <p:sldId id="313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302" r:id="rId19"/>
    <p:sldId id="303" r:id="rId20"/>
    <p:sldId id="304" r:id="rId21"/>
    <p:sldId id="305" r:id="rId22"/>
    <p:sldId id="306" r:id="rId23"/>
    <p:sldId id="307" r:id="rId24"/>
  </p:sldIdLst>
  <p:sldSz cx="9144000" cy="6858000" type="screen4x3"/>
  <p:notesSz cx="6797675" cy="987425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802" y="-1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pn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28.wmf"/><Relationship Id="rId1" Type="http://schemas.openxmlformats.org/officeDocument/2006/relationships/image" Target="../media/image30.wmf"/><Relationship Id="rId4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62932-0BFE-4666-9745-BB52E1DEAB1F}" type="datetimeFigureOut">
              <a:rPr lang="cs-CZ" smtClean="0"/>
              <a:pPr/>
              <a:t>10.12.2013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62891-2489-47D3-803F-F2B3F5AB3C0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7687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282E4-2BD6-4480-A665-4E29AAF36C21}" type="datetimeFigureOut">
              <a:rPr lang="cs-CZ" smtClean="0"/>
              <a:pPr/>
              <a:t>10.12.2013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D7DCF-4CC0-4F03-8904-E20848708FB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7394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ctr">
              <a:defRPr sz="4400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6D16-3200-48C2-9D93-A883C12D8BED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3A5-D864-4FBD-89F4-B047C7E44262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C598E-8B3F-4C2A-99C3-97B2CB78B987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>
            <a:lvl1pPr algn="l">
              <a:defRPr sz="2400" b="1"/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buSzPct val="70000"/>
              <a:buFont typeface="Courier New" pitchFamily="49" charset="0"/>
              <a:buChar char="o"/>
              <a:defRPr sz="1600"/>
            </a:lvl3pPr>
            <a:lvl4pPr>
              <a:buSzPct val="70000"/>
              <a:buFont typeface="Calibri" pitchFamily="34" charset="0"/>
              <a:buChar char="→"/>
              <a:defRPr sz="1400"/>
            </a:lvl4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8A1703F1-ABC5-4147-9E8A-2A8115B18E0C}" type="datetime1">
              <a:rPr lang="cs-CZ" smtClean="0">
                <a:solidFill>
                  <a:prstClr val="black"/>
                </a:solidFill>
              </a:rPr>
              <a:t>10.12.2013</a:t>
            </a:fld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6C9DE040-1CCA-4FD7-B417-9F7672C4260D}" type="slidenum">
              <a:rPr lang="cs-CZ" smtClean="0">
                <a:solidFill>
                  <a:prstClr val="black"/>
                </a:solidFill>
              </a:rPr>
              <a:pPr/>
              <a:t>‹#›</a:t>
            </a:fld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97169-4C5F-4425-8997-BB880448ECA1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35D72-0B33-4F2D-9637-D77D0B9CB1AD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869F3-FA57-48B9-A759-EDC186CB8D7D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11099-EC83-4C1C-A5AA-23726A47F4C1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F692-3F7E-46D3-8318-23647C131464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05DB-64A9-4D47-AD79-089C72B62EC0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6762-2E2E-40C6-8042-F6EC479613E8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11560" y="635824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080F7-F8CA-4960-9FA6-D25ECCC9D39A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824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dirty="0" smtClean="0">
                <a:solidFill>
                  <a:prstClr val="black">
                    <a:tint val="75000"/>
                  </a:prstClr>
                </a:solidFill>
              </a:rPr>
              <a:t>Snímek </a:t>
            </a:r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69180" y="6370725"/>
            <a:ext cx="360000" cy="34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SzPct val="70000"/>
        <a:buFont typeface="Courier New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SzPct val="70000"/>
        <a:buFont typeface="Calibri" pitchFamily="34" charset="0"/>
        <a:buChar char="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8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32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1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5. cvičení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smtClean="0"/>
              <a:t>10.12.2012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C852-4967-419F-AF9F-4408E4CC5341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55" name="Object 11"/>
          <p:cNvGraphicFramePr>
            <a:graphicFrameLocks noChangeAspect="1"/>
          </p:cNvGraphicFramePr>
          <p:nvPr/>
        </p:nvGraphicFramePr>
        <p:xfrm>
          <a:off x="2268538" y="2468563"/>
          <a:ext cx="5770562" cy="220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2" name="Image" r:id="rId3" imgW="8546032" imgH="3263492" progId="">
                  <p:embed/>
                </p:oleObj>
              </mc:Choice>
              <mc:Fallback>
                <p:oleObj name="Image" r:id="rId3" imgW="8546032" imgH="3263492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2468563"/>
                        <a:ext cx="5770562" cy="220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56" name="Text Box 12"/>
          <p:cNvSpPr txBox="1">
            <a:spLocks noChangeArrowheads="1"/>
          </p:cNvSpPr>
          <p:nvPr/>
        </p:nvSpPr>
        <p:spPr bwMode="auto">
          <a:xfrm>
            <a:off x="0" y="2919413"/>
            <a:ext cx="226853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Sloupce nebo řádky (samostatné tabulky)</a:t>
            </a:r>
          </a:p>
        </p:txBody>
      </p:sp>
      <p:sp>
        <p:nvSpPr>
          <p:cNvPr id="57357" name="AutoShape 13"/>
          <p:cNvSpPr>
            <a:spLocks noChangeArrowheads="1"/>
          </p:cNvSpPr>
          <p:nvPr/>
        </p:nvSpPr>
        <p:spPr bwMode="auto">
          <a:xfrm>
            <a:off x="1763713" y="3403600"/>
            <a:ext cx="647700" cy="217488"/>
          </a:xfrm>
          <a:prstGeom prst="rightArrow">
            <a:avLst>
              <a:gd name="adj1" fmla="val 50000"/>
              <a:gd name="adj2" fmla="val 7445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7358" name="Text Box 14"/>
          <p:cNvSpPr txBox="1">
            <a:spLocks noChangeArrowheads="1"/>
          </p:cNvSpPr>
          <p:nvPr/>
        </p:nvSpPr>
        <p:spPr bwMode="auto">
          <a:xfrm>
            <a:off x="611188" y="1917700"/>
            <a:ext cx="3930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Koordináty v ordinačním prostoru CA</a:t>
            </a:r>
          </a:p>
        </p:txBody>
      </p:sp>
      <p:sp>
        <p:nvSpPr>
          <p:cNvPr id="57359" name="AutoShape 15"/>
          <p:cNvSpPr>
            <a:spLocks noChangeArrowheads="1"/>
          </p:cNvSpPr>
          <p:nvPr/>
        </p:nvSpPr>
        <p:spPr bwMode="auto">
          <a:xfrm>
            <a:off x="3492500" y="2324100"/>
            <a:ext cx="215900" cy="647700"/>
          </a:xfrm>
          <a:prstGeom prst="down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7360" name="AutoShape 16"/>
          <p:cNvSpPr>
            <a:spLocks noChangeArrowheads="1"/>
          </p:cNvSpPr>
          <p:nvPr/>
        </p:nvSpPr>
        <p:spPr bwMode="auto">
          <a:xfrm>
            <a:off x="3924300" y="2324100"/>
            <a:ext cx="215900" cy="647700"/>
          </a:xfrm>
          <a:prstGeom prst="down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7361" name="Text Box 17"/>
          <p:cNvSpPr txBox="1">
            <a:spLocks noChangeArrowheads="1"/>
          </p:cNvSpPr>
          <p:nvPr/>
        </p:nvSpPr>
        <p:spPr bwMode="auto">
          <a:xfrm>
            <a:off x="0" y="4700588"/>
            <a:ext cx="40163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Celkový podíl řádku v tabulce relativních frekvencí (výpočet závisí na nastavení záložky options)</a:t>
            </a:r>
          </a:p>
        </p:txBody>
      </p:sp>
      <p:sp>
        <p:nvSpPr>
          <p:cNvPr id="57362" name="Text Box 18"/>
          <p:cNvSpPr txBox="1">
            <a:spLocks noChangeArrowheads="1"/>
          </p:cNvSpPr>
          <p:nvPr/>
        </p:nvSpPr>
        <p:spPr bwMode="auto">
          <a:xfrm>
            <a:off x="3779838" y="4916488"/>
            <a:ext cx="2808287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Kvalita zobrazení daného bodu daným počtem dimenzí (proporce bodu k celkové inertii dané počtem dimenzí)</a:t>
            </a:r>
          </a:p>
        </p:txBody>
      </p:sp>
      <p:sp>
        <p:nvSpPr>
          <p:cNvPr id="57363" name="AutoShape 19"/>
          <p:cNvSpPr>
            <a:spLocks noChangeArrowheads="1"/>
          </p:cNvSpPr>
          <p:nvPr/>
        </p:nvSpPr>
        <p:spPr bwMode="auto">
          <a:xfrm rot="-3895952">
            <a:off x="3132137" y="3979863"/>
            <a:ext cx="1800225" cy="215900"/>
          </a:xfrm>
          <a:prstGeom prst="rightArrow">
            <a:avLst>
              <a:gd name="adj1" fmla="val 50000"/>
              <a:gd name="adj2" fmla="val 208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7364" name="AutoShape 20"/>
          <p:cNvSpPr>
            <a:spLocks noChangeArrowheads="1"/>
          </p:cNvSpPr>
          <p:nvPr/>
        </p:nvSpPr>
        <p:spPr bwMode="auto">
          <a:xfrm rot="16200000">
            <a:off x="4211637" y="3979863"/>
            <a:ext cx="1800225" cy="215900"/>
          </a:xfrm>
          <a:prstGeom prst="rightArrow">
            <a:avLst>
              <a:gd name="adj1" fmla="val 50000"/>
              <a:gd name="adj2" fmla="val 208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7365" name="Text Box 21"/>
          <p:cNvSpPr txBox="1">
            <a:spLocks noChangeArrowheads="1"/>
          </p:cNvSpPr>
          <p:nvPr/>
        </p:nvSpPr>
        <p:spPr bwMode="auto">
          <a:xfrm>
            <a:off x="6659563" y="5033963"/>
            <a:ext cx="248443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Podíl bodu na celkové inertii (neovlivněno počtem dimenzí)</a:t>
            </a:r>
          </a:p>
        </p:txBody>
      </p:sp>
      <p:sp>
        <p:nvSpPr>
          <p:cNvPr id="57366" name="AutoShape 22"/>
          <p:cNvSpPr>
            <a:spLocks noChangeArrowheads="1"/>
          </p:cNvSpPr>
          <p:nvPr/>
        </p:nvSpPr>
        <p:spPr bwMode="auto">
          <a:xfrm rot="-7498736">
            <a:off x="5238750" y="4056063"/>
            <a:ext cx="2141538" cy="169862"/>
          </a:xfrm>
          <a:prstGeom prst="rightArrow">
            <a:avLst>
              <a:gd name="adj1" fmla="val 50000"/>
              <a:gd name="adj2" fmla="val 31518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7367" name="Text Box 23"/>
          <p:cNvSpPr txBox="1">
            <a:spLocks noChangeArrowheads="1"/>
          </p:cNvSpPr>
          <p:nvPr/>
        </p:nvSpPr>
        <p:spPr bwMode="auto">
          <a:xfrm>
            <a:off x="5219700" y="1708150"/>
            <a:ext cx="3621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Obdoba kvality (cos</a:t>
            </a:r>
            <a:r>
              <a:rPr lang="cs-CZ" sz="1800" baseline="30000"/>
              <a:t>2</a:t>
            </a:r>
            <a:r>
              <a:rPr lang="cs-CZ" sz="1800"/>
              <a:t> a relative inertia pro jednotlivé dimenze</a:t>
            </a:r>
          </a:p>
        </p:txBody>
      </p:sp>
      <p:sp>
        <p:nvSpPr>
          <p:cNvPr id="57368" name="AutoShape 24"/>
          <p:cNvSpPr>
            <a:spLocks noChangeArrowheads="1"/>
          </p:cNvSpPr>
          <p:nvPr/>
        </p:nvSpPr>
        <p:spPr bwMode="auto">
          <a:xfrm rot="-15834177">
            <a:off x="6015831" y="2612232"/>
            <a:ext cx="792163" cy="215900"/>
          </a:xfrm>
          <a:prstGeom prst="rightArrow">
            <a:avLst>
              <a:gd name="adj1" fmla="val 50000"/>
              <a:gd name="adj2" fmla="val 9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7369" name="AutoShape 25"/>
          <p:cNvSpPr>
            <a:spLocks noChangeArrowheads="1"/>
          </p:cNvSpPr>
          <p:nvPr/>
        </p:nvSpPr>
        <p:spPr bwMode="auto">
          <a:xfrm rot="5400000">
            <a:off x="6480175" y="2505076"/>
            <a:ext cx="720725" cy="215900"/>
          </a:xfrm>
          <a:prstGeom prst="rightArrow">
            <a:avLst>
              <a:gd name="adj1" fmla="val 50000"/>
              <a:gd name="adj2" fmla="val 83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7370" name="Rectangle 26"/>
          <p:cNvSpPr>
            <a:spLocks noChangeArrowheads="1"/>
          </p:cNvSpPr>
          <p:nvPr/>
        </p:nvSpPr>
        <p:spPr bwMode="auto">
          <a:xfrm>
            <a:off x="285750" y="1412875"/>
            <a:ext cx="8534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7371" name="Rectangle 27"/>
          <p:cNvSpPr>
            <a:spLocks noChangeArrowheads="1"/>
          </p:cNvSpPr>
          <p:nvPr/>
        </p:nvSpPr>
        <p:spPr bwMode="auto">
          <a:xfrm>
            <a:off x="2338388" y="981075"/>
            <a:ext cx="4105275" cy="304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spcBef>
                <a:spcPct val="20000"/>
              </a:spcBef>
            </a:pPr>
            <a:r>
              <a:rPr kumimoji="0" lang="cs-CZ" sz="1800" b="1"/>
              <a:t>Row and column coordinates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1277B-3839-428A-9071-85BC5944FD32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Zástupný symbol pro číslo snímku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10" name="Rectangle 18"/>
          <p:cNvSpPr>
            <a:spLocks noChangeArrowheads="1"/>
          </p:cNvSpPr>
          <p:nvPr/>
        </p:nvSpPr>
        <p:spPr bwMode="auto">
          <a:xfrm>
            <a:off x="285750" y="1412875"/>
            <a:ext cx="8534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9411" name="Rectangle 19"/>
          <p:cNvSpPr>
            <a:spLocks noChangeArrowheads="1"/>
          </p:cNvSpPr>
          <p:nvPr/>
        </p:nvSpPr>
        <p:spPr bwMode="auto">
          <a:xfrm>
            <a:off x="2338388" y="981075"/>
            <a:ext cx="4105275" cy="304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spcBef>
                <a:spcPct val="20000"/>
              </a:spcBef>
            </a:pPr>
            <a:r>
              <a:rPr kumimoji="0" lang="cs-CZ" sz="1800" b="1"/>
              <a:t>Grafy CA 1D,2D,3D</a:t>
            </a:r>
          </a:p>
        </p:txBody>
      </p:sp>
      <p:graphicFrame>
        <p:nvGraphicFramePr>
          <p:cNvPr id="59412" name="Object 20"/>
          <p:cNvGraphicFramePr>
            <a:graphicFrameLocks noChangeAspect="1"/>
          </p:cNvGraphicFramePr>
          <p:nvPr/>
        </p:nvGraphicFramePr>
        <p:xfrm>
          <a:off x="539750" y="1557338"/>
          <a:ext cx="3455988" cy="259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0" name="Graph" r:id="rId3" imgW="5943600" imgH="4457880" progId="STATISTICA.Graph">
                  <p:embed/>
                </p:oleObj>
              </mc:Choice>
              <mc:Fallback>
                <p:oleObj name="Graph" r:id="rId3" imgW="5943600" imgH="4457880" progId="STATISTICA.Grap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557338"/>
                        <a:ext cx="3455988" cy="2592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413" name="Object 21"/>
          <p:cNvGraphicFramePr>
            <a:graphicFrameLocks noChangeAspect="1"/>
          </p:cNvGraphicFramePr>
          <p:nvPr/>
        </p:nvGraphicFramePr>
        <p:xfrm>
          <a:off x="2411413" y="2276475"/>
          <a:ext cx="4051300" cy="303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1" name="Graph" r:id="rId5" imgW="5943600" imgH="4457880" progId="STATISTICA.Graph">
                  <p:embed/>
                </p:oleObj>
              </mc:Choice>
              <mc:Fallback>
                <p:oleObj name="Graph" r:id="rId5" imgW="5943600" imgH="4457880" progId="STATISTICA.Graph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2276475"/>
                        <a:ext cx="4051300" cy="303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414" name="Object 22"/>
          <p:cNvGraphicFramePr>
            <a:graphicFrameLocks noChangeAspect="1"/>
          </p:cNvGraphicFramePr>
          <p:nvPr/>
        </p:nvGraphicFramePr>
        <p:xfrm>
          <a:off x="4427538" y="3284538"/>
          <a:ext cx="3979862" cy="298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2" name="Graph" r:id="rId7" imgW="5943600" imgH="4457880" progId="STATISTICA.Graph">
                  <p:embed/>
                </p:oleObj>
              </mc:Choice>
              <mc:Fallback>
                <p:oleObj name="Graph" r:id="rId7" imgW="5943600" imgH="4457880" progId="STATISTICA.Grap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3284538"/>
                        <a:ext cx="3979862" cy="298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415" name="Text Box 23"/>
          <p:cNvSpPr txBox="1">
            <a:spLocks noChangeArrowheads="1"/>
          </p:cNvSpPr>
          <p:nvPr/>
        </p:nvSpPr>
        <p:spPr bwMode="auto">
          <a:xfrm>
            <a:off x="158750" y="5295900"/>
            <a:ext cx="4845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Grafy obsahují koordináty jak řádků, tak sloupců původní tabulky.</a:t>
            </a:r>
          </a:p>
        </p:txBody>
      </p:sp>
      <p:sp>
        <p:nvSpPr>
          <p:cNvPr id="59416" name="Text Box 24"/>
          <p:cNvSpPr txBox="1">
            <a:spLocks noChangeArrowheads="1"/>
          </p:cNvSpPr>
          <p:nvPr/>
        </p:nvSpPr>
        <p:spPr bwMode="auto">
          <a:xfrm>
            <a:off x="4695825" y="1635125"/>
            <a:ext cx="4268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Grafy mohou být generovány pro všechny kombinace dimenzí.</a:t>
            </a:r>
          </a:p>
        </p:txBody>
      </p:sp>
      <p:sp>
        <p:nvSpPr>
          <p:cNvPr id="9" name="Zástupný symbol pro datum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2A40E-4E29-4405-8CDE-668B35C14B69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Korespondenční analýza - </a:t>
            </a:r>
            <a:r>
              <a:rPr lang="cs-CZ" dirty="0"/>
              <a:t>nastavení</a:t>
            </a:r>
          </a:p>
        </p:txBody>
      </p:sp>
      <p:pic>
        <p:nvPicPr>
          <p:cNvPr id="6042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1484313"/>
            <a:ext cx="50577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427" name="Text Box 11"/>
          <p:cNvSpPr txBox="1">
            <a:spLocks noChangeArrowheads="1"/>
          </p:cNvSpPr>
          <p:nvPr/>
        </p:nvSpPr>
        <p:spPr bwMode="auto">
          <a:xfrm>
            <a:off x="827088" y="1555750"/>
            <a:ext cx="2828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Počet rozměrů pro grafy a tabulky</a:t>
            </a:r>
          </a:p>
        </p:txBody>
      </p:sp>
      <p:sp>
        <p:nvSpPr>
          <p:cNvPr id="60428" name="AutoShape 12"/>
          <p:cNvSpPr>
            <a:spLocks noChangeArrowheads="1"/>
          </p:cNvSpPr>
          <p:nvPr/>
        </p:nvSpPr>
        <p:spPr bwMode="auto">
          <a:xfrm rot="2712523">
            <a:off x="2670176" y="2511425"/>
            <a:ext cx="1757362" cy="192087"/>
          </a:xfrm>
          <a:prstGeom prst="rightArrow">
            <a:avLst>
              <a:gd name="adj1" fmla="val 50000"/>
              <a:gd name="adj2" fmla="val 22872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0429" name="Text Box 13"/>
          <p:cNvSpPr txBox="1">
            <a:spLocks noChangeArrowheads="1"/>
          </p:cNvSpPr>
          <p:nvPr/>
        </p:nvSpPr>
        <p:spPr bwMode="auto">
          <a:xfrm>
            <a:off x="827088" y="2355850"/>
            <a:ext cx="290036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Vybere počet os, vyčerpávajících určitou hodnotu inertia</a:t>
            </a:r>
          </a:p>
        </p:txBody>
      </p:sp>
      <p:sp>
        <p:nvSpPr>
          <p:cNvPr id="60430" name="AutoShape 14"/>
          <p:cNvSpPr>
            <a:spLocks noChangeArrowheads="1"/>
          </p:cNvSpPr>
          <p:nvPr/>
        </p:nvSpPr>
        <p:spPr bwMode="auto">
          <a:xfrm rot="1402702">
            <a:off x="3348038" y="3211513"/>
            <a:ext cx="863600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0431" name="Text Box 15"/>
          <p:cNvSpPr txBox="1">
            <a:spLocks noChangeArrowheads="1"/>
          </p:cNvSpPr>
          <p:nvPr/>
        </p:nvSpPr>
        <p:spPr bwMode="auto">
          <a:xfrm>
            <a:off x="106437" y="3732113"/>
            <a:ext cx="367347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cs-CZ" sz="1800" dirty="0"/>
              <a:t>Způsob standardizace </a:t>
            </a:r>
            <a:r>
              <a:rPr lang="cs-CZ" sz="1800" dirty="0" err="1"/>
              <a:t>koordinátů</a:t>
            </a:r>
            <a:endParaRPr lang="cs-CZ" sz="1800" dirty="0"/>
          </a:p>
          <a:p>
            <a:pPr marL="457200" indent="-457200">
              <a:buFontTx/>
              <a:buAutoNum type="arabicPeriod"/>
            </a:pPr>
            <a:r>
              <a:rPr lang="cs-CZ" sz="1800" dirty="0"/>
              <a:t>Interpretace vzdáleností v rámci řádků i sloupců</a:t>
            </a:r>
          </a:p>
          <a:p>
            <a:pPr marL="457200" indent="-457200">
              <a:buFontTx/>
              <a:buAutoNum type="arabicPeriod"/>
            </a:pPr>
            <a:r>
              <a:rPr lang="cs-CZ" sz="1800" dirty="0"/>
              <a:t>Kanonická standardizace </a:t>
            </a:r>
          </a:p>
          <a:p>
            <a:pPr marL="457200" indent="-457200">
              <a:buFontTx/>
              <a:buAutoNum type="arabicPeriod"/>
            </a:pPr>
            <a:r>
              <a:rPr lang="cs-CZ" sz="1800" dirty="0"/>
              <a:t>Interpretace jen v rámci řádků</a:t>
            </a:r>
          </a:p>
          <a:p>
            <a:pPr marL="457200" indent="-457200">
              <a:buFontTx/>
              <a:buAutoNum type="arabicPeriod"/>
            </a:pPr>
            <a:r>
              <a:rPr lang="cs-CZ" sz="1800" dirty="0"/>
              <a:t>Interpretace jen rámci sloupců</a:t>
            </a:r>
          </a:p>
          <a:p>
            <a:pPr marL="457200" indent="-457200">
              <a:buFontTx/>
              <a:buAutoNum type="arabicPeriod"/>
            </a:pPr>
            <a:endParaRPr lang="cs-CZ" sz="1800" dirty="0"/>
          </a:p>
        </p:txBody>
      </p:sp>
      <p:sp>
        <p:nvSpPr>
          <p:cNvPr id="60432" name="AutoShape 16"/>
          <p:cNvSpPr>
            <a:spLocks noChangeArrowheads="1"/>
          </p:cNvSpPr>
          <p:nvPr/>
        </p:nvSpPr>
        <p:spPr bwMode="auto">
          <a:xfrm>
            <a:off x="3995738" y="4003675"/>
            <a:ext cx="2016125" cy="1081088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0433" name="Line 17"/>
          <p:cNvSpPr>
            <a:spLocks noChangeShapeType="1"/>
          </p:cNvSpPr>
          <p:nvPr/>
        </p:nvSpPr>
        <p:spPr bwMode="auto">
          <a:xfrm flipH="1" flipV="1">
            <a:off x="3492500" y="4437063"/>
            <a:ext cx="503238" cy="71437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65C-DD21-4940-86A2-E61354431DBD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Korespondenční analýza– </a:t>
            </a:r>
            <a:r>
              <a:rPr lang="cs-CZ" dirty="0"/>
              <a:t>výsledky </a:t>
            </a:r>
            <a:r>
              <a:rPr lang="cs-CZ" dirty="0" err="1"/>
              <a:t>Advanced</a:t>
            </a:r>
            <a:endParaRPr lang="cs-CZ" dirty="0"/>
          </a:p>
        </p:txBody>
      </p:sp>
      <p:pic>
        <p:nvPicPr>
          <p:cNvPr id="61451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1489075"/>
            <a:ext cx="50577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52" name="Text Box 12"/>
          <p:cNvSpPr txBox="1">
            <a:spLocks noChangeArrowheads="1"/>
          </p:cNvSpPr>
          <p:nvPr/>
        </p:nvSpPr>
        <p:spPr bwMode="auto">
          <a:xfrm>
            <a:off x="87313" y="1484313"/>
            <a:ext cx="290036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Koordináty řádků a sloupců v souřadném systému</a:t>
            </a:r>
          </a:p>
        </p:txBody>
      </p:sp>
      <p:sp>
        <p:nvSpPr>
          <p:cNvPr id="61453" name="AutoShape 13"/>
          <p:cNvSpPr>
            <a:spLocks noChangeArrowheads="1"/>
          </p:cNvSpPr>
          <p:nvPr/>
        </p:nvSpPr>
        <p:spPr bwMode="auto">
          <a:xfrm rot="2678942">
            <a:off x="1979613" y="2570163"/>
            <a:ext cx="1223962" cy="215900"/>
          </a:xfrm>
          <a:prstGeom prst="rightArrow">
            <a:avLst>
              <a:gd name="adj1" fmla="val 50000"/>
              <a:gd name="adj2" fmla="val 14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1454" name="Text Box 14"/>
          <p:cNvSpPr txBox="1">
            <a:spLocks noChangeArrowheads="1"/>
          </p:cNvSpPr>
          <p:nvPr/>
        </p:nvSpPr>
        <p:spPr bwMode="auto">
          <a:xfrm>
            <a:off x="87313" y="2636838"/>
            <a:ext cx="23764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Výstup všech základních výsledků</a:t>
            </a:r>
          </a:p>
        </p:txBody>
      </p:sp>
      <p:sp>
        <p:nvSpPr>
          <p:cNvPr id="61455" name="AutoShape 15"/>
          <p:cNvSpPr>
            <a:spLocks noChangeArrowheads="1"/>
          </p:cNvSpPr>
          <p:nvPr/>
        </p:nvSpPr>
        <p:spPr bwMode="auto">
          <a:xfrm rot="1979312">
            <a:off x="2484438" y="3217863"/>
            <a:ext cx="647700" cy="2159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1456" name="Text Box 16"/>
          <p:cNvSpPr txBox="1">
            <a:spLocks noChangeArrowheads="1"/>
          </p:cNvSpPr>
          <p:nvPr/>
        </p:nvSpPr>
        <p:spPr bwMode="auto">
          <a:xfrm>
            <a:off x="87313" y="3362325"/>
            <a:ext cx="2413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cs-CZ" sz="1800"/>
              <a:t>Eigenvalues </a:t>
            </a:r>
            <a:r>
              <a:rPr lang="en-US" sz="1800"/>
              <a:t>~ inertia “vysv</a:t>
            </a:r>
            <a:r>
              <a:rPr lang="cs-CZ" sz="1800"/>
              <a:t>ětlená“sloupci + graf</a:t>
            </a:r>
          </a:p>
        </p:txBody>
      </p:sp>
      <p:sp>
        <p:nvSpPr>
          <p:cNvPr id="61457" name="AutoShape 17"/>
          <p:cNvSpPr>
            <a:spLocks noChangeArrowheads="1"/>
          </p:cNvSpPr>
          <p:nvPr/>
        </p:nvSpPr>
        <p:spPr bwMode="auto">
          <a:xfrm rot="352644">
            <a:off x="2551113" y="3576638"/>
            <a:ext cx="431800" cy="142875"/>
          </a:xfrm>
          <a:prstGeom prst="rightArrow">
            <a:avLst>
              <a:gd name="adj1" fmla="val 50000"/>
              <a:gd name="adj2" fmla="val 755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1458" name="AutoShape 18"/>
          <p:cNvSpPr>
            <a:spLocks noChangeArrowheads="1"/>
          </p:cNvSpPr>
          <p:nvPr/>
        </p:nvSpPr>
        <p:spPr bwMode="auto">
          <a:xfrm rot="-445885">
            <a:off x="2555875" y="3789363"/>
            <a:ext cx="1584325" cy="144462"/>
          </a:xfrm>
          <a:prstGeom prst="rightArrow">
            <a:avLst>
              <a:gd name="adj1" fmla="val 50000"/>
              <a:gd name="adj2" fmla="val 27417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1459" name="Text Box 19"/>
          <p:cNvSpPr txBox="1">
            <a:spLocks noChangeArrowheads="1"/>
          </p:cNvSpPr>
          <p:nvPr/>
        </p:nvSpPr>
        <p:spPr bwMode="auto">
          <a:xfrm>
            <a:off x="87313" y="4586288"/>
            <a:ext cx="26638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Tabulka frekvencí výskytu + nestandartizované koordináty</a:t>
            </a:r>
          </a:p>
        </p:txBody>
      </p:sp>
      <p:sp>
        <p:nvSpPr>
          <p:cNvPr id="61460" name="AutoShape 20"/>
          <p:cNvSpPr>
            <a:spLocks noChangeArrowheads="1"/>
          </p:cNvSpPr>
          <p:nvPr/>
        </p:nvSpPr>
        <p:spPr bwMode="auto">
          <a:xfrm rot="-2418185">
            <a:off x="2268538" y="4297363"/>
            <a:ext cx="1223962" cy="215900"/>
          </a:xfrm>
          <a:prstGeom prst="rightArrow">
            <a:avLst>
              <a:gd name="adj1" fmla="val 50000"/>
              <a:gd name="adj2" fmla="val 14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1461" name="Text Box 21"/>
          <p:cNvSpPr txBox="1">
            <a:spLocks noChangeArrowheads="1"/>
          </p:cNvSpPr>
          <p:nvPr/>
        </p:nvSpPr>
        <p:spPr bwMode="auto">
          <a:xfrm>
            <a:off x="7704138" y="2636838"/>
            <a:ext cx="147637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1D, 2D, 3D grafy řádků a sloupců v souřadném systému</a:t>
            </a:r>
          </a:p>
        </p:txBody>
      </p:sp>
      <p:sp>
        <p:nvSpPr>
          <p:cNvPr id="61462" name="AutoShape 22"/>
          <p:cNvSpPr>
            <a:spLocks noChangeArrowheads="1"/>
          </p:cNvSpPr>
          <p:nvPr/>
        </p:nvSpPr>
        <p:spPr bwMode="auto">
          <a:xfrm>
            <a:off x="4572000" y="3146425"/>
            <a:ext cx="2160588" cy="863600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1463" name="Line 23"/>
          <p:cNvSpPr>
            <a:spLocks noChangeShapeType="1"/>
          </p:cNvSpPr>
          <p:nvPr/>
        </p:nvSpPr>
        <p:spPr bwMode="auto">
          <a:xfrm>
            <a:off x="6732588" y="3722688"/>
            <a:ext cx="1008062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61464" name="Text Box 24"/>
          <p:cNvSpPr txBox="1">
            <a:spLocks noChangeArrowheads="1"/>
          </p:cNvSpPr>
          <p:nvPr/>
        </p:nvSpPr>
        <p:spPr bwMode="auto">
          <a:xfrm>
            <a:off x="3255963" y="5462588"/>
            <a:ext cx="58880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Nastavení grafů – výběr os, zkrácení popisek, identické měřítko</a:t>
            </a:r>
          </a:p>
        </p:txBody>
      </p:sp>
      <p:sp>
        <p:nvSpPr>
          <p:cNvPr id="61465" name="AutoShape 25"/>
          <p:cNvSpPr>
            <a:spLocks noChangeArrowheads="1"/>
          </p:cNvSpPr>
          <p:nvPr/>
        </p:nvSpPr>
        <p:spPr bwMode="auto">
          <a:xfrm>
            <a:off x="5364163" y="4657725"/>
            <a:ext cx="287337" cy="792163"/>
          </a:xfrm>
          <a:prstGeom prst="upArrow">
            <a:avLst>
              <a:gd name="adj1" fmla="val 50000"/>
              <a:gd name="adj2" fmla="val 68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" name="Zástupný symbol pro datum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2E86E-9D48-4CCD-AE74-711A7951E070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Zástupný symbol pro číslo snímku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498" name="Object 34"/>
          <p:cNvGraphicFramePr>
            <a:graphicFrameLocks noChangeAspect="1"/>
          </p:cNvGraphicFramePr>
          <p:nvPr/>
        </p:nvGraphicFramePr>
        <p:xfrm>
          <a:off x="1476375" y="1700213"/>
          <a:ext cx="3657600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2" name="Spreadsheet" r:id="rId3" imgW="3657600" imgH="2743200" progId="STATISTICA.Spreadsheet">
                  <p:embed/>
                </p:oleObj>
              </mc:Choice>
              <mc:Fallback>
                <p:oleObj name="Spreadsheet" r:id="rId3" imgW="3657600" imgH="2743200" progId="STATISTICA.Spreadsheet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1700213"/>
                        <a:ext cx="3657600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99" name="Object 35"/>
          <p:cNvGraphicFramePr>
            <a:graphicFrameLocks noChangeAspect="1"/>
          </p:cNvGraphicFramePr>
          <p:nvPr/>
        </p:nvGraphicFramePr>
        <p:xfrm>
          <a:off x="4284663" y="2781300"/>
          <a:ext cx="3979862" cy="298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3" name="Graph" r:id="rId5" imgW="5943600" imgH="4457880" progId="STATISTICA.Graph">
                  <p:embed/>
                </p:oleObj>
              </mc:Choice>
              <mc:Fallback>
                <p:oleObj name="Graph" r:id="rId5" imgW="5943600" imgH="4457880" progId="STATISTICA.Graph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2781300"/>
                        <a:ext cx="3979862" cy="298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85" name="Text Box 21"/>
          <p:cNvSpPr txBox="1">
            <a:spLocks noChangeArrowheads="1"/>
          </p:cNvSpPr>
          <p:nvPr/>
        </p:nvSpPr>
        <p:spPr bwMode="auto">
          <a:xfrm>
            <a:off x="0" y="2414588"/>
            <a:ext cx="1389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Jednotlivé dimenze</a:t>
            </a:r>
          </a:p>
        </p:txBody>
      </p:sp>
      <p:sp>
        <p:nvSpPr>
          <p:cNvPr id="62486" name="AutoShape 22"/>
          <p:cNvSpPr>
            <a:spLocks noChangeArrowheads="1"/>
          </p:cNvSpPr>
          <p:nvPr/>
        </p:nvSpPr>
        <p:spPr bwMode="auto">
          <a:xfrm>
            <a:off x="1244600" y="2852738"/>
            <a:ext cx="360363" cy="144462"/>
          </a:xfrm>
          <a:prstGeom prst="rightArrow">
            <a:avLst>
              <a:gd name="adj1" fmla="val 50000"/>
              <a:gd name="adj2" fmla="val 623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2487" name="Text Box 23"/>
          <p:cNvSpPr txBox="1">
            <a:spLocks noChangeArrowheads="1"/>
          </p:cNvSpPr>
          <p:nvPr/>
        </p:nvSpPr>
        <p:spPr bwMode="auto">
          <a:xfrm>
            <a:off x="2397125" y="1222375"/>
            <a:ext cx="128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eigenvalue</a:t>
            </a:r>
          </a:p>
        </p:txBody>
      </p:sp>
      <p:sp>
        <p:nvSpPr>
          <p:cNvPr id="62488" name="AutoShape 24"/>
          <p:cNvSpPr>
            <a:spLocks noChangeArrowheads="1"/>
          </p:cNvSpPr>
          <p:nvPr/>
        </p:nvSpPr>
        <p:spPr bwMode="auto">
          <a:xfrm>
            <a:off x="2973388" y="1555750"/>
            <a:ext cx="144462" cy="720725"/>
          </a:xfrm>
          <a:prstGeom prst="downArrow">
            <a:avLst>
              <a:gd name="adj1" fmla="val 50000"/>
              <a:gd name="adj2" fmla="val 1247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2489" name="Text Box 25"/>
          <p:cNvSpPr txBox="1">
            <a:spLocks noChangeArrowheads="1"/>
          </p:cNvSpPr>
          <p:nvPr/>
        </p:nvSpPr>
        <p:spPr bwMode="auto">
          <a:xfrm>
            <a:off x="3836988" y="908050"/>
            <a:ext cx="3529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800"/>
              <a:t>% i</a:t>
            </a:r>
            <a:r>
              <a:rPr lang="cs-CZ" sz="1800"/>
              <a:t>nertia a kumulativní inertia vybraná dimenzí</a:t>
            </a:r>
          </a:p>
        </p:txBody>
      </p:sp>
      <p:sp>
        <p:nvSpPr>
          <p:cNvPr id="62490" name="AutoShape 26"/>
          <p:cNvSpPr>
            <a:spLocks noChangeArrowheads="1"/>
          </p:cNvSpPr>
          <p:nvPr/>
        </p:nvSpPr>
        <p:spPr bwMode="auto">
          <a:xfrm rot="8178990">
            <a:off x="4052888" y="1700213"/>
            <a:ext cx="1368425" cy="144462"/>
          </a:xfrm>
          <a:prstGeom prst="rightArrow">
            <a:avLst>
              <a:gd name="adj1" fmla="val 50000"/>
              <a:gd name="adj2" fmla="val 23681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2491" name="AutoShape 27"/>
          <p:cNvSpPr>
            <a:spLocks noChangeArrowheads="1"/>
          </p:cNvSpPr>
          <p:nvPr/>
        </p:nvSpPr>
        <p:spPr bwMode="auto">
          <a:xfrm rot="7527605">
            <a:off x="3290888" y="1770063"/>
            <a:ext cx="1133475" cy="142875"/>
          </a:xfrm>
          <a:prstGeom prst="rightArrow">
            <a:avLst>
              <a:gd name="adj1" fmla="val 50000"/>
              <a:gd name="adj2" fmla="val 19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2492" name="Text Box 28"/>
          <p:cNvSpPr txBox="1">
            <a:spLocks noChangeArrowheads="1"/>
          </p:cNvSpPr>
          <p:nvPr/>
        </p:nvSpPr>
        <p:spPr bwMode="auto">
          <a:xfrm>
            <a:off x="3673475" y="5721350"/>
            <a:ext cx="163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Po</a:t>
            </a:r>
            <a:r>
              <a:rPr lang="cs-CZ" sz="1800"/>
              <a:t>čet dimenzí</a:t>
            </a:r>
          </a:p>
        </p:txBody>
      </p:sp>
      <p:sp>
        <p:nvSpPr>
          <p:cNvPr id="62493" name="AutoShape 29"/>
          <p:cNvSpPr>
            <a:spLocks noChangeArrowheads="1"/>
          </p:cNvSpPr>
          <p:nvPr/>
        </p:nvSpPr>
        <p:spPr bwMode="auto">
          <a:xfrm rot="-1391916">
            <a:off x="5407025" y="5591175"/>
            <a:ext cx="647700" cy="214313"/>
          </a:xfrm>
          <a:prstGeom prst="rightArrow">
            <a:avLst>
              <a:gd name="adj1" fmla="val 50000"/>
              <a:gd name="adj2" fmla="val 7555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2494" name="Text Box 30"/>
          <p:cNvSpPr txBox="1">
            <a:spLocks noChangeArrowheads="1"/>
          </p:cNvSpPr>
          <p:nvPr/>
        </p:nvSpPr>
        <p:spPr bwMode="auto">
          <a:xfrm>
            <a:off x="2325688" y="4533900"/>
            <a:ext cx="128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eigenvalue</a:t>
            </a:r>
          </a:p>
        </p:txBody>
      </p:sp>
      <p:sp>
        <p:nvSpPr>
          <p:cNvPr id="62495" name="AutoShape 31"/>
          <p:cNvSpPr>
            <a:spLocks noChangeArrowheads="1"/>
          </p:cNvSpPr>
          <p:nvPr/>
        </p:nvSpPr>
        <p:spPr bwMode="auto">
          <a:xfrm>
            <a:off x="3765550" y="4652963"/>
            <a:ext cx="431800" cy="21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2496" name="Text Box 32"/>
          <p:cNvSpPr txBox="1">
            <a:spLocks noChangeArrowheads="1"/>
          </p:cNvSpPr>
          <p:nvPr/>
        </p:nvSpPr>
        <p:spPr bwMode="auto">
          <a:xfrm>
            <a:off x="5184775" y="2120900"/>
            <a:ext cx="1562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Vysvětlený </a:t>
            </a:r>
            <a:r>
              <a:rPr lang="cs-CZ" sz="1800">
                <a:sym typeface="Symbol" pitchFamily="18" charset="2"/>
              </a:rPr>
              <a:t></a:t>
            </a:r>
            <a:r>
              <a:rPr lang="cs-CZ" sz="1800" baseline="30000">
                <a:sym typeface="Symbol" pitchFamily="18" charset="2"/>
              </a:rPr>
              <a:t>2</a:t>
            </a:r>
            <a:endParaRPr lang="cs-CZ" sz="1800">
              <a:sym typeface="Symbol" pitchFamily="18" charset="2"/>
            </a:endParaRPr>
          </a:p>
        </p:txBody>
      </p:sp>
      <p:sp>
        <p:nvSpPr>
          <p:cNvPr id="62497" name="AutoShape 33"/>
          <p:cNvSpPr>
            <a:spLocks noChangeArrowheads="1"/>
          </p:cNvSpPr>
          <p:nvPr/>
        </p:nvSpPr>
        <p:spPr bwMode="auto">
          <a:xfrm rot="10800000">
            <a:off x="4773613" y="2205038"/>
            <a:ext cx="431800" cy="21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1C975-5987-46CA-80A0-7017243ED45B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506" name="Object 18"/>
          <p:cNvGraphicFramePr>
            <a:graphicFrameLocks noChangeAspect="1"/>
          </p:cNvGraphicFramePr>
          <p:nvPr/>
        </p:nvGraphicFramePr>
        <p:xfrm>
          <a:off x="1382713" y="2917825"/>
          <a:ext cx="4824412" cy="228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4" name="Image" r:id="rId3" imgW="5955556" imgH="2819048" progId="">
                  <p:embed/>
                </p:oleObj>
              </mc:Choice>
              <mc:Fallback>
                <p:oleObj name="Image" r:id="rId3" imgW="5955556" imgH="2819048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2713" y="2917825"/>
                        <a:ext cx="4824412" cy="2284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507" name="Text Box 19"/>
          <p:cNvSpPr txBox="1">
            <a:spLocks noChangeArrowheads="1"/>
          </p:cNvSpPr>
          <p:nvPr/>
        </p:nvSpPr>
        <p:spPr bwMode="auto">
          <a:xfrm>
            <a:off x="2032000" y="5510213"/>
            <a:ext cx="3763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relativní frekvence bodů v původní matici</a:t>
            </a:r>
          </a:p>
        </p:txBody>
      </p:sp>
      <p:sp>
        <p:nvSpPr>
          <p:cNvPr id="63508" name="Text Box 20"/>
          <p:cNvSpPr txBox="1">
            <a:spLocks noChangeArrowheads="1"/>
          </p:cNvSpPr>
          <p:nvPr/>
        </p:nvSpPr>
        <p:spPr bwMode="auto">
          <a:xfrm>
            <a:off x="6475413" y="2649538"/>
            <a:ext cx="971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sloupce</a:t>
            </a:r>
          </a:p>
        </p:txBody>
      </p:sp>
      <p:sp>
        <p:nvSpPr>
          <p:cNvPr id="63509" name="Text Box 21"/>
          <p:cNvSpPr txBox="1">
            <a:spLocks noChangeArrowheads="1"/>
          </p:cNvSpPr>
          <p:nvPr/>
        </p:nvSpPr>
        <p:spPr bwMode="auto">
          <a:xfrm>
            <a:off x="1116013" y="5942013"/>
            <a:ext cx="1943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800"/>
              <a:t>řádky</a:t>
            </a:r>
          </a:p>
        </p:txBody>
      </p:sp>
      <p:sp>
        <p:nvSpPr>
          <p:cNvPr id="63510" name="AutoShape 22"/>
          <p:cNvSpPr>
            <a:spLocks noChangeArrowheads="1"/>
          </p:cNvSpPr>
          <p:nvPr/>
        </p:nvSpPr>
        <p:spPr bwMode="auto">
          <a:xfrm rot="-915307">
            <a:off x="5127625" y="3060700"/>
            <a:ext cx="1295400" cy="142875"/>
          </a:xfrm>
          <a:prstGeom prst="leftArrow">
            <a:avLst>
              <a:gd name="adj1" fmla="val 50000"/>
              <a:gd name="adj2" fmla="val 22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3511" name="Oval 23"/>
          <p:cNvSpPr>
            <a:spLocks noChangeArrowheads="1"/>
          </p:cNvSpPr>
          <p:nvPr/>
        </p:nvSpPr>
        <p:spPr bwMode="auto">
          <a:xfrm>
            <a:off x="5343525" y="4860925"/>
            <a:ext cx="1008063" cy="50482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3512" name="AutoShape 24"/>
          <p:cNvSpPr>
            <a:spLocks noChangeArrowheads="1"/>
          </p:cNvSpPr>
          <p:nvPr/>
        </p:nvSpPr>
        <p:spPr bwMode="auto">
          <a:xfrm rot="5400000">
            <a:off x="2932112" y="5041901"/>
            <a:ext cx="792163" cy="144462"/>
          </a:xfrm>
          <a:prstGeom prst="leftArrow">
            <a:avLst>
              <a:gd name="adj1" fmla="val 50000"/>
              <a:gd name="adj2" fmla="val 13708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3513" name="AutoShape 25"/>
          <p:cNvSpPr>
            <a:spLocks noChangeArrowheads="1"/>
          </p:cNvSpPr>
          <p:nvPr/>
        </p:nvSpPr>
        <p:spPr bwMode="auto">
          <a:xfrm rot="5400000">
            <a:off x="1131888" y="5402263"/>
            <a:ext cx="792162" cy="144462"/>
          </a:xfrm>
          <a:prstGeom prst="leftArrow">
            <a:avLst>
              <a:gd name="adj1" fmla="val 50000"/>
              <a:gd name="adj2" fmla="val 13708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3514" name="Text Box 26"/>
          <p:cNvSpPr txBox="1">
            <a:spLocks noChangeArrowheads="1"/>
          </p:cNvSpPr>
          <p:nvPr/>
        </p:nvSpPr>
        <p:spPr bwMode="auto">
          <a:xfrm>
            <a:off x="6351588" y="3494088"/>
            <a:ext cx="131603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Podíly řádků a sloupců</a:t>
            </a:r>
          </a:p>
        </p:txBody>
      </p:sp>
      <p:sp>
        <p:nvSpPr>
          <p:cNvPr id="63515" name="AutoShape 27"/>
          <p:cNvSpPr>
            <a:spLocks noChangeArrowheads="1"/>
          </p:cNvSpPr>
          <p:nvPr/>
        </p:nvSpPr>
        <p:spPr bwMode="auto">
          <a:xfrm rot="-915307">
            <a:off x="5632450" y="3998913"/>
            <a:ext cx="720725" cy="142875"/>
          </a:xfrm>
          <a:prstGeom prst="leftArrow">
            <a:avLst>
              <a:gd name="adj1" fmla="val 50000"/>
              <a:gd name="adj2" fmla="val 12611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3516" name="AutoShape 28"/>
          <p:cNvSpPr>
            <a:spLocks noChangeArrowheads="1"/>
          </p:cNvSpPr>
          <p:nvPr/>
        </p:nvSpPr>
        <p:spPr bwMode="auto">
          <a:xfrm rot="-1546607">
            <a:off x="4422775" y="4575175"/>
            <a:ext cx="2070100" cy="138113"/>
          </a:xfrm>
          <a:prstGeom prst="leftArrow">
            <a:avLst>
              <a:gd name="adj1" fmla="val 50000"/>
              <a:gd name="adj2" fmla="val 37471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3517" name="Text Box 29"/>
          <p:cNvSpPr txBox="1">
            <a:spLocks noChangeArrowheads="1"/>
          </p:cNvSpPr>
          <p:nvPr/>
        </p:nvSpPr>
        <p:spPr bwMode="auto">
          <a:xfrm>
            <a:off x="6135688" y="5711825"/>
            <a:ext cx="196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suma celé matice</a:t>
            </a:r>
          </a:p>
        </p:txBody>
      </p:sp>
      <p:sp>
        <p:nvSpPr>
          <p:cNvPr id="63518" name="Line 30"/>
          <p:cNvSpPr>
            <a:spLocks noChangeShapeType="1"/>
          </p:cNvSpPr>
          <p:nvPr/>
        </p:nvSpPr>
        <p:spPr bwMode="auto">
          <a:xfrm>
            <a:off x="6156325" y="5330825"/>
            <a:ext cx="287338" cy="3603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63519" name="Text Box 31"/>
          <p:cNvSpPr txBox="1">
            <a:spLocks noChangeArrowheads="1"/>
          </p:cNvSpPr>
          <p:nvPr/>
        </p:nvSpPr>
        <p:spPr bwMode="auto">
          <a:xfrm>
            <a:off x="323850" y="981075"/>
            <a:ext cx="88201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 b="1"/>
              <a:t>Korespondenční analýza </a:t>
            </a:r>
            <a:r>
              <a:rPr lang="cs-CZ" sz="1800"/>
              <a:t>analyzuje kontingenční tabulky, k původní tabulce frekvencí je vytvořena tabulka očekávaných frekvencí a tyto dvě tabulky jsou pomocí </a:t>
            </a:r>
            <a:r>
              <a:rPr lang="cs-CZ" sz="1800">
                <a:sym typeface="Symbol" pitchFamily="18" charset="2"/>
              </a:rPr>
              <a:t></a:t>
            </a:r>
            <a:r>
              <a:rPr lang="cs-CZ" sz="1800" baseline="30000">
                <a:sym typeface="Symbol" pitchFamily="18" charset="2"/>
              </a:rPr>
              <a:t>2</a:t>
            </a:r>
            <a:r>
              <a:rPr lang="cs-CZ" sz="1800">
                <a:sym typeface="Symbol" pitchFamily="18" charset="2"/>
              </a:rPr>
              <a:t> srovnány, analýza hledá takové nové dimenze, které vyčerpávají maximální část celkové </a:t>
            </a:r>
            <a:r>
              <a:rPr lang="cs-CZ" sz="1800"/>
              <a:t> </a:t>
            </a:r>
            <a:r>
              <a:rPr lang="cs-CZ" sz="1800">
                <a:sym typeface="Symbol" pitchFamily="18" charset="2"/>
              </a:rPr>
              <a:t></a:t>
            </a:r>
            <a:r>
              <a:rPr lang="cs-CZ" sz="1800" baseline="30000">
                <a:sym typeface="Symbol" pitchFamily="18" charset="2"/>
              </a:rPr>
              <a:t>2</a:t>
            </a:r>
            <a:r>
              <a:rPr lang="cs-CZ" sz="1800">
                <a:sym typeface="Symbol" pitchFamily="18" charset="2"/>
              </a:rPr>
              <a:t> hodnoty (tzv. inertia)</a:t>
            </a:r>
            <a:endParaRPr lang="cs-CZ" sz="1800"/>
          </a:p>
        </p:txBody>
      </p:sp>
      <p:sp>
        <p:nvSpPr>
          <p:cNvPr id="63520" name="Rectangle 32"/>
          <p:cNvSpPr>
            <a:spLocks noChangeArrowheads="1"/>
          </p:cNvSpPr>
          <p:nvPr/>
        </p:nvSpPr>
        <p:spPr bwMode="auto">
          <a:xfrm>
            <a:off x="228600" y="2339975"/>
            <a:ext cx="8534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CCCE-140C-4A4A-9F0E-AC6028C9AE71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Korespondenční analýza– </a:t>
            </a:r>
            <a:r>
              <a:rPr lang="cs-CZ" dirty="0"/>
              <a:t>přehledy</a:t>
            </a:r>
          </a:p>
        </p:txBody>
      </p:sp>
      <p:pic>
        <p:nvPicPr>
          <p:cNvPr id="64531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7088" y="1557338"/>
            <a:ext cx="50577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4532" name="Text Box 20"/>
          <p:cNvSpPr txBox="1">
            <a:spLocks noChangeArrowheads="1"/>
          </p:cNvSpPr>
          <p:nvPr/>
        </p:nvSpPr>
        <p:spPr bwMode="auto">
          <a:xfrm>
            <a:off x="620713" y="1990725"/>
            <a:ext cx="2124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Pozorované četnosti</a:t>
            </a:r>
          </a:p>
        </p:txBody>
      </p:sp>
      <p:sp>
        <p:nvSpPr>
          <p:cNvPr id="64533" name="Text Box 21"/>
          <p:cNvSpPr txBox="1">
            <a:spLocks noChangeArrowheads="1"/>
          </p:cNvSpPr>
          <p:nvPr/>
        </p:nvSpPr>
        <p:spPr bwMode="auto">
          <a:xfrm>
            <a:off x="7631113" y="2276475"/>
            <a:ext cx="1512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Očekávané četnosti</a:t>
            </a:r>
          </a:p>
        </p:txBody>
      </p:sp>
      <p:sp>
        <p:nvSpPr>
          <p:cNvPr id="64534" name="AutoShape 22"/>
          <p:cNvSpPr>
            <a:spLocks noChangeArrowheads="1"/>
          </p:cNvSpPr>
          <p:nvPr/>
        </p:nvSpPr>
        <p:spPr bwMode="auto">
          <a:xfrm rot="3096290">
            <a:off x="1781175" y="2768600"/>
            <a:ext cx="1076325" cy="142875"/>
          </a:xfrm>
          <a:prstGeom prst="rightArrow">
            <a:avLst>
              <a:gd name="adj1" fmla="val 50000"/>
              <a:gd name="adj2" fmla="val 18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4535" name="AutoShape 23"/>
          <p:cNvSpPr>
            <a:spLocks noChangeArrowheads="1"/>
          </p:cNvSpPr>
          <p:nvPr/>
        </p:nvSpPr>
        <p:spPr bwMode="auto">
          <a:xfrm rot="-1118616">
            <a:off x="5192713" y="2779713"/>
            <a:ext cx="2447925" cy="192087"/>
          </a:xfrm>
          <a:prstGeom prst="leftArrow">
            <a:avLst>
              <a:gd name="adj1" fmla="val 50000"/>
              <a:gd name="adj2" fmla="val 31859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4536" name="Text Box 24"/>
          <p:cNvSpPr txBox="1">
            <a:spLocks noChangeArrowheads="1"/>
          </p:cNvSpPr>
          <p:nvPr/>
        </p:nvSpPr>
        <p:spPr bwMode="auto">
          <a:xfrm>
            <a:off x="25400" y="2801938"/>
            <a:ext cx="1809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Podíly v řádcích</a:t>
            </a:r>
          </a:p>
        </p:txBody>
      </p:sp>
      <p:sp>
        <p:nvSpPr>
          <p:cNvPr id="64537" name="Text Box 25"/>
          <p:cNvSpPr txBox="1">
            <a:spLocks noChangeArrowheads="1"/>
          </p:cNvSpPr>
          <p:nvPr/>
        </p:nvSpPr>
        <p:spPr bwMode="auto">
          <a:xfrm>
            <a:off x="25400" y="3382963"/>
            <a:ext cx="202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Podíly v sloupcích</a:t>
            </a:r>
          </a:p>
        </p:txBody>
      </p:sp>
      <p:sp>
        <p:nvSpPr>
          <p:cNvPr id="64538" name="AutoShape 26"/>
          <p:cNvSpPr>
            <a:spLocks noChangeArrowheads="1"/>
          </p:cNvSpPr>
          <p:nvPr/>
        </p:nvSpPr>
        <p:spPr bwMode="auto">
          <a:xfrm rot="2087005">
            <a:off x="1809750" y="3214688"/>
            <a:ext cx="863600" cy="144462"/>
          </a:xfrm>
          <a:prstGeom prst="rightArrow">
            <a:avLst>
              <a:gd name="adj1" fmla="val 50000"/>
              <a:gd name="adj2" fmla="val 1494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4539" name="AutoShape 27"/>
          <p:cNvSpPr>
            <a:spLocks noChangeArrowheads="1"/>
          </p:cNvSpPr>
          <p:nvPr/>
        </p:nvSpPr>
        <p:spPr bwMode="auto">
          <a:xfrm rot="1578768">
            <a:off x="2097088" y="3646488"/>
            <a:ext cx="574675" cy="142875"/>
          </a:xfrm>
          <a:prstGeom prst="rightArrow">
            <a:avLst>
              <a:gd name="adj1" fmla="val 50000"/>
              <a:gd name="adj2" fmla="val 1005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4540" name="Text Box 28"/>
          <p:cNvSpPr txBox="1">
            <a:spLocks noChangeArrowheads="1"/>
          </p:cNvSpPr>
          <p:nvPr/>
        </p:nvSpPr>
        <p:spPr bwMode="auto">
          <a:xfrm>
            <a:off x="153988" y="3862388"/>
            <a:ext cx="2016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Podíly v celé tabulce</a:t>
            </a:r>
          </a:p>
        </p:txBody>
      </p:sp>
      <p:sp>
        <p:nvSpPr>
          <p:cNvPr id="64541" name="AutoShape 29"/>
          <p:cNvSpPr>
            <a:spLocks noChangeArrowheads="1"/>
          </p:cNvSpPr>
          <p:nvPr/>
        </p:nvSpPr>
        <p:spPr bwMode="auto">
          <a:xfrm>
            <a:off x="1881188" y="4078288"/>
            <a:ext cx="720725" cy="144462"/>
          </a:xfrm>
          <a:prstGeom prst="rightArrow">
            <a:avLst>
              <a:gd name="adj1" fmla="val 50000"/>
              <a:gd name="adj2" fmla="val 1247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4542" name="Text Box 30"/>
          <p:cNvSpPr txBox="1">
            <a:spLocks noChangeArrowheads="1"/>
          </p:cNvSpPr>
          <p:nvPr/>
        </p:nvSpPr>
        <p:spPr bwMode="auto">
          <a:xfrm>
            <a:off x="7235825" y="3206750"/>
            <a:ext cx="20161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Rozdíl pozorovaných a očekávaných frekvencí</a:t>
            </a:r>
          </a:p>
        </p:txBody>
      </p:sp>
      <p:sp>
        <p:nvSpPr>
          <p:cNvPr id="64543" name="AutoShape 31"/>
          <p:cNvSpPr>
            <a:spLocks noChangeArrowheads="1"/>
          </p:cNvSpPr>
          <p:nvPr/>
        </p:nvSpPr>
        <p:spPr bwMode="auto">
          <a:xfrm rot="593874">
            <a:off x="5265738" y="3573463"/>
            <a:ext cx="1944687" cy="144462"/>
          </a:xfrm>
          <a:prstGeom prst="leftArrow">
            <a:avLst>
              <a:gd name="adj1" fmla="val 50000"/>
              <a:gd name="adj2" fmla="val 33654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4544" name="Text Box 32"/>
          <p:cNvSpPr txBox="1">
            <a:spLocks noChangeArrowheads="1"/>
          </p:cNvSpPr>
          <p:nvPr/>
        </p:nvSpPr>
        <p:spPr bwMode="auto">
          <a:xfrm>
            <a:off x="5545138" y="5607050"/>
            <a:ext cx="3635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Vliv jednotlivých položek tabulky na celkový Chi-square</a:t>
            </a:r>
          </a:p>
        </p:txBody>
      </p:sp>
      <p:sp>
        <p:nvSpPr>
          <p:cNvPr id="64545" name="AutoShape 33"/>
          <p:cNvSpPr>
            <a:spLocks noChangeArrowheads="1"/>
          </p:cNvSpPr>
          <p:nvPr/>
        </p:nvSpPr>
        <p:spPr bwMode="auto">
          <a:xfrm rot="2524107">
            <a:off x="4978400" y="4581525"/>
            <a:ext cx="2447925" cy="192088"/>
          </a:xfrm>
          <a:prstGeom prst="leftArrow">
            <a:avLst>
              <a:gd name="adj1" fmla="val 50000"/>
              <a:gd name="adj2" fmla="val 31859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4546" name="Text Box 34"/>
          <p:cNvSpPr txBox="1">
            <a:spLocks noChangeArrowheads="1"/>
          </p:cNvSpPr>
          <p:nvPr/>
        </p:nvSpPr>
        <p:spPr bwMode="auto">
          <a:xfrm>
            <a:off x="441325" y="5518150"/>
            <a:ext cx="49863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Standartized deviates – odmocnina vlivu na Chi – square + doplnění znaménka</a:t>
            </a:r>
          </a:p>
        </p:txBody>
      </p:sp>
      <p:sp>
        <p:nvSpPr>
          <p:cNvPr id="64547" name="AutoShape 35"/>
          <p:cNvSpPr>
            <a:spLocks noChangeArrowheads="1"/>
          </p:cNvSpPr>
          <p:nvPr/>
        </p:nvSpPr>
        <p:spPr bwMode="auto">
          <a:xfrm>
            <a:off x="4473575" y="4078288"/>
            <a:ext cx="215900" cy="1439862"/>
          </a:xfrm>
          <a:prstGeom prst="upArrow">
            <a:avLst>
              <a:gd name="adj1" fmla="val 50000"/>
              <a:gd name="adj2" fmla="val 16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0" name="Zástupný symbol pro datum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70914-69FD-4293-97BA-F59E5CA2364B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Zástupný symbol pro číslo snímku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56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1550" y="2276475"/>
            <a:ext cx="50577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5557" name="Text Box 21"/>
          <p:cNvSpPr txBox="1">
            <a:spLocks noChangeArrowheads="1"/>
          </p:cNvSpPr>
          <p:nvPr/>
        </p:nvSpPr>
        <p:spPr bwMode="auto">
          <a:xfrm>
            <a:off x="323850" y="2630488"/>
            <a:ext cx="311626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Přidání dalších řádků nebo sloupců</a:t>
            </a:r>
          </a:p>
          <a:p>
            <a:endParaRPr lang="cs-CZ" sz="1800"/>
          </a:p>
          <a:p>
            <a:r>
              <a:rPr lang="cs-CZ" sz="1800"/>
              <a:t>Přidají se do analýzy na základě již spočítaných parametrů</a:t>
            </a:r>
          </a:p>
        </p:txBody>
      </p:sp>
      <p:sp>
        <p:nvSpPr>
          <p:cNvPr id="65558" name="AutoShape 22"/>
          <p:cNvSpPr>
            <a:spLocks noChangeArrowheads="1"/>
          </p:cNvSpPr>
          <p:nvPr/>
        </p:nvSpPr>
        <p:spPr bwMode="auto">
          <a:xfrm rot="2752885">
            <a:off x="2631282" y="3513931"/>
            <a:ext cx="1511300" cy="144463"/>
          </a:xfrm>
          <a:prstGeom prst="rightArrow">
            <a:avLst>
              <a:gd name="adj1" fmla="val 50000"/>
              <a:gd name="adj2" fmla="val 2615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5559" name="AutoShape 23"/>
          <p:cNvSpPr>
            <a:spLocks noChangeArrowheads="1"/>
          </p:cNvSpPr>
          <p:nvPr/>
        </p:nvSpPr>
        <p:spPr bwMode="auto">
          <a:xfrm rot="3446493">
            <a:off x="2490788" y="3656013"/>
            <a:ext cx="1655762" cy="188912"/>
          </a:xfrm>
          <a:prstGeom prst="rightArrow">
            <a:avLst>
              <a:gd name="adj1" fmla="val 50000"/>
              <a:gd name="adj2" fmla="val 21911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65560" name="Text Box 24"/>
          <p:cNvSpPr txBox="1">
            <a:spLocks noChangeArrowheads="1"/>
          </p:cNvSpPr>
          <p:nvPr/>
        </p:nvSpPr>
        <p:spPr bwMode="auto">
          <a:xfrm>
            <a:off x="323850" y="981075"/>
            <a:ext cx="8820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K výsledkům analýzy je možné přidat další řádky nebo sloupce, jejichž pozice v souřadném prostoru se spočítají na základě CA, ale její výpočet neovlivní (obdoba suplementary variables a ne-active cases u PCA</a:t>
            </a:r>
          </a:p>
        </p:txBody>
      </p:sp>
      <p:sp>
        <p:nvSpPr>
          <p:cNvPr id="65561" name="Rectangle 25"/>
          <p:cNvSpPr>
            <a:spLocks noChangeArrowheads="1"/>
          </p:cNvSpPr>
          <p:nvPr/>
        </p:nvSpPr>
        <p:spPr bwMode="auto">
          <a:xfrm>
            <a:off x="228600" y="1981200"/>
            <a:ext cx="8534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B2F0-F4A5-40DA-8802-8073609EEAFA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81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6075" y="3087688"/>
            <a:ext cx="3119438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3982" name="Text Box 14"/>
          <p:cNvSpPr txBox="1">
            <a:spLocks noChangeArrowheads="1"/>
          </p:cNvSpPr>
          <p:nvPr/>
        </p:nvSpPr>
        <p:spPr bwMode="auto">
          <a:xfrm>
            <a:off x="611188" y="2557463"/>
            <a:ext cx="7016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Výběr parametrů (vstupní soubor musí mít formát asociační matice)</a:t>
            </a:r>
          </a:p>
        </p:txBody>
      </p:sp>
      <p:sp>
        <p:nvSpPr>
          <p:cNvPr id="83983" name="AutoShape 15"/>
          <p:cNvSpPr>
            <a:spLocks noChangeArrowheads="1"/>
          </p:cNvSpPr>
          <p:nvPr/>
        </p:nvSpPr>
        <p:spPr bwMode="auto">
          <a:xfrm>
            <a:off x="1998663" y="2943225"/>
            <a:ext cx="215900" cy="576263"/>
          </a:xfrm>
          <a:prstGeom prst="downArrow">
            <a:avLst>
              <a:gd name="adj1" fmla="val 50000"/>
              <a:gd name="adj2" fmla="val 6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3984" name="Text Box 16"/>
          <p:cNvSpPr txBox="1">
            <a:spLocks noChangeArrowheads="1"/>
          </p:cNvSpPr>
          <p:nvPr/>
        </p:nvSpPr>
        <p:spPr bwMode="auto">
          <a:xfrm>
            <a:off x="34925" y="3298825"/>
            <a:ext cx="14605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Počet dimenzí k extrakci</a:t>
            </a:r>
          </a:p>
        </p:txBody>
      </p:sp>
      <p:sp>
        <p:nvSpPr>
          <p:cNvPr id="83985" name="AutoShape 17"/>
          <p:cNvSpPr>
            <a:spLocks noChangeArrowheads="1"/>
          </p:cNvSpPr>
          <p:nvPr/>
        </p:nvSpPr>
        <p:spPr bwMode="auto">
          <a:xfrm>
            <a:off x="1279525" y="3806825"/>
            <a:ext cx="431800" cy="21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pic>
        <p:nvPicPr>
          <p:cNvPr id="83986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4438" y="3652838"/>
            <a:ext cx="381635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3987" name="AutoShape 19"/>
          <p:cNvSpPr>
            <a:spLocks noChangeArrowheads="1"/>
          </p:cNvSpPr>
          <p:nvPr/>
        </p:nvSpPr>
        <p:spPr bwMode="auto">
          <a:xfrm>
            <a:off x="5167313" y="4202113"/>
            <a:ext cx="2592387" cy="1079500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3988" name="Text Box 20"/>
          <p:cNvSpPr txBox="1">
            <a:spLocks noChangeArrowheads="1"/>
          </p:cNvSpPr>
          <p:nvPr/>
        </p:nvSpPr>
        <p:spPr bwMode="auto">
          <a:xfrm>
            <a:off x="5240338" y="3062288"/>
            <a:ext cx="338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Počáteční konfigurace</a:t>
            </a:r>
          </a:p>
        </p:txBody>
      </p:sp>
      <p:sp>
        <p:nvSpPr>
          <p:cNvPr id="83989" name="Line 21"/>
          <p:cNvSpPr>
            <a:spLocks noChangeShapeType="1"/>
          </p:cNvSpPr>
          <p:nvPr/>
        </p:nvSpPr>
        <p:spPr bwMode="auto">
          <a:xfrm flipH="1">
            <a:off x="6464300" y="3409950"/>
            <a:ext cx="287338" cy="792163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83990" name="Text Box 22"/>
          <p:cNvSpPr txBox="1">
            <a:spLocks noChangeArrowheads="1"/>
          </p:cNvSpPr>
          <p:nvPr/>
        </p:nvSpPr>
        <p:spPr bwMode="auto">
          <a:xfrm>
            <a:off x="1403350" y="5380038"/>
            <a:ext cx="3455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Vzdálenosti menší než jsou považovány za 0</a:t>
            </a:r>
          </a:p>
        </p:txBody>
      </p:sp>
      <p:sp>
        <p:nvSpPr>
          <p:cNvPr id="83991" name="Text Box 23"/>
          <p:cNvSpPr txBox="1">
            <a:spLocks noChangeArrowheads="1"/>
          </p:cNvSpPr>
          <p:nvPr/>
        </p:nvSpPr>
        <p:spPr bwMode="auto">
          <a:xfrm>
            <a:off x="2914650" y="6015038"/>
            <a:ext cx="1441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Počty iterací</a:t>
            </a:r>
          </a:p>
        </p:txBody>
      </p:sp>
      <p:sp>
        <p:nvSpPr>
          <p:cNvPr id="83992" name="AutoShape 24"/>
          <p:cNvSpPr>
            <a:spLocks noChangeArrowheads="1"/>
          </p:cNvSpPr>
          <p:nvPr/>
        </p:nvSpPr>
        <p:spPr bwMode="auto">
          <a:xfrm rot="-1322173">
            <a:off x="4527550" y="5972175"/>
            <a:ext cx="647700" cy="2159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3993" name="AutoShape 25"/>
          <p:cNvSpPr>
            <a:spLocks noChangeArrowheads="1"/>
          </p:cNvSpPr>
          <p:nvPr/>
        </p:nvSpPr>
        <p:spPr bwMode="auto">
          <a:xfrm>
            <a:off x="4379913" y="5518150"/>
            <a:ext cx="792162" cy="215900"/>
          </a:xfrm>
          <a:prstGeom prst="rightArrow">
            <a:avLst>
              <a:gd name="adj1" fmla="val 50000"/>
              <a:gd name="adj2" fmla="val 9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3996" name="Text Box 28"/>
          <p:cNvSpPr txBox="1">
            <a:spLocks noChangeArrowheads="1"/>
          </p:cNvSpPr>
          <p:nvPr/>
        </p:nvSpPr>
        <p:spPr bwMode="auto">
          <a:xfrm>
            <a:off x="0" y="981075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cs-CZ" sz="1800" b="1"/>
              <a:t>Statistics </a:t>
            </a:r>
            <a:r>
              <a:rPr lang="en-US" sz="1800" b="1"/>
              <a:t>&gt;&gt; Multivariate Exploratory Techniques &gt;&gt; </a:t>
            </a:r>
            <a:r>
              <a:rPr lang="cs-CZ" sz="1800" b="1"/>
              <a:t>Multidimensional Scaling</a:t>
            </a:r>
          </a:p>
        </p:txBody>
      </p:sp>
      <p:sp>
        <p:nvSpPr>
          <p:cNvPr id="83997" name="Rectangle 29"/>
          <p:cNvSpPr>
            <a:spLocks noChangeArrowheads="1"/>
          </p:cNvSpPr>
          <p:nvPr/>
        </p:nvSpPr>
        <p:spPr bwMode="auto">
          <a:xfrm>
            <a:off x="250825" y="1412875"/>
            <a:ext cx="8534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3998" name="Rectangle 30"/>
          <p:cNvSpPr>
            <a:spLocks noChangeArrowheads="1"/>
          </p:cNvSpPr>
          <p:nvPr/>
        </p:nvSpPr>
        <p:spPr bwMode="auto">
          <a:xfrm>
            <a:off x="228600" y="2420938"/>
            <a:ext cx="8534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3999" name="Text Box 31"/>
          <p:cNvSpPr txBox="1">
            <a:spLocks noChangeArrowheads="1"/>
          </p:cNvSpPr>
          <p:nvPr/>
        </p:nvSpPr>
        <p:spPr bwMode="auto">
          <a:xfrm>
            <a:off x="179388" y="1484313"/>
            <a:ext cx="8820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 b="1"/>
              <a:t>Multidimensional scaling </a:t>
            </a:r>
            <a:r>
              <a:rPr lang="cs-CZ" sz="1800"/>
              <a:t>dokáže na základě asociační matice s libovolnou metrikou vytvořit její Euklidovskou reprezentaci (příklad: na základě tabulky vzdáleností měst vytvoří mapu). </a:t>
            </a:r>
          </a:p>
        </p:txBody>
      </p:sp>
      <p:sp>
        <p:nvSpPr>
          <p:cNvPr id="21" name="Nadpis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Multidimensional</a:t>
            </a:r>
            <a:r>
              <a:rPr lang="cs-CZ" dirty="0" smtClean="0"/>
              <a:t> </a:t>
            </a:r>
            <a:r>
              <a:rPr lang="cs-CZ" dirty="0" err="1" smtClean="0"/>
              <a:t>Scaling</a:t>
            </a:r>
            <a:endParaRPr lang="cs-CZ" dirty="0"/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8A51-6BB9-49CD-A1D8-7658F8005459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Zástupný symbol pro číslo snímku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Multidimensional Scaling - výpočet</a:t>
            </a:r>
          </a:p>
        </p:txBody>
      </p:sp>
      <p:pic>
        <p:nvPicPr>
          <p:cNvPr id="85012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424113"/>
            <a:ext cx="4791075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5014" name="AutoShape 22"/>
          <p:cNvSpPr>
            <a:spLocks noChangeArrowheads="1"/>
          </p:cNvSpPr>
          <p:nvPr/>
        </p:nvSpPr>
        <p:spPr bwMode="auto">
          <a:xfrm>
            <a:off x="468313" y="2640013"/>
            <a:ext cx="4967287" cy="576262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5015" name="Line 23"/>
          <p:cNvSpPr>
            <a:spLocks noChangeShapeType="1"/>
          </p:cNvSpPr>
          <p:nvPr/>
        </p:nvSpPr>
        <p:spPr bwMode="auto">
          <a:xfrm>
            <a:off x="5435600" y="3000375"/>
            <a:ext cx="217488" cy="71438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85016" name="Text Box 24"/>
          <p:cNvSpPr txBox="1">
            <a:spLocks noChangeArrowheads="1"/>
          </p:cNvSpPr>
          <p:nvPr/>
        </p:nvSpPr>
        <p:spPr bwMode="auto">
          <a:xfrm>
            <a:off x="5795963" y="2852738"/>
            <a:ext cx="2287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Parametry měnící se při přepočtech</a:t>
            </a:r>
          </a:p>
        </p:txBody>
      </p:sp>
      <p:sp>
        <p:nvSpPr>
          <p:cNvPr id="85017" name="Text Box 25"/>
          <p:cNvSpPr txBox="1">
            <a:spLocks noChangeArrowheads="1"/>
          </p:cNvSpPr>
          <p:nvPr/>
        </p:nvSpPr>
        <p:spPr bwMode="auto">
          <a:xfrm>
            <a:off x="250825" y="1268413"/>
            <a:ext cx="8820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 b="1"/>
              <a:t>Multidimensional scaling m</a:t>
            </a:r>
            <a:r>
              <a:rPr lang="cs-CZ" sz="1800"/>
              <a:t>ůže sloužit pro přípravu podkladů pro k-means clustering pokud nemůžeme na naše data použít Euklidovskou vzdálenost. Metoda je výpočetně velmi náročná.</a:t>
            </a:r>
          </a:p>
        </p:txBody>
      </p:sp>
      <p:sp>
        <p:nvSpPr>
          <p:cNvPr id="85018" name="Rectangle 26"/>
          <p:cNvSpPr>
            <a:spLocks noChangeArrowheads="1"/>
          </p:cNvSpPr>
          <p:nvPr/>
        </p:nvSpPr>
        <p:spPr bwMode="auto">
          <a:xfrm>
            <a:off x="228600" y="2268538"/>
            <a:ext cx="8534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9" name="Zástupný symbol pro datum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9A34F-6358-4159-A7F0-6299D9B7A3F7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40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3014663"/>
            <a:ext cx="404812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7841" name="Text Box 17"/>
          <p:cNvSpPr txBox="1">
            <a:spLocks noChangeArrowheads="1"/>
          </p:cNvSpPr>
          <p:nvPr/>
        </p:nvSpPr>
        <p:spPr bwMode="auto">
          <a:xfrm>
            <a:off x="2103438" y="2679700"/>
            <a:ext cx="2101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Výběr proměnných</a:t>
            </a:r>
          </a:p>
        </p:txBody>
      </p:sp>
      <p:sp>
        <p:nvSpPr>
          <p:cNvPr id="77842" name="Text Box 18"/>
          <p:cNvSpPr txBox="1">
            <a:spLocks noChangeArrowheads="1"/>
          </p:cNvSpPr>
          <p:nvPr/>
        </p:nvSpPr>
        <p:spPr bwMode="auto">
          <a:xfrm>
            <a:off x="684213" y="3733800"/>
            <a:ext cx="33305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Typ vstupního souboru (matice n x p nebo asociační matice korelací</a:t>
            </a:r>
          </a:p>
        </p:txBody>
      </p:sp>
      <p:sp>
        <p:nvSpPr>
          <p:cNvPr id="77843" name="AutoShape 19"/>
          <p:cNvSpPr>
            <a:spLocks noChangeArrowheads="1"/>
          </p:cNvSpPr>
          <p:nvPr/>
        </p:nvSpPr>
        <p:spPr bwMode="auto">
          <a:xfrm>
            <a:off x="4068763" y="3949700"/>
            <a:ext cx="574675" cy="217488"/>
          </a:xfrm>
          <a:prstGeom prst="rightArrow">
            <a:avLst>
              <a:gd name="adj1" fmla="val 50000"/>
              <a:gd name="adj2" fmla="val 6605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7844" name="AutoShape 20"/>
          <p:cNvSpPr>
            <a:spLocks noChangeArrowheads="1"/>
          </p:cNvSpPr>
          <p:nvPr/>
        </p:nvSpPr>
        <p:spPr bwMode="auto">
          <a:xfrm rot="3308732">
            <a:off x="3898106" y="3285332"/>
            <a:ext cx="865187" cy="215900"/>
          </a:xfrm>
          <a:prstGeom prst="rightArrow">
            <a:avLst>
              <a:gd name="adj1" fmla="val 50000"/>
              <a:gd name="adj2" fmla="val 1001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7846" name="Rectangle 22"/>
          <p:cNvSpPr>
            <a:spLocks noChangeArrowheads="1"/>
          </p:cNvSpPr>
          <p:nvPr/>
        </p:nvSpPr>
        <p:spPr bwMode="auto">
          <a:xfrm>
            <a:off x="228600" y="2262188"/>
            <a:ext cx="8534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7847" name="Text Box 23"/>
          <p:cNvSpPr txBox="1">
            <a:spLocks noChangeArrowheads="1"/>
          </p:cNvSpPr>
          <p:nvPr/>
        </p:nvSpPr>
        <p:spPr bwMode="auto">
          <a:xfrm>
            <a:off x="0" y="981075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cs-CZ" sz="1800" b="1"/>
              <a:t>Statistics </a:t>
            </a:r>
            <a:r>
              <a:rPr lang="en-US" sz="1800" b="1"/>
              <a:t>&gt;&gt; Multivariate Exploratory Techniques &gt;&gt; </a:t>
            </a:r>
            <a:r>
              <a:rPr lang="cs-CZ" sz="1800" b="1"/>
              <a:t>Factor Analysis</a:t>
            </a:r>
          </a:p>
        </p:txBody>
      </p:sp>
      <p:sp>
        <p:nvSpPr>
          <p:cNvPr id="77848" name="Text Box 24"/>
          <p:cNvSpPr txBox="1">
            <a:spLocks noChangeArrowheads="1"/>
          </p:cNvSpPr>
          <p:nvPr/>
        </p:nvSpPr>
        <p:spPr bwMode="auto">
          <a:xfrm>
            <a:off x="179388" y="1557338"/>
            <a:ext cx="882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 b="1"/>
              <a:t>Faktorová analýza -  </a:t>
            </a:r>
            <a:r>
              <a:rPr lang="cs-CZ" sz="1800"/>
              <a:t>Účelem je zjištění struktury vztahů proměnných na základě korelace a redukce počtu proměnných.</a:t>
            </a:r>
          </a:p>
        </p:txBody>
      </p:sp>
      <p:sp>
        <p:nvSpPr>
          <p:cNvPr id="77849" name="Rectangle 25"/>
          <p:cNvSpPr>
            <a:spLocks noChangeArrowheads="1"/>
          </p:cNvSpPr>
          <p:nvPr/>
        </p:nvSpPr>
        <p:spPr bwMode="auto">
          <a:xfrm>
            <a:off x="250825" y="1412875"/>
            <a:ext cx="8534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3" name="Nadpis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Faktorová analýza</a:t>
            </a:r>
            <a:endParaRPr lang="cs-CZ" dirty="0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77F8D-B96C-4449-AEC8-B90B8D5CBDA0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Multidimensional Scaling – výsledky Quick</a:t>
            </a:r>
          </a:p>
        </p:txBody>
      </p:sp>
      <p:pic>
        <p:nvPicPr>
          <p:cNvPr id="8602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0850" y="1557338"/>
            <a:ext cx="45339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6026" name="Text Box 10"/>
          <p:cNvSpPr txBox="1">
            <a:spLocks noChangeArrowheads="1"/>
          </p:cNvSpPr>
          <p:nvPr/>
        </p:nvSpPr>
        <p:spPr bwMode="auto">
          <a:xfrm>
            <a:off x="687388" y="2133600"/>
            <a:ext cx="194468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Výstup nových dimenzí + charakteristiky</a:t>
            </a:r>
          </a:p>
        </p:txBody>
      </p:sp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5222875" y="1870075"/>
            <a:ext cx="159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Popis analýzy</a:t>
            </a:r>
          </a:p>
        </p:txBody>
      </p:sp>
      <p:sp>
        <p:nvSpPr>
          <p:cNvPr id="86028" name="AutoShape 12"/>
          <p:cNvSpPr>
            <a:spLocks noChangeArrowheads="1"/>
          </p:cNvSpPr>
          <p:nvPr/>
        </p:nvSpPr>
        <p:spPr bwMode="auto">
          <a:xfrm rot="2620067">
            <a:off x="2487613" y="2925763"/>
            <a:ext cx="863600" cy="287337"/>
          </a:xfrm>
          <a:prstGeom prst="rightArrow">
            <a:avLst>
              <a:gd name="adj1" fmla="val 50000"/>
              <a:gd name="adj2" fmla="val 751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6029" name="Text Box 13"/>
          <p:cNvSpPr txBox="1">
            <a:spLocks noChangeArrowheads="1"/>
          </p:cNvSpPr>
          <p:nvPr/>
        </p:nvSpPr>
        <p:spPr bwMode="auto">
          <a:xfrm>
            <a:off x="666750" y="3376613"/>
            <a:ext cx="2252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Výstupní 2D a D graf</a:t>
            </a:r>
          </a:p>
        </p:txBody>
      </p:sp>
      <p:sp>
        <p:nvSpPr>
          <p:cNvPr id="86030" name="AutoShape 14"/>
          <p:cNvSpPr>
            <a:spLocks noChangeArrowheads="1"/>
          </p:cNvSpPr>
          <p:nvPr/>
        </p:nvSpPr>
        <p:spPr bwMode="auto">
          <a:xfrm rot="942333">
            <a:off x="2703513" y="3571875"/>
            <a:ext cx="503237" cy="217488"/>
          </a:xfrm>
          <a:prstGeom prst="rightArrow">
            <a:avLst>
              <a:gd name="adj1" fmla="val 50000"/>
              <a:gd name="adj2" fmla="val 5784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6031" name="AutoShape 15"/>
          <p:cNvSpPr>
            <a:spLocks noChangeArrowheads="1"/>
          </p:cNvSpPr>
          <p:nvPr/>
        </p:nvSpPr>
        <p:spPr bwMode="auto">
          <a:xfrm rot="1973519">
            <a:off x="2625725" y="3717925"/>
            <a:ext cx="720725" cy="215900"/>
          </a:xfrm>
          <a:prstGeom prst="rightArrow">
            <a:avLst>
              <a:gd name="adj1" fmla="val 50000"/>
              <a:gd name="adj2" fmla="val 83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6032" name="Text Box 16"/>
          <p:cNvSpPr txBox="1">
            <a:spLocks noChangeArrowheads="1"/>
          </p:cNvSpPr>
          <p:nvPr/>
        </p:nvSpPr>
        <p:spPr bwMode="auto">
          <a:xfrm>
            <a:off x="522288" y="5080000"/>
            <a:ext cx="33321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Shephard diagram </a:t>
            </a:r>
            <a:r>
              <a:rPr lang="en-US" sz="1800"/>
              <a:t>~ v</a:t>
            </a:r>
            <a:r>
              <a:rPr lang="cs-CZ" sz="1800"/>
              <a:t>ěrnost reprezentace</a:t>
            </a:r>
          </a:p>
        </p:txBody>
      </p:sp>
      <p:sp>
        <p:nvSpPr>
          <p:cNvPr id="86033" name="AutoShape 17"/>
          <p:cNvSpPr>
            <a:spLocks noChangeArrowheads="1"/>
          </p:cNvSpPr>
          <p:nvPr/>
        </p:nvSpPr>
        <p:spPr bwMode="auto">
          <a:xfrm rot="-2881705">
            <a:off x="2304257" y="4614069"/>
            <a:ext cx="1223962" cy="215900"/>
          </a:xfrm>
          <a:prstGeom prst="rightArrow">
            <a:avLst>
              <a:gd name="adj1" fmla="val 50000"/>
              <a:gd name="adj2" fmla="val 14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4768-110D-4B94-BB68-8B147DF8A43A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Zástupný symbol pro číslo snímku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054" name="Object 14"/>
          <p:cNvGraphicFramePr>
            <a:graphicFrameLocks noChangeAspect="1"/>
          </p:cNvGraphicFramePr>
          <p:nvPr/>
        </p:nvGraphicFramePr>
        <p:xfrm>
          <a:off x="1139825" y="1341438"/>
          <a:ext cx="4546600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2" name="Image" r:id="rId3" imgW="4546032" imgH="1904762" progId="">
                  <p:embed/>
                </p:oleObj>
              </mc:Choice>
              <mc:Fallback>
                <p:oleObj name="Image" r:id="rId3" imgW="4546032" imgH="1904762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9825" y="1341438"/>
                        <a:ext cx="4546600" cy="190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66" name="Object 26"/>
          <p:cNvGraphicFramePr>
            <a:graphicFrameLocks noChangeAspect="1"/>
          </p:cNvGraphicFramePr>
          <p:nvPr/>
        </p:nvGraphicFramePr>
        <p:xfrm>
          <a:off x="4500563" y="2744788"/>
          <a:ext cx="3763962" cy="282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3" name="Graph" r:id="rId5" imgW="5943600" imgH="4457880" progId="STATISTICA.Graph">
                  <p:embed/>
                </p:oleObj>
              </mc:Choice>
              <mc:Fallback>
                <p:oleObj name="Graph" r:id="rId5" imgW="5943600" imgH="4457880" progId="STATISTICA.Graph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2744788"/>
                        <a:ext cx="3763962" cy="2822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Multidimensional Scaling – výsledky tabulky</a:t>
            </a:r>
          </a:p>
        </p:txBody>
      </p:sp>
      <p:sp>
        <p:nvSpPr>
          <p:cNvPr id="87055" name="Text Box 15"/>
          <p:cNvSpPr txBox="1">
            <a:spLocks noChangeArrowheads="1"/>
          </p:cNvSpPr>
          <p:nvPr/>
        </p:nvSpPr>
        <p:spPr bwMode="auto">
          <a:xfrm>
            <a:off x="147638" y="1649413"/>
            <a:ext cx="908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objekty</a:t>
            </a:r>
          </a:p>
        </p:txBody>
      </p:sp>
      <p:sp>
        <p:nvSpPr>
          <p:cNvPr id="87056" name="AutoShape 16"/>
          <p:cNvSpPr>
            <a:spLocks noChangeArrowheads="1"/>
          </p:cNvSpPr>
          <p:nvPr/>
        </p:nvSpPr>
        <p:spPr bwMode="auto">
          <a:xfrm rot="3715650">
            <a:off x="850900" y="2133601"/>
            <a:ext cx="504825" cy="215900"/>
          </a:xfrm>
          <a:prstGeom prst="rightArrow">
            <a:avLst>
              <a:gd name="adj1" fmla="val 50000"/>
              <a:gd name="adj2" fmla="val 58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7057" name="Text Box 17"/>
          <p:cNvSpPr txBox="1">
            <a:spLocks noChangeArrowheads="1"/>
          </p:cNvSpPr>
          <p:nvPr/>
        </p:nvSpPr>
        <p:spPr bwMode="auto">
          <a:xfrm>
            <a:off x="2987675" y="5516563"/>
            <a:ext cx="5400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D-hat </a:t>
            </a:r>
            <a:r>
              <a:rPr lang="en-US" sz="1800"/>
              <a:t>~ pr</a:t>
            </a:r>
            <a:r>
              <a:rPr lang="cs-CZ" sz="1800"/>
              <a:t>ůběh vzdáleností při dobré reprezentaci</a:t>
            </a:r>
          </a:p>
        </p:txBody>
      </p:sp>
      <p:sp>
        <p:nvSpPr>
          <p:cNvPr id="87058" name="AutoShape 18"/>
          <p:cNvSpPr>
            <a:spLocks noChangeArrowheads="1"/>
          </p:cNvSpPr>
          <p:nvPr/>
        </p:nvSpPr>
        <p:spPr bwMode="auto">
          <a:xfrm rot="35688450">
            <a:off x="6588920" y="4904581"/>
            <a:ext cx="1008062" cy="288925"/>
          </a:xfrm>
          <a:prstGeom prst="rightArrow">
            <a:avLst>
              <a:gd name="adj1" fmla="val 50000"/>
              <a:gd name="adj2" fmla="val 872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7059" name="Text Box 19"/>
          <p:cNvSpPr txBox="1">
            <a:spLocks noChangeArrowheads="1"/>
          </p:cNvSpPr>
          <p:nvPr/>
        </p:nvSpPr>
        <p:spPr bwMode="auto">
          <a:xfrm>
            <a:off x="5872163" y="4025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cs-CZ" sz="1800" b="1"/>
          </a:p>
        </p:txBody>
      </p:sp>
      <p:sp>
        <p:nvSpPr>
          <p:cNvPr id="87060" name="AutoShape 20"/>
          <p:cNvSpPr>
            <a:spLocks noChangeArrowheads="1"/>
          </p:cNvSpPr>
          <p:nvPr/>
        </p:nvSpPr>
        <p:spPr bwMode="auto">
          <a:xfrm rot="-16488915">
            <a:off x="5651500" y="4581526"/>
            <a:ext cx="504825" cy="215900"/>
          </a:xfrm>
          <a:prstGeom prst="rightArrow">
            <a:avLst>
              <a:gd name="adj1" fmla="val 50000"/>
              <a:gd name="adj2" fmla="val 58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cs-CZ" sz="1800"/>
          </a:p>
        </p:txBody>
      </p:sp>
      <p:sp>
        <p:nvSpPr>
          <p:cNvPr id="87061" name="Text Box 21"/>
          <p:cNvSpPr txBox="1">
            <a:spLocks noChangeArrowheads="1"/>
          </p:cNvSpPr>
          <p:nvPr/>
        </p:nvSpPr>
        <p:spPr bwMode="auto">
          <a:xfrm>
            <a:off x="5435600" y="3789363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vzdálenosti</a:t>
            </a:r>
          </a:p>
        </p:txBody>
      </p:sp>
      <p:sp>
        <p:nvSpPr>
          <p:cNvPr id="87062" name="Text Box 22"/>
          <p:cNvSpPr txBox="1">
            <a:spLocks noChangeArrowheads="1"/>
          </p:cNvSpPr>
          <p:nvPr/>
        </p:nvSpPr>
        <p:spPr bwMode="auto">
          <a:xfrm>
            <a:off x="3424238" y="2225675"/>
            <a:ext cx="1644650" cy="3667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Nové dimenze</a:t>
            </a:r>
          </a:p>
        </p:txBody>
      </p:sp>
      <p:sp>
        <p:nvSpPr>
          <p:cNvPr id="87063" name="AutoShape 23"/>
          <p:cNvSpPr>
            <a:spLocks noChangeArrowheads="1"/>
          </p:cNvSpPr>
          <p:nvPr/>
        </p:nvSpPr>
        <p:spPr bwMode="auto">
          <a:xfrm rot="7750592">
            <a:off x="3154362" y="2782888"/>
            <a:ext cx="504825" cy="215900"/>
          </a:xfrm>
          <a:prstGeom prst="rightArrow">
            <a:avLst>
              <a:gd name="adj1" fmla="val 50000"/>
              <a:gd name="adj2" fmla="val 58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7064" name="AutoShape 24"/>
          <p:cNvSpPr>
            <a:spLocks noChangeArrowheads="1"/>
          </p:cNvSpPr>
          <p:nvPr/>
        </p:nvSpPr>
        <p:spPr bwMode="auto">
          <a:xfrm rot="9320646">
            <a:off x="2260600" y="2501900"/>
            <a:ext cx="1152525" cy="215900"/>
          </a:xfrm>
          <a:prstGeom prst="rightArrow">
            <a:avLst>
              <a:gd name="adj1" fmla="val 50000"/>
              <a:gd name="adj2" fmla="val 133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7065" name="Text Box 25"/>
          <p:cNvSpPr txBox="1">
            <a:spLocks noChangeArrowheads="1"/>
          </p:cNvSpPr>
          <p:nvPr/>
        </p:nvSpPr>
        <p:spPr bwMode="auto">
          <a:xfrm>
            <a:off x="563563" y="3573463"/>
            <a:ext cx="39084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 b="1"/>
              <a:t>Stress</a:t>
            </a:r>
            <a:r>
              <a:rPr lang="cs-CZ" sz="1800"/>
              <a:t> – měřítko reprezentace, čím nižší, tím lepší reprezentace</a:t>
            </a:r>
          </a:p>
          <a:p>
            <a:r>
              <a:rPr lang="cs-CZ" sz="1800" b="1"/>
              <a:t>Alienation</a:t>
            </a:r>
            <a:r>
              <a:rPr lang="cs-CZ" sz="1800"/>
              <a:t> – cizost, čím nižší, tím lepší reprezentace</a:t>
            </a:r>
          </a:p>
        </p:txBody>
      </p:sp>
      <p:sp>
        <p:nvSpPr>
          <p:cNvPr id="87068" name="Text Box 28"/>
          <p:cNvSpPr txBox="1">
            <a:spLocks noChangeArrowheads="1"/>
          </p:cNvSpPr>
          <p:nvPr/>
        </p:nvSpPr>
        <p:spPr bwMode="auto">
          <a:xfrm>
            <a:off x="6046788" y="2276475"/>
            <a:ext cx="3097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 b="1"/>
              <a:t>Shepard diagram</a:t>
            </a:r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7FAE9-086B-4BF9-B462-1CBA4A4FA4E3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Multidimensional Scaling – výsledky Advanced</a:t>
            </a:r>
          </a:p>
        </p:txBody>
      </p:sp>
      <p:pic>
        <p:nvPicPr>
          <p:cNvPr id="88080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1557338"/>
            <a:ext cx="45339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8082" name="Text Box 18"/>
          <p:cNvSpPr txBox="1">
            <a:spLocks noChangeArrowheads="1"/>
          </p:cNvSpPr>
          <p:nvPr/>
        </p:nvSpPr>
        <p:spPr bwMode="auto">
          <a:xfrm>
            <a:off x="250825" y="2206625"/>
            <a:ext cx="194468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Výstup nových dimenzí + charakteristiky</a:t>
            </a:r>
          </a:p>
        </p:txBody>
      </p:sp>
      <p:sp>
        <p:nvSpPr>
          <p:cNvPr id="88083" name="AutoShape 19"/>
          <p:cNvSpPr>
            <a:spLocks noChangeArrowheads="1"/>
          </p:cNvSpPr>
          <p:nvPr/>
        </p:nvSpPr>
        <p:spPr bwMode="auto">
          <a:xfrm rot="2620067">
            <a:off x="2051050" y="2998788"/>
            <a:ext cx="863600" cy="287337"/>
          </a:xfrm>
          <a:prstGeom prst="rightArrow">
            <a:avLst>
              <a:gd name="adj1" fmla="val 50000"/>
              <a:gd name="adj2" fmla="val 751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8084" name="Text Box 20"/>
          <p:cNvSpPr txBox="1">
            <a:spLocks noChangeArrowheads="1"/>
          </p:cNvSpPr>
          <p:nvPr/>
        </p:nvSpPr>
        <p:spPr bwMode="auto">
          <a:xfrm>
            <a:off x="6069013" y="2198688"/>
            <a:ext cx="24622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Výstupní 2D a 3D graf</a:t>
            </a:r>
          </a:p>
        </p:txBody>
      </p:sp>
      <p:sp>
        <p:nvSpPr>
          <p:cNvPr id="88085" name="AutoShape 21"/>
          <p:cNvSpPr>
            <a:spLocks noChangeArrowheads="1"/>
          </p:cNvSpPr>
          <p:nvPr/>
        </p:nvSpPr>
        <p:spPr bwMode="auto">
          <a:xfrm rot="7198014">
            <a:off x="5296693" y="3078957"/>
            <a:ext cx="1223963" cy="215900"/>
          </a:xfrm>
          <a:prstGeom prst="rightArrow">
            <a:avLst>
              <a:gd name="adj1" fmla="val 50000"/>
              <a:gd name="adj2" fmla="val 14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8086" name="AutoShape 22"/>
          <p:cNvSpPr>
            <a:spLocks noChangeArrowheads="1"/>
          </p:cNvSpPr>
          <p:nvPr/>
        </p:nvSpPr>
        <p:spPr bwMode="auto">
          <a:xfrm rot="7476107">
            <a:off x="5102225" y="2884488"/>
            <a:ext cx="1189037" cy="179388"/>
          </a:xfrm>
          <a:prstGeom prst="rightArrow">
            <a:avLst>
              <a:gd name="adj1" fmla="val 50000"/>
              <a:gd name="adj2" fmla="val 16570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8087" name="Text Box 23"/>
          <p:cNvSpPr txBox="1">
            <a:spLocks noChangeArrowheads="1"/>
          </p:cNvSpPr>
          <p:nvPr/>
        </p:nvSpPr>
        <p:spPr bwMode="auto">
          <a:xfrm>
            <a:off x="87313" y="3521075"/>
            <a:ext cx="1492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D-hat, D-star</a:t>
            </a:r>
          </a:p>
        </p:txBody>
      </p:sp>
      <p:sp>
        <p:nvSpPr>
          <p:cNvPr id="88088" name="AutoShape 24"/>
          <p:cNvSpPr>
            <a:spLocks noChangeArrowheads="1"/>
          </p:cNvSpPr>
          <p:nvPr/>
        </p:nvSpPr>
        <p:spPr bwMode="auto">
          <a:xfrm>
            <a:off x="1690688" y="3646488"/>
            <a:ext cx="863600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8089" name="AutoShape 25"/>
          <p:cNvSpPr>
            <a:spLocks noChangeArrowheads="1"/>
          </p:cNvSpPr>
          <p:nvPr/>
        </p:nvSpPr>
        <p:spPr bwMode="auto">
          <a:xfrm rot="795902">
            <a:off x="1692275" y="3789363"/>
            <a:ext cx="863600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8090" name="Text Box 26"/>
          <p:cNvSpPr txBox="1">
            <a:spLocks noChangeArrowheads="1"/>
          </p:cNvSpPr>
          <p:nvPr/>
        </p:nvSpPr>
        <p:spPr bwMode="auto">
          <a:xfrm>
            <a:off x="34925" y="4005263"/>
            <a:ext cx="194468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Matice vzdáleností (reprodukovaná)</a:t>
            </a:r>
          </a:p>
        </p:txBody>
      </p:sp>
      <p:sp>
        <p:nvSpPr>
          <p:cNvPr id="88091" name="AutoShape 27"/>
          <p:cNvSpPr>
            <a:spLocks noChangeArrowheads="1"/>
          </p:cNvSpPr>
          <p:nvPr/>
        </p:nvSpPr>
        <p:spPr bwMode="auto">
          <a:xfrm rot="-363266">
            <a:off x="1547813" y="4221163"/>
            <a:ext cx="863600" cy="287337"/>
          </a:xfrm>
          <a:prstGeom prst="rightArrow">
            <a:avLst>
              <a:gd name="adj1" fmla="val 50000"/>
              <a:gd name="adj2" fmla="val 751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8092" name="Text Box 28"/>
          <p:cNvSpPr txBox="1">
            <a:spLocks noChangeArrowheads="1"/>
          </p:cNvSpPr>
          <p:nvPr/>
        </p:nvSpPr>
        <p:spPr bwMode="auto">
          <a:xfrm>
            <a:off x="303213" y="5105400"/>
            <a:ext cx="39798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Sumární hodnoty (reprodukovaná vzdálenost, D-hat, D-star)</a:t>
            </a:r>
          </a:p>
        </p:txBody>
      </p:sp>
      <p:sp>
        <p:nvSpPr>
          <p:cNvPr id="88093" name="AutoShape 29"/>
          <p:cNvSpPr>
            <a:spLocks noChangeArrowheads="1"/>
          </p:cNvSpPr>
          <p:nvPr/>
        </p:nvSpPr>
        <p:spPr bwMode="auto">
          <a:xfrm>
            <a:off x="2627313" y="4581525"/>
            <a:ext cx="215900" cy="504825"/>
          </a:xfrm>
          <a:prstGeom prst="upArrow">
            <a:avLst>
              <a:gd name="adj1" fmla="val 50000"/>
              <a:gd name="adj2" fmla="val 58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8094" name="Text Box 30"/>
          <p:cNvSpPr txBox="1">
            <a:spLocks noChangeArrowheads="1"/>
          </p:cNvSpPr>
          <p:nvPr/>
        </p:nvSpPr>
        <p:spPr bwMode="auto">
          <a:xfrm>
            <a:off x="4356100" y="5254625"/>
            <a:ext cx="193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Shepard diagram</a:t>
            </a:r>
          </a:p>
        </p:txBody>
      </p:sp>
      <p:sp>
        <p:nvSpPr>
          <p:cNvPr id="88095" name="AutoShape 31"/>
          <p:cNvSpPr>
            <a:spLocks noChangeArrowheads="1"/>
          </p:cNvSpPr>
          <p:nvPr/>
        </p:nvSpPr>
        <p:spPr bwMode="auto">
          <a:xfrm>
            <a:off x="4643438" y="4654550"/>
            <a:ext cx="215900" cy="574675"/>
          </a:xfrm>
          <a:prstGeom prst="upArrow">
            <a:avLst>
              <a:gd name="adj1" fmla="val 50000"/>
              <a:gd name="adj2" fmla="val 665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8096" name="Text Box 32"/>
          <p:cNvSpPr txBox="1">
            <a:spLocks noChangeArrowheads="1"/>
          </p:cNvSpPr>
          <p:nvPr/>
        </p:nvSpPr>
        <p:spPr bwMode="auto">
          <a:xfrm>
            <a:off x="6659563" y="3856038"/>
            <a:ext cx="24479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D-hat, D-star versus reprodukovaná vzdálenost </a:t>
            </a:r>
            <a:r>
              <a:rPr lang="en-US" sz="1800"/>
              <a:t>~ v</a:t>
            </a:r>
            <a:r>
              <a:rPr lang="cs-CZ" sz="1800"/>
              <a:t>ě</a:t>
            </a:r>
            <a:r>
              <a:rPr lang="en-US" sz="1800"/>
              <a:t>rnost reprodukce</a:t>
            </a:r>
            <a:endParaRPr lang="cs-CZ" sz="1800"/>
          </a:p>
        </p:txBody>
      </p:sp>
      <p:sp>
        <p:nvSpPr>
          <p:cNvPr id="88097" name="AutoShape 33"/>
          <p:cNvSpPr>
            <a:spLocks noChangeArrowheads="1"/>
          </p:cNvSpPr>
          <p:nvPr/>
        </p:nvSpPr>
        <p:spPr bwMode="auto">
          <a:xfrm rot="11645266">
            <a:off x="5583238" y="4014788"/>
            <a:ext cx="1157287" cy="198437"/>
          </a:xfrm>
          <a:prstGeom prst="rightArrow">
            <a:avLst>
              <a:gd name="adj1" fmla="val 50000"/>
              <a:gd name="adj2" fmla="val 1458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8098" name="AutoShape 34"/>
          <p:cNvSpPr>
            <a:spLocks noChangeArrowheads="1"/>
          </p:cNvSpPr>
          <p:nvPr/>
        </p:nvSpPr>
        <p:spPr bwMode="auto">
          <a:xfrm rot="11135930">
            <a:off x="5502275" y="4219575"/>
            <a:ext cx="1155700" cy="223838"/>
          </a:xfrm>
          <a:prstGeom prst="rightArrow">
            <a:avLst>
              <a:gd name="adj1" fmla="val 50000"/>
              <a:gd name="adj2" fmla="val 1290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9DFA-78C3-4227-905A-F082CD6F9F4F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9124" name="Object 36"/>
          <p:cNvGraphicFramePr>
            <a:graphicFrameLocks noChangeAspect="1"/>
          </p:cNvGraphicFramePr>
          <p:nvPr/>
        </p:nvGraphicFramePr>
        <p:xfrm>
          <a:off x="539750" y="1484313"/>
          <a:ext cx="2879725" cy="216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0" name="Graph" r:id="rId3" imgW="5943600" imgH="4457880" progId="STATISTICA.Graph">
                  <p:embed/>
                </p:oleObj>
              </mc:Choice>
              <mc:Fallback>
                <p:oleObj name="Graph" r:id="rId3" imgW="5943600" imgH="4457880" progId="STATISTICA.Grap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484313"/>
                        <a:ext cx="2879725" cy="216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125" name="Rectangle 37"/>
          <p:cNvSpPr>
            <a:spLocks noChangeArrowheads="1"/>
          </p:cNvSpPr>
          <p:nvPr/>
        </p:nvSpPr>
        <p:spPr bwMode="auto">
          <a:xfrm>
            <a:off x="323850" y="1117600"/>
            <a:ext cx="3779838" cy="304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spcBef>
                <a:spcPct val="20000"/>
              </a:spcBef>
            </a:pPr>
            <a:r>
              <a:rPr kumimoji="0" lang="cs-CZ" sz="1800" b="1"/>
              <a:t>2D graf</a:t>
            </a:r>
          </a:p>
        </p:txBody>
      </p:sp>
      <p:graphicFrame>
        <p:nvGraphicFramePr>
          <p:cNvPr id="89126" name="Object 38"/>
          <p:cNvGraphicFramePr>
            <a:graphicFrameLocks noChangeAspect="1"/>
          </p:cNvGraphicFramePr>
          <p:nvPr/>
        </p:nvGraphicFramePr>
        <p:xfrm>
          <a:off x="755650" y="4149725"/>
          <a:ext cx="2879725" cy="215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1" name="Graph" r:id="rId5" imgW="5943600" imgH="4457880" progId="STATISTICA.Graph">
                  <p:embed/>
                </p:oleObj>
              </mc:Choice>
              <mc:Fallback>
                <p:oleObj name="Graph" r:id="rId5" imgW="5943600" imgH="4457880" progId="STATISTICA.Graph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4149725"/>
                        <a:ext cx="2879725" cy="215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127" name="Rectangle 39"/>
          <p:cNvSpPr>
            <a:spLocks noChangeArrowheads="1"/>
          </p:cNvSpPr>
          <p:nvPr/>
        </p:nvSpPr>
        <p:spPr bwMode="auto">
          <a:xfrm>
            <a:off x="323850" y="3789363"/>
            <a:ext cx="3779838" cy="304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spcBef>
                <a:spcPct val="20000"/>
              </a:spcBef>
            </a:pPr>
            <a:r>
              <a:rPr kumimoji="0" lang="cs-CZ" sz="1800" b="1"/>
              <a:t>Shepard diagram</a:t>
            </a:r>
          </a:p>
        </p:txBody>
      </p:sp>
      <p:sp>
        <p:nvSpPr>
          <p:cNvPr id="89128" name="Rectangle 40"/>
          <p:cNvSpPr>
            <a:spLocks noChangeArrowheads="1"/>
          </p:cNvSpPr>
          <p:nvPr/>
        </p:nvSpPr>
        <p:spPr bwMode="auto">
          <a:xfrm>
            <a:off x="4572000" y="1117600"/>
            <a:ext cx="3779838" cy="304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spcBef>
                <a:spcPct val="20000"/>
              </a:spcBef>
            </a:pPr>
            <a:r>
              <a:rPr kumimoji="0" lang="cs-CZ" sz="1800" b="1"/>
              <a:t>Vzdálenosti x D-har (D-star)</a:t>
            </a:r>
          </a:p>
        </p:txBody>
      </p:sp>
      <p:graphicFrame>
        <p:nvGraphicFramePr>
          <p:cNvPr id="89129" name="Object 41"/>
          <p:cNvGraphicFramePr>
            <a:graphicFrameLocks noChangeAspect="1"/>
          </p:cNvGraphicFramePr>
          <p:nvPr/>
        </p:nvGraphicFramePr>
        <p:xfrm>
          <a:off x="4860925" y="1484313"/>
          <a:ext cx="2879725" cy="216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2" name="Graph" r:id="rId7" imgW="5943600" imgH="4457880" progId="STATISTICA.Graph">
                  <p:embed/>
                </p:oleObj>
              </mc:Choice>
              <mc:Fallback>
                <p:oleObj name="Graph" r:id="rId7" imgW="5943600" imgH="4457880" progId="STATISTICA.Grap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925" y="1484313"/>
                        <a:ext cx="2879725" cy="216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130" name="Rectangle 42"/>
          <p:cNvSpPr>
            <a:spLocks noChangeArrowheads="1"/>
          </p:cNvSpPr>
          <p:nvPr/>
        </p:nvSpPr>
        <p:spPr bwMode="auto">
          <a:xfrm>
            <a:off x="4572000" y="3789363"/>
            <a:ext cx="3779838" cy="304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spcBef>
                <a:spcPct val="20000"/>
              </a:spcBef>
            </a:pPr>
            <a:r>
              <a:rPr kumimoji="0" lang="cs-CZ" sz="1800" b="1"/>
              <a:t>3D graf</a:t>
            </a:r>
          </a:p>
        </p:txBody>
      </p:sp>
      <p:graphicFrame>
        <p:nvGraphicFramePr>
          <p:cNvPr id="89131" name="Object 43"/>
          <p:cNvGraphicFramePr>
            <a:graphicFrameLocks noChangeAspect="1"/>
          </p:cNvGraphicFramePr>
          <p:nvPr/>
        </p:nvGraphicFramePr>
        <p:xfrm>
          <a:off x="4932363" y="4149725"/>
          <a:ext cx="2879725" cy="216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3" name="Graph" r:id="rId9" imgW="5943600" imgH="4457880" progId="STATISTICA.Graph">
                  <p:embed/>
                </p:oleObj>
              </mc:Choice>
              <mc:Fallback>
                <p:oleObj name="Graph" r:id="rId9" imgW="5943600" imgH="4457880" progId="STATISTICA.Graph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4149725"/>
                        <a:ext cx="2879725" cy="2160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DE848-724B-4631-92BD-00426AD4EC58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Faktorová analýza - extrakce faktorů</a:t>
            </a:r>
          </a:p>
        </p:txBody>
      </p:sp>
      <p:pic>
        <p:nvPicPr>
          <p:cNvPr id="78860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3800" y="2530475"/>
            <a:ext cx="4371975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8861" name="Text Box 13"/>
          <p:cNvSpPr txBox="1">
            <a:spLocks noChangeArrowheads="1"/>
          </p:cNvSpPr>
          <p:nvPr/>
        </p:nvSpPr>
        <p:spPr bwMode="auto">
          <a:xfrm>
            <a:off x="4911725" y="2771775"/>
            <a:ext cx="1492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Popis vstupu</a:t>
            </a:r>
          </a:p>
        </p:txBody>
      </p:sp>
      <p:sp>
        <p:nvSpPr>
          <p:cNvPr id="78862" name="Text Box 14"/>
          <p:cNvSpPr txBox="1">
            <a:spLocks noChangeArrowheads="1"/>
          </p:cNvSpPr>
          <p:nvPr/>
        </p:nvSpPr>
        <p:spPr bwMode="auto">
          <a:xfrm>
            <a:off x="7072313" y="3249613"/>
            <a:ext cx="18923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Počet faktorů, které mají být extrahovány</a:t>
            </a:r>
          </a:p>
        </p:txBody>
      </p:sp>
      <p:sp>
        <p:nvSpPr>
          <p:cNvPr id="78863" name="Text Box 15"/>
          <p:cNvSpPr txBox="1">
            <a:spLocks noChangeArrowheads="1"/>
          </p:cNvSpPr>
          <p:nvPr/>
        </p:nvSpPr>
        <p:spPr bwMode="auto">
          <a:xfrm>
            <a:off x="6929438" y="4473575"/>
            <a:ext cx="18208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Jejich minimální eigenvalue</a:t>
            </a:r>
          </a:p>
        </p:txBody>
      </p:sp>
      <p:sp>
        <p:nvSpPr>
          <p:cNvPr id="78864" name="AutoShape 16"/>
          <p:cNvSpPr>
            <a:spLocks noChangeArrowheads="1"/>
          </p:cNvSpPr>
          <p:nvPr/>
        </p:nvSpPr>
        <p:spPr bwMode="auto">
          <a:xfrm rot="844637">
            <a:off x="5703888" y="4691063"/>
            <a:ext cx="1223962" cy="142875"/>
          </a:xfrm>
          <a:prstGeom prst="leftArrow">
            <a:avLst>
              <a:gd name="adj1" fmla="val 50000"/>
              <a:gd name="adj2" fmla="val 2141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8865" name="AutoShape 17"/>
          <p:cNvSpPr>
            <a:spLocks noChangeArrowheads="1"/>
          </p:cNvSpPr>
          <p:nvPr/>
        </p:nvSpPr>
        <p:spPr bwMode="auto">
          <a:xfrm rot="-1184730">
            <a:off x="5700713" y="4029075"/>
            <a:ext cx="1296987" cy="144463"/>
          </a:xfrm>
          <a:prstGeom prst="leftArrow">
            <a:avLst>
              <a:gd name="adj1" fmla="val 50000"/>
              <a:gd name="adj2" fmla="val 2244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8867" name="Text Box 19"/>
          <p:cNvSpPr txBox="1">
            <a:spLocks noChangeArrowheads="1"/>
          </p:cNvSpPr>
          <p:nvPr/>
        </p:nvSpPr>
        <p:spPr bwMode="auto">
          <a:xfrm>
            <a:off x="303213" y="3898900"/>
            <a:ext cx="2108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Typ extrakce jednotlivých faktorů</a:t>
            </a:r>
          </a:p>
        </p:txBody>
      </p:sp>
      <p:sp>
        <p:nvSpPr>
          <p:cNvPr id="78868" name="AutoShape 20"/>
          <p:cNvSpPr>
            <a:spLocks noChangeArrowheads="1"/>
          </p:cNvSpPr>
          <p:nvPr/>
        </p:nvSpPr>
        <p:spPr bwMode="auto">
          <a:xfrm>
            <a:off x="2536825" y="4186238"/>
            <a:ext cx="1727200" cy="1800225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8869" name="Line 21"/>
          <p:cNvSpPr>
            <a:spLocks noChangeShapeType="1"/>
          </p:cNvSpPr>
          <p:nvPr/>
        </p:nvSpPr>
        <p:spPr bwMode="auto">
          <a:xfrm flipH="1" flipV="1">
            <a:off x="1887538" y="4257675"/>
            <a:ext cx="649287" cy="144463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pic>
        <p:nvPicPr>
          <p:cNvPr id="78870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213" y="1700213"/>
            <a:ext cx="2041525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8872" name="AutoShape 24"/>
          <p:cNvSpPr>
            <a:spLocks noChangeArrowheads="1"/>
          </p:cNvSpPr>
          <p:nvPr/>
        </p:nvSpPr>
        <p:spPr bwMode="auto">
          <a:xfrm rot="-1748058">
            <a:off x="1292225" y="2014538"/>
            <a:ext cx="1368425" cy="254000"/>
          </a:xfrm>
          <a:prstGeom prst="leftArrow">
            <a:avLst>
              <a:gd name="adj1" fmla="val 50000"/>
              <a:gd name="adj2" fmla="val 13468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8873" name="AutoShape 25"/>
          <p:cNvSpPr>
            <a:spLocks noChangeArrowheads="1"/>
          </p:cNvSpPr>
          <p:nvPr/>
        </p:nvSpPr>
        <p:spPr bwMode="auto">
          <a:xfrm rot="2252542">
            <a:off x="2103438" y="3194050"/>
            <a:ext cx="1819275" cy="306388"/>
          </a:xfrm>
          <a:prstGeom prst="leftArrow">
            <a:avLst>
              <a:gd name="adj1" fmla="val 50000"/>
              <a:gd name="adj2" fmla="val 1484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8874" name="Text Box 26"/>
          <p:cNvSpPr txBox="1">
            <a:spLocks noChangeArrowheads="1"/>
          </p:cNvSpPr>
          <p:nvPr/>
        </p:nvSpPr>
        <p:spPr bwMode="auto">
          <a:xfrm>
            <a:off x="2627313" y="1339850"/>
            <a:ext cx="6067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Deskripce – popis parametrů, korelace, multiple regression atd.</a:t>
            </a:r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0D07-3657-4D08-951A-BCB70F7FFE91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Zástupný symbol pro číslo snímku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Faktorová analýza - výsledky</a:t>
            </a:r>
          </a:p>
        </p:txBody>
      </p:sp>
      <p:pic>
        <p:nvPicPr>
          <p:cNvPr id="79888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1773238"/>
            <a:ext cx="42291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9889" name="Text Box 17"/>
          <p:cNvSpPr txBox="1">
            <a:spLocks noChangeArrowheads="1"/>
          </p:cNvSpPr>
          <p:nvPr/>
        </p:nvSpPr>
        <p:spPr bwMode="auto">
          <a:xfrm>
            <a:off x="1069975" y="2782888"/>
            <a:ext cx="142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Eigenvalues</a:t>
            </a:r>
          </a:p>
        </p:txBody>
      </p:sp>
      <p:sp>
        <p:nvSpPr>
          <p:cNvPr id="79890" name="AutoShape 18"/>
          <p:cNvSpPr>
            <a:spLocks noChangeArrowheads="1"/>
          </p:cNvSpPr>
          <p:nvPr/>
        </p:nvSpPr>
        <p:spPr bwMode="auto">
          <a:xfrm rot="2212194">
            <a:off x="2654300" y="3189288"/>
            <a:ext cx="719138" cy="215900"/>
          </a:xfrm>
          <a:prstGeom prst="rightArrow">
            <a:avLst>
              <a:gd name="adj1" fmla="val 50000"/>
              <a:gd name="adj2" fmla="val 83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9891" name="Text Box 19"/>
          <p:cNvSpPr txBox="1">
            <a:spLocks noChangeArrowheads="1"/>
          </p:cNvSpPr>
          <p:nvPr/>
        </p:nvSpPr>
        <p:spPr bwMode="auto">
          <a:xfrm>
            <a:off x="1143000" y="3575050"/>
            <a:ext cx="164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Způsob rotace</a:t>
            </a:r>
          </a:p>
        </p:txBody>
      </p:sp>
      <p:sp>
        <p:nvSpPr>
          <p:cNvPr id="79892" name="AutoShape 20"/>
          <p:cNvSpPr>
            <a:spLocks noChangeArrowheads="1"/>
          </p:cNvSpPr>
          <p:nvPr/>
        </p:nvSpPr>
        <p:spPr bwMode="auto">
          <a:xfrm>
            <a:off x="2943225" y="3765550"/>
            <a:ext cx="358775" cy="142875"/>
          </a:xfrm>
          <a:prstGeom prst="rightArrow">
            <a:avLst>
              <a:gd name="adj1" fmla="val 50000"/>
              <a:gd name="adj2" fmla="val 627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9893" name="Text Box 21"/>
          <p:cNvSpPr txBox="1">
            <a:spLocks noChangeArrowheads="1"/>
          </p:cNvSpPr>
          <p:nvPr/>
        </p:nvSpPr>
        <p:spPr bwMode="auto">
          <a:xfrm>
            <a:off x="925513" y="4268788"/>
            <a:ext cx="1965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Factor loadings a jeho graf</a:t>
            </a:r>
          </a:p>
        </p:txBody>
      </p:sp>
      <p:sp>
        <p:nvSpPr>
          <p:cNvPr id="79894" name="AutoShape 22"/>
          <p:cNvSpPr>
            <a:spLocks noChangeArrowheads="1"/>
          </p:cNvSpPr>
          <p:nvPr/>
        </p:nvSpPr>
        <p:spPr bwMode="auto">
          <a:xfrm rot="-2270612">
            <a:off x="2798763" y="4197350"/>
            <a:ext cx="719137" cy="215900"/>
          </a:xfrm>
          <a:prstGeom prst="rightArrow">
            <a:avLst>
              <a:gd name="adj1" fmla="val 50000"/>
              <a:gd name="adj2" fmla="val 83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9895" name="AutoShape 23"/>
          <p:cNvSpPr>
            <a:spLocks noChangeArrowheads="1"/>
          </p:cNvSpPr>
          <p:nvPr/>
        </p:nvSpPr>
        <p:spPr bwMode="auto">
          <a:xfrm rot="-1145793">
            <a:off x="2798763" y="4413250"/>
            <a:ext cx="719137" cy="215900"/>
          </a:xfrm>
          <a:prstGeom prst="rightArrow">
            <a:avLst>
              <a:gd name="adj1" fmla="val 50000"/>
              <a:gd name="adj2" fmla="val 83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7959-C3D5-4012-A258-0EF55BC4A206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Faktorová analýza – výsledky II</a:t>
            </a:r>
          </a:p>
        </p:txBody>
      </p:sp>
      <p:pic>
        <p:nvPicPr>
          <p:cNvPr id="80907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1844675"/>
            <a:ext cx="42291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0908" name="Text Box 12"/>
          <p:cNvSpPr txBox="1">
            <a:spLocks noChangeArrowheads="1"/>
          </p:cNvSpPr>
          <p:nvPr/>
        </p:nvSpPr>
        <p:spPr bwMode="auto">
          <a:xfrm>
            <a:off x="684213" y="2662238"/>
            <a:ext cx="142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Eigenvalues</a:t>
            </a:r>
          </a:p>
        </p:txBody>
      </p:sp>
      <p:sp>
        <p:nvSpPr>
          <p:cNvPr id="80909" name="AutoShape 13"/>
          <p:cNvSpPr>
            <a:spLocks noChangeArrowheads="1"/>
          </p:cNvSpPr>
          <p:nvPr/>
        </p:nvSpPr>
        <p:spPr bwMode="auto">
          <a:xfrm rot="2965132">
            <a:off x="2088356" y="3175794"/>
            <a:ext cx="719138" cy="215900"/>
          </a:xfrm>
          <a:prstGeom prst="rightArrow">
            <a:avLst>
              <a:gd name="adj1" fmla="val 50000"/>
              <a:gd name="adj2" fmla="val 83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0910" name="Text Box 14"/>
          <p:cNvSpPr txBox="1">
            <a:spLocks noChangeArrowheads="1"/>
          </p:cNvSpPr>
          <p:nvPr/>
        </p:nvSpPr>
        <p:spPr bwMode="auto">
          <a:xfrm>
            <a:off x="395288" y="3500438"/>
            <a:ext cx="20161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Scree plot (všechny eigenvalues)</a:t>
            </a:r>
          </a:p>
        </p:txBody>
      </p:sp>
      <p:sp>
        <p:nvSpPr>
          <p:cNvPr id="80911" name="AutoShape 15"/>
          <p:cNvSpPr>
            <a:spLocks noChangeArrowheads="1"/>
          </p:cNvSpPr>
          <p:nvPr/>
        </p:nvSpPr>
        <p:spPr bwMode="auto">
          <a:xfrm>
            <a:off x="1908175" y="3716338"/>
            <a:ext cx="719138" cy="215900"/>
          </a:xfrm>
          <a:prstGeom prst="rightArrow">
            <a:avLst>
              <a:gd name="adj1" fmla="val 50000"/>
              <a:gd name="adj2" fmla="val 83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0912" name="Text Box 16"/>
          <p:cNvSpPr txBox="1">
            <a:spLocks noChangeArrowheads="1"/>
          </p:cNvSpPr>
          <p:nvPr/>
        </p:nvSpPr>
        <p:spPr bwMode="auto">
          <a:xfrm>
            <a:off x="6877050" y="3238500"/>
            <a:ext cx="1695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Communalities</a:t>
            </a:r>
          </a:p>
        </p:txBody>
      </p:sp>
      <p:sp>
        <p:nvSpPr>
          <p:cNvPr id="80913" name="AutoShape 17"/>
          <p:cNvSpPr>
            <a:spLocks noChangeArrowheads="1"/>
          </p:cNvSpPr>
          <p:nvPr/>
        </p:nvSpPr>
        <p:spPr bwMode="auto">
          <a:xfrm rot="10435498">
            <a:off x="5576888" y="3397250"/>
            <a:ext cx="1296987" cy="215900"/>
          </a:xfrm>
          <a:prstGeom prst="rightArrow">
            <a:avLst>
              <a:gd name="adj1" fmla="val 50000"/>
              <a:gd name="adj2" fmla="val 1501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0914" name="Text Box 18"/>
          <p:cNvSpPr txBox="1">
            <a:spLocks noChangeArrowheads="1"/>
          </p:cNvSpPr>
          <p:nvPr/>
        </p:nvSpPr>
        <p:spPr bwMode="auto">
          <a:xfrm>
            <a:off x="900113" y="5302250"/>
            <a:ext cx="4832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Reprodukovaná a residuální korelační matice</a:t>
            </a:r>
            <a:r>
              <a:rPr lang="cs-CZ" sz="1800" b="1"/>
              <a:t> </a:t>
            </a:r>
          </a:p>
        </p:txBody>
      </p:sp>
      <p:sp>
        <p:nvSpPr>
          <p:cNvPr id="80915" name="AutoShape 19"/>
          <p:cNvSpPr>
            <a:spLocks noChangeArrowheads="1"/>
          </p:cNvSpPr>
          <p:nvPr/>
        </p:nvSpPr>
        <p:spPr bwMode="auto">
          <a:xfrm rot="16200000">
            <a:off x="2951956" y="4760119"/>
            <a:ext cx="719138" cy="215900"/>
          </a:xfrm>
          <a:prstGeom prst="rightArrow">
            <a:avLst>
              <a:gd name="adj1" fmla="val 50000"/>
              <a:gd name="adj2" fmla="val 83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3523-C937-4157-9B9F-D8DB5A0E360D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Zástupný symbol pro číslo snímku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Faktorová analýza – výsledky III</a:t>
            </a:r>
          </a:p>
        </p:txBody>
      </p:sp>
      <p:pic>
        <p:nvPicPr>
          <p:cNvPr id="81932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1412875"/>
            <a:ext cx="42291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33" name="Text Box 13"/>
          <p:cNvSpPr txBox="1">
            <a:spLocks noChangeArrowheads="1"/>
          </p:cNvSpPr>
          <p:nvPr/>
        </p:nvSpPr>
        <p:spPr bwMode="auto">
          <a:xfrm>
            <a:off x="900113" y="2949575"/>
            <a:ext cx="164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Způsob rotace</a:t>
            </a:r>
          </a:p>
        </p:txBody>
      </p:sp>
      <p:sp>
        <p:nvSpPr>
          <p:cNvPr id="81934" name="AutoShape 14"/>
          <p:cNvSpPr>
            <a:spLocks noChangeArrowheads="1"/>
          </p:cNvSpPr>
          <p:nvPr/>
        </p:nvSpPr>
        <p:spPr bwMode="auto">
          <a:xfrm>
            <a:off x="2700338" y="3068638"/>
            <a:ext cx="358775" cy="142875"/>
          </a:xfrm>
          <a:prstGeom prst="rightArrow">
            <a:avLst>
              <a:gd name="adj1" fmla="val 50000"/>
              <a:gd name="adj2" fmla="val 627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1935" name="Text Box 15"/>
          <p:cNvSpPr txBox="1">
            <a:spLocks noChangeArrowheads="1"/>
          </p:cNvSpPr>
          <p:nvPr/>
        </p:nvSpPr>
        <p:spPr bwMode="auto">
          <a:xfrm>
            <a:off x="611188" y="3429000"/>
            <a:ext cx="1965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Factor loadings a jeho graf</a:t>
            </a:r>
          </a:p>
        </p:txBody>
      </p:sp>
      <p:sp>
        <p:nvSpPr>
          <p:cNvPr id="81936" name="AutoShape 16"/>
          <p:cNvSpPr>
            <a:spLocks noChangeArrowheads="1"/>
          </p:cNvSpPr>
          <p:nvPr/>
        </p:nvSpPr>
        <p:spPr bwMode="auto">
          <a:xfrm rot="-535711">
            <a:off x="2555875" y="3429000"/>
            <a:ext cx="719138" cy="215900"/>
          </a:xfrm>
          <a:prstGeom prst="rightArrow">
            <a:avLst>
              <a:gd name="adj1" fmla="val 50000"/>
              <a:gd name="adj2" fmla="val 83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1937" name="AutoShape 17"/>
          <p:cNvSpPr>
            <a:spLocks noChangeArrowheads="1"/>
          </p:cNvSpPr>
          <p:nvPr/>
        </p:nvSpPr>
        <p:spPr bwMode="auto">
          <a:xfrm rot="-1145793">
            <a:off x="2484438" y="3789363"/>
            <a:ext cx="719137" cy="215900"/>
          </a:xfrm>
          <a:prstGeom prst="rightArrow">
            <a:avLst>
              <a:gd name="adj1" fmla="val 50000"/>
              <a:gd name="adj2" fmla="val 83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1938" name="Text Box 18"/>
          <p:cNvSpPr txBox="1">
            <a:spLocks noChangeArrowheads="1"/>
          </p:cNvSpPr>
          <p:nvPr/>
        </p:nvSpPr>
        <p:spPr bwMode="auto">
          <a:xfrm>
            <a:off x="1763713" y="4983163"/>
            <a:ext cx="70580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Hierarchical analysis of oblique factors  - dvoustupňová analýza (nejprve výběr shluků proměnných podle jejich „unikátnosti“, pak tvorba sekundárních (se sdílenou variabilitou) a primárních faktorů (shluky podobných proměnných))</a:t>
            </a:r>
          </a:p>
        </p:txBody>
      </p:sp>
      <p:sp>
        <p:nvSpPr>
          <p:cNvPr id="81939" name="AutoShape 19"/>
          <p:cNvSpPr>
            <a:spLocks noChangeArrowheads="1"/>
          </p:cNvSpPr>
          <p:nvPr/>
        </p:nvSpPr>
        <p:spPr bwMode="auto">
          <a:xfrm rot="16200000">
            <a:off x="3457576" y="4581525"/>
            <a:ext cx="539750" cy="250825"/>
          </a:xfrm>
          <a:prstGeom prst="rightArrow">
            <a:avLst>
              <a:gd name="adj1" fmla="val 50000"/>
              <a:gd name="adj2" fmla="val 537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E451F-5A6F-4D8A-9C74-4AE2CCAEBE31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Faktorová analýza – výsledky IV</a:t>
            </a:r>
          </a:p>
        </p:txBody>
      </p:sp>
      <p:pic>
        <p:nvPicPr>
          <p:cNvPr id="82955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1484313"/>
            <a:ext cx="3313112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956" name="Text Box 12"/>
          <p:cNvSpPr txBox="1">
            <a:spLocks noChangeArrowheads="1"/>
          </p:cNvSpPr>
          <p:nvPr/>
        </p:nvSpPr>
        <p:spPr bwMode="auto">
          <a:xfrm>
            <a:off x="142875" y="1916113"/>
            <a:ext cx="2755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Factors scores coefficients</a:t>
            </a:r>
          </a:p>
        </p:txBody>
      </p:sp>
      <p:sp>
        <p:nvSpPr>
          <p:cNvPr id="82957" name="Text Box 13"/>
          <p:cNvSpPr txBox="1">
            <a:spLocks noChangeArrowheads="1"/>
          </p:cNvSpPr>
          <p:nvPr/>
        </p:nvSpPr>
        <p:spPr bwMode="auto">
          <a:xfrm>
            <a:off x="0" y="2708275"/>
            <a:ext cx="2195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Factor scores a jejich uložení</a:t>
            </a:r>
          </a:p>
        </p:txBody>
      </p:sp>
      <p:sp>
        <p:nvSpPr>
          <p:cNvPr id="82958" name="AutoShape 14"/>
          <p:cNvSpPr>
            <a:spLocks noChangeArrowheads="1"/>
          </p:cNvSpPr>
          <p:nvPr/>
        </p:nvSpPr>
        <p:spPr bwMode="auto">
          <a:xfrm rot="551331">
            <a:off x="1905000" y="2851150"/>
            <a:ext cx="576263" cy="227013"/>
          </a:xfrm>
          <a:prstGeom prst="rightArrow">
            <a:avLst>
              <a:gd name="adj1" fmla="val 50000"/>
              <a:gd name="adj2" fmla="val 6346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2959" name="AutoShape 15"/>
          <p:cNvSpPr>
            <a:spLocks noChangeArrowheads="1"/>
          </p:cNvSpPr>
          <p:nvPr/>
        </p:nvSpPr>
        <p:spPr bwMode="auto">
          <a:xfrm rot="2979262">
            <a:off x="1871662" y="2386013"/>
            <a:ext cx="720725" cy="215900"/>
          </a:xfrm>
          <a:prstGeom prst="rightArrow">
            <a:avLst>
              <a:gd name="adj1" fmla="val 50000"/>
              <a:gd name="adj2" fmla="val 83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2960" name="AutoShape 16"/>
          <p:cNvSpPr>
            <a:spLocks noChangeArrowheads="1"/>
          </p:cNvSpPr>
          <p:nvPr/>
        </p:nvSpPr>
        <p:spPr bwMode="auto">
          <a:xfrm rot="551331">
            <a:off x="1765300" y="3128963"/>
            <a:ext cx="719138" cy="215900"/>
          </a:xfrm>
          <a:prstGeom prst="rightArrow">
            <a:avLst>
              <a:gd name="adj1" fmla="val 50000"/>
              <a:gd name="adj2" fmla="val 83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pic>
        <p:nvPicPr>
          <p:cNvPr id="82961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3284538"/>
            <a:ext cx="374332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963" name="Text Box 19"/>
          <p:cNvSpPr txBox="1">
            <a:spLocks noChangeArrowheads="1"/>
          </p:cNvSpPr>
          <p:nvPr/>
        </p:nvSpPr>
        <p:spPr bwMode="auto">
          <a:xfrm>
            <a:off x="179388" y="4581525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Deskripce – popis parametrů, korelace, multiple regression atd.</a:t>
            </a:r>
          </a:p>
        </p:txBody>
      </p:sp>
      <p:sp>
        <p:nvSpPr>
          <p:cNvPr id="82964" name="AutoShape 20"/>
          <p:cNvSpPr>
            <a:spLocks noChangeArrowheads="1"/>
          </p:cNvSpPr>
          <p:nvPr/>
        </p:nvSpPr>
        <p:spPr bwMode="auto">
          <a:xfrm>
            <a:off x="4067175" y="4868863"/>
            <a:ext cx="936625" cy="215900"/>
          </a:xfrm>
          <a:prstGeom prst="rightArrow">
            <a:avLst>
              <a:gd name="adj1" fmla="val 50000"/>
              <a:gd name="adj2" fmla="val 108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82965" name="AutoShape 21"/>
          <p:cNvSpPr>
            <a:spLocks noChangeArrowheads="1"/>
          </p:cNvSpPr>
          <p:nvPr/>
        </p:nvSpPr>
        <p:spPr bwMode="auto">
          <a:xfrm rot="3587701">
            <a:off x="4196556" y="3074194"/>
            <a:ext cx="1044575" cy="306388"/>
          </a:xfrm>
          <a:prstGeom prst="rightArrow">
            <a:avLst>
              <a:gd name="adj1" fmla="val 50000"/>
              <a:gd name="adj2" fmla="val 852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3" name="Zástupný symbol pro datum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88185-9B41-4CCD-AF8F-690BD222AAA0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Zástupný symbol pro číslo snímku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46" name="Text Box 26"/>
          <p:cNvSpPr txBox="1">
            <a:spLocks noChangeArrowheads="1"/>
          </p:cNvSpPr>
          <p:nvPr/>
        </p:nvSpPr>
        <p:spPr bwMode="auto">
          <a:xfrm>
            <a:off x="0" y="981075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cs-CZ" sz="1800" b="1" dirty="0" err="1"/>
              <a:t>Statistics</a:t>
            </a:r>
            <a:r>
              <a:rPr lang="cs-CZ" sz="1800" b="1" dirty="0"/>
              <a:t> </a:t>
            </a:r>
            <a:r>
              <a:rPr lang="en-US" sz="1800" b="1" dirty="0"/>
              <a:t>&gt;&gt; Multivariate Exploratory Techniques &gt;&gt; </a:t>
            </a:r>
            <a:r>
              <a:rPr lang="cs-CZ" sz="1800" b="1" dirty="0" err="1"/>
              <a:t>Correspondence</a:t>
            </a:r>
            <a:r>
              <a:rPr lang="cs-CZ" sz="1800" b="1" dirty="0"/>
              <a:t> </a:t>
            </a:r>
            <a:r>
              <a:rPr lang="cs-CZ" sz="1800" b="1" dirty="0" err="1"/>
              <a:t>Analysis</a:t>
            </a:r>
            <a:endParaRPr lang="cs-CZ" sz="1800" b="1" dirty="0"/>
          </a:p>
        </p:txBody>
      </p:sp>
      <p:sp>
        <p:nvSpPr>
          <p:cNvPr id="56347" name="Rectangle 27"/>
          <p:cNvSpPr>
            <a:spLocks noChangeArrowheads="1"/>
          </p:cNvSpPr>
          <p:nvPr/>
        </p:nvSpPr>
        <p:spPr bwMode="auto">
          <a:xfrm>
            <a:off x="228600" y="1412875"/>
            <a:ext cx="8534400" cy="152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A50021">
                  <a:gamma/>
                  <a:tint val="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pic>
        <p:nvPicPr>
          <p:cNvPr id="56348" name="Picture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6038" y="1773238"/>
            <a:ext cx="481965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349" name="AutoShape 29"/>
          <p:cNvSpPr>
            <a:spLocks noChangeArrowheads="1"/>
          </p:cNvSpPr>
          <p:nvPr/>
        </p:nvSpPr>
        <p:spPr bwMode="auto">
          <a:xfrm>
            <a:off x="3852863" y="2276475"/>
            <a:ext cx="2592387" cy="1800225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6350" name="Text Box 30"/>
          <p:cNvSpPr txBox="1">
            <a:spLocks noChangeArrowheads="1"/>
          </p:cNvSpPr>
          <p:nvPr/>
        </p:nvSpPr>
        <p:spPr bwMode="auto">
          <a:xfrm>
            <a:off x="179388" y="4724400"/>
            <a:ext cx="896461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 b="1"/>
              <a:t>Nastavení vstupních dat </a:t>
            </a:r>
          </a:p>
          <a:p>
            <a:r>
              <a:rPr lang="cs-CZ" sz="1800" b="1"/>
              <a:t>raw data</a:t>
            </a:r>
            <a:r>
              <a:rPr lang="cs-CZ" sz="1800"/>
              <a:t> – proměnné s názvy řádků a sloupců tabulky – frekvence se dopočítají </a:t>
            </a:r>
          </a:p>
          <a:p>
            <a:r>
              <a:rPr lang="cs-CZ" sz="1800" b="1"/>
              <a:t>frekvence s třídící proměnnou – </a:t>
            </a:r>
            <a:r>
              <a:rPr lang="cs-CZ" sz="1800"/>
              <a:t>sloupec názvů řádků, názvů sloupců, sloupec s frekvencemi</a:t>
            </a:r>
          </a:p>
          <a:p>
            <a:r>
              <a:rPr lang="cs-CZ" sz="1800" b="1"/>
              <a:t>frekvence bez řídící proměnné</a:t>
            </a:r>
            <a:r>
              <a:rPr lang="cs-CZ" sz="1800"/>
              <a:t> – klasická tabulka – řádky X sloupce, na průsečíku frekvence</a:t>
            </a:r>
          </a:p>
        </p:txBody>
      </p:sp>
      <p:sp>
        <p:nvSpPr>
          <p:cNvPr id="56351" name="Line 31"/>
          <p:cNvSpPr>
            <a:spLocks noChangeShapeType="1"/>
          </p:cNvSpPr>
          <p:nvPr/>
        </p:nvSpPr>
        <p:spPr bwMode="auto">
          <a:xfrm flipH="1">
            <a:off x="3132138" y="4005263"/>
            <a:ext cx="792162" cy="719137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56352" name="Text Box 32"/>
          <p:cNvSpPr txBox="1">
            <a:spLocks noChangeArrowheads="1"/>
          </p:cNvSpPr>
          <p:nvPr/>
        </p:nvSpPr>
        <p:spPr bwMode="auto">
          <a:xfrm>
            <a:off x="179388" y="1773238"/>
            <a:ext cx="33845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Podstatou </a:t>
            </a:r>
            <a:r>
              <a:rPr lang="cs-CZ" sz="1800" b="1"/>
              <a:t>korespondenční analýzy</a:t>
            </a:r>
            <a:r>
              <a:rPr lang="cs-CZ" sz="1800"/>
              <a:t> je analýza kontingenčních tabulek, tj. tabulek kde průsečíky řádků a sloupců obsahují frekvenci dané kombinace</a:t>
            </a:r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Korespondenční analýza</a:t>
            </a:r>
            <a:endParaRPr lang="cs-CZ" dirty="0"/>
          </a:p>
        </p:txBody>
      </p:sp>
      <p:sp>
        <p:nvSpPr>
          <p:cNvPr id="9" name="Zástupný symbol pro datum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97A3E-29B7-45D0-8D0C-3F0E34F3155F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Korespondenční analýza – </a:t>
            </a:r>
            <a:r>
              <a:rPr lang="cs-CZ" dirty="0"/>
              <a:t>výsledky </a:t>
            </a:r>
            <a:r>
              <a:rPr lang="cs-CZ" dirty="0" err="1"/>
              <a:t>Quick</a:t>
            </a:r>
            <a:endParaRPr lang="cs-CZ" dirty="0"/>
          </a:p>
        </p:txBody>
      </p:sp>
      <p:pic>
        <p:nvPicPr>
          <p:cNvPr id="5837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489075"/>
            <a:ext cx="50577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303213" y="1484313"/>
            <a:ext cx="290036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Koordináty řádků a sloupců v souřadném systému</a:t>
            </a:r>
          </a:p>
        </p:txBody>
      </p:sp>
      <p:sp>
        <p:nvSpPr>
          <p:cNvPr id="58380" name="AutoShape 12"/>
          <p:cNvSpPr>
            <a:spLocks noChangeArrowheads="1"/>
          </p:cNvSpPr>
          <p:nvPr/>
        </p:nvSpPr>
        <p:spPr bwMode="auto">
          <a:xfrm rot="3533471">
            <a:off x="2592388" y="2605088"/>
            <a:ext cx="1295400" cy="215900"/>
          </a:xfrm>
          <a:prstGeom prst="rightArrow">
            <a:avLst>
              <a:gd name="adj1" fmla="val 50000"/>
              <a:gd name="adj2" fmla="val 1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8381" name="Text Box 13"/>
          <p:cNvSpPr txBox="1">
            <a:spLocks noChangeArrowheads="1"/>
          </p:cNvSpPr>
          <p:nvPr/>
        </p:nvSpPr>
        <p:spPr bwMode="auto">
          <a:xfrm>
            <a:off x="231775" y="2636838"/>
            <a:ext cx="2755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Výstup všech základních výsledků</a:t>
            </a:r>
          </a:p>
        </p:txBody>
      </p:sp>
      <p:sp>
        <p:nvSpPr>
          <p:cNvPr id="58382" name="AutoShape 14"/>
          <p:cNvSpPr>
            <a:spLocks noChangeArrowheads="1"/>
          </p:cNvSpPr>
          <p:nvPr/>
        </p:nvSpPr>
        <p:spPr bwMode="auto">
          <a:xfrm rot="1391916">
            <a:off x="2771775" y="3217863"/>
            <a:ext cx="720725" cy="215900"/>
          </a:xfrm>
          <a:prstGeom prst="rightArrow">
            <a:avLst>
              <a:gd name="adj1" fmla="val 50000"/>
              <a:gd name="adj2" fmla="val 83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8383" name="Text Box 15"/>
          <p:cNvSpPr txBox="1">
            <a:spLocks noChangeArrowheads="1"/>
          </p:cNvSpPr>
          <p:nvPr/>
        </p:nvSpPr>
        <p:spPr bwMode="auto">
          <a:xfrm>
            <a:off x="447675" y="5654675"/>
            <a:ext cx="586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1D, 2D, 3D grafy řádků a sloupců v souřadném systému</a:t>
            </a:r>
          </a:p>
        </p:txBody>
      </p:sp>
      <p:sp>
        <p:nvSpPr>
          <p:cNvPr id="58384" name="AutoShape 16"/>
          <p:cNvSpPr>
            <a:spLocks noChangeArrowheads="1"/>
          </p:cNvSpPr>
          <p:nvPr/>
        </p:nvSpPr>
        <p:spPr bwMode="auto">
          <a:xfrm>
            <a:off x="4067175" y="4946650"/>
            <a:ext cx="217488" cy="719138"/>
          </a:xfrm>
          <a:prstGeom prst="upArrow">
            <a:avLst>
              <a:gd name="adj1" fmla="val 50000"/>
              <a:gd name="adj2" fmla="val 8266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8385" name="Text Box 17"/>
          <p:cNvSpPr txBox="1">
            <a:spLocks noChangeArrowheads="1"/>
          </p:cNvSpPr>
          <p:nvPr/>
        </p:nvSpPr>
        <p:spPr bwMode="auto">
          <a:xfrm>
            <a:off x="303213" y="3500438"/>
            <a:ext cx="2828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Počet rozměrů pro grafy a tabulky</a:t>
            </a:r>
          </a:p>
        </p:txBody>
      </p:sp>
      <p:sp>
        <p:nvSpPr>
          <p:cNvPr id="58386" name="AutoShape 18"/>
          <p:cNvSpPr>
            <a:spLocks noChangeArrowheads="1"/>
          </p:cNvSpPr>
          <p:nvPr/>
        </p:nvSpPr>
        <p:spPr bwMode="auto">
          <a:xfrm>
            <a:off x="2627313" y="3794125"/>
            <a:ext cx="936625" cy="215900"/>
          </a:xfrm>
          <a:prstGeom prst="rightArrow">
            <a:avLst>
              <a:gd name="adj1" fmla="val 50000"/>
              <a:gd name="adj2" fmla="val 108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8387" name="Text Box 19"/>
          <p:cNvSpPr txBox="1">
            <a:spLocks noChangeArrowheads="1"/>
          </p:cNvSpPr>
          <p:nvPr/>
        </p:nvSpPr>
        <p:spPr bwMode="auto">
          <a:xfrm>
            <a:off x="303213" y="4371975"/>
            <a:ext cx="290036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Vybere počet os, vyčerpávajících určitou hodnotu inertia</a:t>
            </a:r>
          </a:p>
        </p:txBody>
      </p:sp>
      <p:sp>
        <p:nvSpPr>
          <p:cNvPr id="58388" name="AutoShape 20"/>
          <p:cNvSpPr>
            <a:spLocks noChangeArrowheads="1"/>
          </p:cNvSpPr>
          <p:nvPr/>
        </p:nvSpPr>
        <p:spPr bwMode="auto">
          <a:xfrm rot="-1875824">
            <a:off x="2709863" y="4333875"/>
            <a:ext cx="863600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8389" name="Text Box 21"/>
          <p:cNvSpPr txBox="1">
            <a:spLocks noChangeArrowheads="1"/>
          </p:cNvSpPr>
          <p:nvPr/>
        </p:nvSpPr>
        <p:spPr bwMode="auto">
          <a:xfrm>
            <a:off x="6443663" y="1849438"/>
            <a:ext cx="159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Popis analýzy</a:t>
            </a:r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B4E1D-47D0-445F-B3C4-7C30813632A4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1529</TotalTime>
  <Words>911</Words>
  <Application>Microsoft Office PowerPoint</Application>
  <PresentationFormat>Předvádění na obrazovce (4:3)</PresentationFormat>
  <Paragraphs>176</Paragraphs>
  <Slides>23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3</vt:i4>
      </vt:variant>
      <vt:variant>
        <vt:lpstr>Nadpisy snímků</vt:lpstr>
      </vt:variant>
      <vt:variant>
        <vt:i4>23</vt:i4>
      </vt:variant>
    </vt:vector>
  </HeadingPairs>
  <TitlesOfParts>
    <vt:vector size="27" baseType="lpstr">
      <vt:lpstr>1_Motiv sady Office</vt:lpstr>
      <vt:lpstr>Image</vt:lpstr>
      <vt:lpstr>Graph</vt:lpstr>
      <vt:lpstr>Spreadsheet</vt:lpstr>
      <vt:lpstr>5. cvičení</vt:lpstr>
      <vt:lpstr>Faktorová analýza</vt:lpstr>
      <vt:lpstr>Faktorová analýza - extrakce faktorů</vt:lpstr>
      <vt:lpstr>Faktorová analýza - výsledky</vt:lpstr>
      <vt:lpstr>Faktorová analýza – výsledky II</vt:lpstr>
      <vt:lpstr>Faktorová analýza – výsledky III</vt:lpstr>
      <vt:lpstr>Faktorová analýza – výsledky IV</vt:lpstr>
      <vt:lpstr>Korespondenční analýza</vt:lpstr>
      <vt:lpstr>Korespondenční analýza – výsledky Quick</vt:lpstr>
      <vt:lpstr>Prezentace aplikace PowerPoint</vt:lpstr>
      <vt:lpstr>Prezentace aplikace PowerPoint</vt:lpstr>
      <vt:lpstr>Korespondenční analýza - nastavení</vt:lpstr>
      <vt:lpstr>Korespondenční analýza– výsledky Advanced</vt:lpstr>
      <vt:lpstr>Prezentace aplikace PowerPoint</vt:lpstr>
      <vt:lpstr>Prezentace aplikace PowerPoint</vt:lpstr>
      <vt:lpstr>Korespondenční analýza– přehledy</vt:lpstr>
      <vt:lpstr>Prezentace aplikace PowerPoint</vt:lpstr>
      <vt:lpstr>Multidimensional Scaling</vt:lpstr>
      <vt:lpstr>Multidimensional Scaling - výpočet</vt:lpstr>
      <vt:lpstr>Multidimensional Scaling – výsledky Quick</vt:lpstr>
      <vt:lpstr>Multidimensional Scaling – výsledky tabulky</vt:lpstr>
      <vt:lpstr>Multidimensional Scaling – výsledky Advanced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cvičení</dc:title>
  <dc:creator>littnerova</dc:creator>
  <cp:lastModifiedBy>littnerova</cp:lastModifiedBy>
  <cp:revision>81</cp:revision>
  <dcterms:created xsi:type="dcterms:W3CDTF">2011-01-19T14:50:53Z</dcterms:created>
  <dcterms:modified xsi:type="dcterms:W3CDTF">2013-12-10T07:58:34Z</dcterms:modified>
</cp:coreProperties>
</file>