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5" r:id="rId3"/>
    <p:sldId id="266" r:id="rId4"/>
    <p:sldId id="267" r:id="rId5"/>
    <p:sldId id="268" r:id="rId6"/>
    <p:sldId id="270" r:id="rId7"/>
    <p:sldId id="269" r:id="rId8"/>
    <p:sldId id="271" r:id="rId9"/>
    <p:sldId id="272" r:id="rId10"/>
    <p:sldId id="273" r:id="rId11"/>
    <p:sldId id="274" r:id="rId12"/>
    <p:sldId id="275" r:id="rId13"/>
  </p:sldIdLst>
  <p:sldSz cx="9144000" cy="6858000" type="screen4x3"/>
  <p:notesSz cx="6797675" cy="98742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02" y="-1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62932-0BFE-4666-9745-BB52E1DEAB1F}" type="datetimeFigureOut">
              <a:rPr lang="cs-CZ" smtClean="0"/>
              <a:pPr/>
              <a:t>10.12.2013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62891-2489-47D3-803F-F2B3F5AB3C0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150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282E4-2BD6-4480-A665-4E29AAF36C21}" type="datetimeFigureOut">
              <a:rPr lang="cs-CZ" smtClean="0"/>
              <a:pPr/>
              <a:t>10.12.2013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D7DCF-4CC0-4F03-8904-E20848708F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6551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4400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E2A5-6843-4727-A9FC-1E1EBFDD1AA6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8295-8BD9-4E55-9230-51B8B6C2F01F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92354-9427-4C9A-A75C-BEDB1E2A7A1A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 algn="l">
              <a:defRPr sz="2400" b="1"/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buSzPct val="70000"/>
              <a:buFont typeface="Courier New" pitchFamily="49" charset="0"/>
              <a:buChar char="o"/>
              <a:defRPr sz="1600"/>
            </a:lvl3pPr>
            <a:lvl4pPr>
              <a:buSzPct val="70000"/>
              <a:buFont typeface="Calibri" pitchFamily="34" charset="0"/>
              <a:buChar char="→"/>
              <a:defRPr sz="1400"/>
            </a:lvl4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83C90484-16D1-4DFE-BD71-5BD02AE49C08}" type="datetime1">
              <a:rPr lang="cs-CZ" smtClean="0">
                <a:solidFill>
                  <a:prstClr val="black"/>
                </a:solidFill>
              </a:rPr>
              <a:t>10.12.2013</a:t>
            </a:fld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6C9DE040-1CCA-4FD7-B417-9F7672C4260D}" type="slidenum">
              <a:rPr lang="cs-CZ" smtClean="0">
                <a:solidFill>
                  <a:prstClr val="black"/>
                </a:solidFill>
              </a:rPr>
              <a:pPr/>
              <a:t>‹#›</a:t>
            </a:fld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33942-CBF1-4D60-97CF-4491FFD20F46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2E58D-E4CE-46C5-8A44-F963C934A9B0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30F1-8916-4BC1-90D4-F7416C6F8B0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64C84-44AC-48A5-B407-A8A8429922F1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6EBC-B8B4-4A3F-BABF-A0988A528B1C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755E-8F59-4C2C-85D3-29E749E9276E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D8D2B-EFD0-420F-B63F-B332B2E42AAD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11560" y="63582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3695C-6492-4D89-ACC7-F9E692DF567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82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 smtClean="0">
                <a:solidFill>
                  <a:prstClr val="black">
                    <a:tint val="75000"/>
                  </a:prstClr>
                </a:solidFill>
              </a:rPr>
              <a:t>Snímek </a:t>
            </a:r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69180" y="6370725"/>
            <a:ext cx="360000" cy="34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70000"/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SzPct val="70000"/>
        <a:buFont typeface="Calibri" pitchFamily="34" charset="0"/>
        <a:buChar char="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png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mtClean="0"/>
              <a:t>4. </a:t>
            </a:r>
            <a:r>
              <a:rPr lang="cs-CZ" dirty="0" smtClean="0"/>
              <a:t>cvičení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10.12.2013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6C8C-ACC9-43F3-A5AE-AC63ACF6D93D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Principal component analysis – výsledky III objekty</a:t>
            </a:r>
          </a:p>
        </p:txBody>
      </p:sp>
      <p:pic>
        <p:nvPicPr>
          <p:cNvPr id="52245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452563"/>
            <a:ext cx="46482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246" name="Text Box 22"/>
          <p:cNvSpPr txBox="1">
            <a:spLocks noChangeArrowheads="1"/>
          </p:cNvSpPr>
          <p:nvPr/>
        </p:nvSpPr>
        <p:spPr bwMode="auto">
          <a:xfrm>
            <a:off x="179388" y="1524000"/>
            <a:ext cx="2108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Koordináty objektů na faktorových osách</a:t>
            </a:r>
          </a:p>
        </p:txBody>
      </p:sp>
      <p:sp>
        <p:nvSpPr>
          <p:cNvPr id="52247" name="Text Box 23"/>
          <p:cNvSpPr txBox="1">
            <a:spLocks noChangeArrowheads="1"/>
          </p:cNvSpPr>
          <p:nvPr/>
        </p:nvSpPr>
        <p:spPr bwMode="auto">
          <a:xfrm>
            <a:off x="34925" y="3108325"/>
            <a:ext cx="20716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2D graf objektů vzhledem k faktorovým osám </a:t>
            </a:r>
          </a:p>
        </p:txBody>
      </p:sp>
      <p:sp>
        <p:nvSpPr>
          <p:cNvPr id="52248" name="AutoShape 24"/>
          <p:cNvSpPr>
            <a:spLocks noChangeArrowheads="1"/>
          </p:cNvSpPr>
          <p:nvPr/>
        </p:nvSpPr>
        <p:spPr bwMode="auto">
          <a:xfrm>
            <a:off x="1908175" y="3324225"/>
            <a:ext cx="576263" cy="215900"/>
          </a:xfrm>
          <a:prstGeom prst="rightArrow">
            <a:avLst>
              <a:gd name="adj1" fmla="val 50000"/>
              <a:gd name="adj2" fmla="val 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49" name="AutoShape 25"/>
          <p:cNvSpPr>
            <a:spLocks noChangeArrowheads="1"/>
          </p:cNvSpPr>
          <p:nvPr/>
        </p:nvSpPr>
        <p:spPr bwMode="auto">
          <a:xfrm rot="2715113">
            <a:off x="1375569" y="2550319"/>
            <a:ext cx="1435100" cy="258762"/>
          </a:xfrm>
          <a:prstGeom prst="rightArrow">
            <a:avLst>
              <a:gd name="adj1" fmla="val 50000"/>
              <a:gd name="adj2" fmla="val 1386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50" name="Text Box 26"/>
          <p:cNvSpPr txBox="1">
            <a:spLocks noChangeArrowheads="1"/>
          </p:cNvSpPr>
          <p:nvPr/>
        </p:nvSpPr>
        <p:spPr bwMode="auto">
          <a:xfrm>
            <a:off x="3635375" y="5654675"/>
            <a:ext cx="398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Uložit koordináty nebo scores objektů</a:t>
            </a:r>
          </a:p>
        </p:txBody>
      </p:sp>
      <p:sp>
        <p:nvSpPr>
          <p:cNvPr id="52251" name="AutoShape 27"/>
          <p:cNvSpPr>
            <a:spLocks noChangeArrowheads="1"/>
          </p:cNvSpPr>
          <p:nvPr/>
        </p:nvSpPr>
        <p:spPr bwMode="auto">
          <a:xfrm>
            <a:off x="4284663" y="4260850"/>
            <a:ext cx="1511300" cy="720725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52" name="Line 28"/>
          <p:cNvSpPr>
            <a:spLocks noChangeShapeType="1"/>
          </p:cNvSpPr>
          <p:nvPr/>
        </p:nvSpPr>
        <p:spPr bwMode="auto">
          <a:xfrm>
            <a:off x="4859338" y="4981575"/>
            <a:ext cx="0" cy="6477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52253" name="Text Box 29"/>
          <p:cNvSpPr txBox="1">
            <a:spLocks noChangeArrowheads="1"/>
          </p:cNvSpPr>
          <p:nvPr/>
        </p:nvSpPr>
        <p:spPr bwMode="auto">
          <a:xfrm>
            <a:off x="7037388" y="3179763"/>
            <a:ext cx="18923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Příspěvek proměnných k jednotlivým faktorům</a:t>
            </a:r>
          </a:p>
        </p:txBody>
      </p:sp>
      <p:sp>
        <p:nvSpPr>
          <p:cNvPr id="52254" name="AutoShape 30"/>
          <p:cNvSpPr>
            <a:spLocks noChangeArrowheads="1"/>
          </p:cNvSpPr>
          <p:nvPr/>
        </p:nvSpPr>
        <p:spPr bwMode="auto">
          <a:xfrm>
            <a:off x="5940425" y="3613150"/>
            <a:ext cx="1079500" cy="215900"/>
          </a:xfrm>
          <a:prstGeom prst="lef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55" name="Text Box 31"/>
          <p:cNvSpPr txBox="1">
            <a:spLocks noChangeArrowheads="1"/>
          </p:cNvSpPr>
          <p:nvPr/>
        </p:nvSpPr>
        <p:spPr bwMode="auto">
          <a:xfrm>
            <a:off x="7037388" y="4386263"/>
            <a:ext cx="20716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Cos</a:t>
            </a:r>
            <a:r>
              <a:rPr lang="cs-CZ" sz="1800" baseline="30000"/>
              <a:t>2</a:t>
            </a:r>
            <a:r>
              <a:rPr lang="cs-CZ" sz="1800" b="1"/>
              <a:t> </a:t>
            </a:r>
            <a:r>
              <a:rPr lang="cs-CZ" sz="1800"/>
              <a:t>úhlu mezi faktorem a vektorem objektu (communalities)</a:t>
            </a:r>
          </a:p>
        </p:txBody>
      </p:sp>
      <p:sp>
        <p:nvSpPr>
          <p:cNvPr id="52256" name="AutoShape 32"/>
          <p:cNvSpPr>
            <a:spLocks noChangeArrowheads="1"/>
          </p:cNvSpPr>
          <p:nvPr/>
        </p:nvSpPr>
        <p:spPr bwMode="auto">
          <a:xfrm rot="1917080">
            <a:off x="5695950" y="4283075"/>
            <a:ext cx="1368425" cy="215900"/>
          </a:xfrm>
          <a:prstGeom prst="leftArrow">
            <a:avLst>
              <a:gd name="adj1" fmla="val 50000"/>
              <a:gd name="adj2" fmla="val 15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57" name="Text Box 33"/>
          <p:cNvSpPr txBox="1">
            <a:spLocks noChangeArrowheads="1"/>
          </p:cNvSpPr>
          <p:nvPr/>
        </p:nvSpPr>
        <p:spPr bwMode="auto">
          <a:xfrm>
            <a:off x="0" y="5341938"/>
            <a:ext cx="35290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Výběr objektů podle sumy cos</a:t>
            </a:r>
            <a:r>
              <a:rPr lang="cs-CZ" sz="1800" baseline="30000"/>
              <a:t>2</a:t>
            </a:r>
            <a:r>
              <a:rPr lang="cs-CZ" sz="1800"/>
              <a:t> objektu pro dané faktory</a:t>
            </a:r>
          </a:p>
        </p:txBody>
      </p:sp>
      <p:sp>
        <p:nvSpPr>
          <p:cNvPr id="52258" name="AutoShape 34"/>
          <p:cNvSpPr>
            <a:spLocks noChangeArrowheads="1"/>
          </p:cNvSpPr>
          <p:nvPr/>
        </p:nvSpPr>
        <p:spPr bwMode="auto">
          <a:xfrm rot="-3107448">
            <a:off x="2628107" y="5052219"/>
            <a:ext cx="576262" cy="215900"/>
          </a:xfrm>
          <a:prstGeom prst="rightArrow">
            <a:avLst>
              <a:gd name="adj1" fmla="val 50000"/>
              <a:gd name="adj2" fmla="val 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59" name="Text Box 35"/>
          <p:cNvSpPr txBox="1">
            <a:spLocks noChangeArrowheads="1"/>
          </p:cNvSpPr>
          <p:nvPr/>
        </p:nvSpPr>
        <p:spPr bwMode="auto">
          <a:xfrm>
            <a:off x="179388" y="4646613"/>
            <a:ext cx="179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Nastavení grafu</a:t>
            </a:r>
          </a:p>
        </p:txBody>
      </p:sp>
      <p:sp>
        <p:nvSpPr>
          <p:cNvPr id="52260" name="AutoShape 36"/>
          <p:cNvSpPr>
            <a:spLocks noChangeArrowheads="1"/>
          </p:cNvSpPr>
          <p:nvPr/>
        </p:nvSpPr>
        <p:spPr bwMode="auto">
          <a:xfrm rot="-1970852">
            <a:off x="1763713" y="4260850"/>
            <a:ext cx="792162" cy="215900"/>
          </a:xfrm>
          <a:prstGeom prst="rightArrow">
            <a:avLst>
              <a:gd name="adj1" fmla="val 50000"/>
              <a:gd name="adj2" fmla="val 9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61" name="Text Box 37"/>
          <p:cNvSpPr txBox="1">
            <a:spLocks noChangeArrowheads="1"/>
          </p:cNvSpPr>
          <p:nvPr/>
        </p:nvSpPr>
        <p:spPr bwMode="auto">
          <a:xfrm>
            <a:off x="7037388" y="1760538"/>
            <a:ext cx="156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Factor scores</a:t>
            </a:r>
          </a:p>
        </p:txBody>
      </p:sp>
      <p:sp>
        <p:nvSpPr>
          <p:cNvPr id="52262" name="Text Box 38"/>
          <p:cNvSpPr txBox="1">
            <a:spLocks noChangeArrowheads="1"/>
          </p:cNvSpPr>
          <p:nvPr/>
        </p:nvSpPr>
        <p:spPr bwMode="auto">
          <a:xfrm>
            <a:off x="7037388" y="2532063"/>
            <a:ext cx="2051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Factor scores coefficients</a:t>
            </a:r>
          </a:p>
        </p:txBody>
      </p:sp>
      <p:sp>
        <p:nvSpPr>
          <p:cNvPr id="52263" name="AutoShape 39"/>
          <p:cNvSpPr>
            <a:spLocks noChangeArrowheads="1"/>
          </p:cNvSpPr>
          <p:nvPr/>
        </p:nvSpPr>
        <p:spPr bwMode="auto">
          <a:xfrm rot="-1210421">
            <a:off x="5713413" y="3195638"/>
            <a:ext cx="1295400" cy="142875"/>
          </a:xfrm>
          <a:prstGeom prst="leftArrow">
            <a:avLst>
              <a:gd name="adj1" fmla="val 50000"/>
              <a:gd name="adj2" fmla="val 22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2264" name="AutoShape 40"/>
          <p:cNvSpPr>
            <a:spLocks noChangeArrowheads="1"/>
          </p:cNvSpPr>
          <p:nvPr/>
        </p:nvSpPr>
        <p:spPr bwMode="auto">
          <a:xfrm rot="-2360980">
            <a:off x="5651500" y="2532063"/>
            <a:ext cx="1512888" cy="144462"/>
          </a:xfrm>
          <a:prstGeom prst="leftArrow">
            <a:avLst>
              <a:gd name="adj1" fmla="val 50000"/>
              <a:gd name="adj2" fmla="val 2618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3" name="Zástupný symbol pro datum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733B-D000-4139-BD13-A2EC2AB8C09F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72" name="Object 24"/>
          <p:cNvGraphicFramePr>
            <a:graphicFrameLocks noChangeAspect="1"/>
          </p:cNvGraphicFramePr>
          <p:nvPr/>
        </p:nvGraphicFramePr>
        <p:xfrm>
          <a:off x="1738313" y="1795463"/>
          <a:ext cx="4505325" cy="203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2" name="Image" r:id="rId3" imgW="6704762" imgH="3034921" progId="">
                  <p:embed/>
                </p:oleObj>
              </mc:Choice>
              <mc:Fallback>
                <p:oleObj name="Image" r:id="rId3" imgW="6704762" imgH="303492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8313" y="1795463"/>
                        <a:ext cx="4505325" cy="2039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73" name="AutoShape 25"/>
          <p:cNvSpPr>
            <a:spLocks noChangeArrowheads="1"/>
          </p:cNvSpPr>
          <p:nvPr/>
        </p:nvSpPr>
        <p:spPr bwMode="auto">
          <a:xfrm>
            <a:off x="5092700" y="3451225"/>
            <a:ext cx="1222375" cy="287338"/>
          </a:xfrm>
          <a:prstGeom prst="leftArrow">
            <a:avLst>
              <a:gd name="adj1" fmla="val 50000"/>
              <a:gd name="adj2" fmla="val 106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3274" name="AutoShape 26"/>
          <p:cNvSpPr>
            <a:spLocks noChangeArrowheads="1"/>
          </p:cNvSpPr>
          <p:nvPr/>
        </p:nvSpPr>
        <p:spPr bwMode="auto">
          <a:xfrm rot="-806770">
            <a:off x="4862513" y="1852613"/>
            <a:ext cx="1157287" cy="288925"/>
          </a:xfrm>
          <a:prstGeom prst="leftArrow">
            <a:avLst>
              <a:gd name="adj1" fmla="val 50000"/>
              <a:gd name="adj2" fmla="val 1001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3275" name="Text Box 27"/>
          <p:cNvSpPr txBox="1">
            <a:spLocks noChangeArrowheads="1"/>
          </p:cNvSpPr>
          <p:nvPr/>
        </p:nvSpPr>
        <p:spPr bwMode="auto">
          <a:xfrm>
            <a:off x="6302375" y="3017838"/>
            <a:ext cx="26066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Factor coordinates dělené odmocninou eigenvalue</a:t>
            </a:r>
          </a:p>
        </p:txBody>
      </p:sp>
      <p:sp>
        <p:nvSpPr>
          <p:cNvPr id="53276" name="Text Box 28"/>
          <p:cNvSpPr txBox="1">
            <a:spLocks noChangeArrowheads="1"/>
          </p:cNvSpPr>
          <p:nvPr/>
        </p:nvSpPr>
        <p:spPr bwMode="auto">
          <a:xfrm>
            <a:off x="6084888" y="1676400"/>
            <a:ext cx="161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Faktorové osy</a:t>
            </a:r>
          </a:p>
        </p:txBody>
      </p:sp>
      <p:sp>
        <p:nvSpPr>
          <p:cNvPr id="53277" name="Text Box 29"/>
          <p:cNvSpPr txBox="1">
            <a:spLocks noChangeArrowheads="1"/>
          </p:cNvSpPr>
          <p:nvPr/>
        </p:nvSpPr>
        <p:spPr bwMode="auto">
          <a:xfrm>
            <a:off x="6316663" y="2155825"/>
            <a:ext cx="2647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Příslušnost objektů do skupin</a:t>
            </a:r>
          </a:p>
        </p:txBody>
      </p:sp>
      <p:sp>
        <p:nvSpPr>
          <p:cNvPr id="53278" name="Text Box 30"/>
          <p:cNvSpPr txBox="1">
            <a:spLocks noChangeArrowheads="1"/>
          </p:cNvSpPr>
          <p:nvPr/>
        </p:nvSpPr>
        <p:spPr bwMode="auto">
          <a:xfrm>
            <a:off x="15875" y="2430463"/>
            <a:ext cx="90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objekty</a:t>
            </a:r>
          </a:p>
        </p:txBody>
      </p:sp>
      <p:sp>
        <p:nvSpPr>
          <p:cNvPr id="53279" name="AutoShape 31"/>
          <p:cNvSpPr>
            <a:spLocks noChangeArrowheads="1"/>
          </p:cNvSpPr>
          <p:nvPr/>
        </p:nvSpPr>
        <p:spPr bwMode="auto">
          <a:xfrm rot="11845791">
            <a:off x="973138" y="2659063"/>
            <a:ext cx="1006475" cy="287337"/>
          </a:xfrm>
          <a:prstGeom prst="leftArrow">
            <a:avLst>
              <a:gd name="adj1" fmla="val 50000"/>
              <a:gd name="adj2" fmla="val 875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3280" name="AutoShape 32"/>
          <p:cNvSpPr>
            <a:spLocks noChangeArrowheads="1"/>
          </p:cNvSpPr>
          <p:nvPr/>
        </p:nvSpPr>
        <p:spPr bwMode="auto">
          <a:xfrm>
            <a:off x="5740400" y="2371725"/>
            <a:ext cx="646113" cy="215900"/>
          </a:xfrm>
          <a:prstGeom prst="leftArrow">
            <a:avLst>
              <a:gd name="adj1" fmla="val 50000"/>
              <a:gd name="adj2" fmla="val 7481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aphicFrame>
        <p:nvGraphicFramePr>
          <p:cNvPr id="53281" name="Object 33"/>
          <p:cNvGraphicFramePr>
            <a:graphicFrameLocks noChangeAspect="1"/>
          </p:cNvGraphicFramePr>
          <p:nvPr/>
        </p:nvGraphicFramePr>
        <p:xfrm>
          <a:off x="1403350" y="4652963"/>
          <a:ext cx="5022850" cy="167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3" name="Image" r:id="rId5" imgW="6590476" imgH="2196825" progId="">
                  <p:embed/>
                </p:oleObj>
              </mc:Choice>
              <mc:Fallback>
                <p:oleObj name="Image" r:id="rId5" imgW="6590476" imgH="2196825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4652963"/>
                        <a:ext cx="5022850" cy="167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83" name="AutoShape 35"/>
          <p:cNvSpPr>
            <a:spLocks noChangeArrowheads="1"/>
          </p:cNvSpPr>
          <p:nvPr/>
        </p:nvSpPr>
        <p:spPr bwMode="auto">
          <a:xfrm>
            <a:off x="5580063" y="4797425"/>
            <a:ext cx="1157287" cy="288925"/>
          </a:xfrm>
          <a:prstGeom prst="leftArrow">
            <a:avLst>
              <a:gd name="adj1" fmla="val 50000"/>
              <a:gd name="adj2" fmla="val 1001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3284" name="Text Box 36"/>
          <p:cNvSpPr txBox="1">
            <a:spLocks noChangeArrowheads="1"/>
          </p:cNvSpPr>
          <p:nvPr/>
        </p:nvSpPr>
        <p:spPr bwMode="auto">
          <a:xfrm>
            <a:off x="6913563" y="4718050"/>
            <a:ext cx="161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Faktorové osy</a:t>
            </a:r>
          </a:p>
        </p:txBody>
      </p:sp>
      <p:sp>
        <p:nvSpPr>
          <p:cNvPr id="53285" name="Text Box 37"/>
          <p:cNvSpPr txBox="1">
            <a:spLocks noChangeArrowheads="1"/>
          </p:cNvSpPr>
          <p:nvPr/>
        </p:nvSpPr>
        <p:spPr bwMode="auto">
          <a:xfrm>
            <a:off x="179388" y="5038725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parametry</a:t>
            </a:r>
          </a:p>
        </p:txBody>
      </p:sp>
      <p:sp>
        <p:nvSpPr>
          <p:cNvPr id="53286" name="AutoShape 38"/>
          <p:cNvSpPr>
            <a:spLocks noChangeArrowheads="1"/>
          </p:cNvSpPr>
          <p:nvPr/>
        </p:nvSpPr>
        <p:spPr bwMode="auto">
          <a:xfrm rot="11845791">
            <a:off x="611188" y="5516563"/>
            <a:ext cx="1006475" cy="287337"/>
          </a:xfrm>
          <a:prstGeom prst="leftArrow">
            <a:avLst>
              <a:gd name="adj1" fmla="val 50000"/>
              <a:gd name="adj2" fmla="val 875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3287" name="Text Box 39"/>
          <p:cNvSpPr txBox="1">
            <a:spLocks noChangeArrowheads="1"/>
          </p:cNvSpPr>
          <p:nvPr/>
        </p:nvSpPr>
        <p:spPr bwMode="auto">
          <a:xfrm>
            <a:off x="6516688" y="5164138"/>
            <a:ext cx="26273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Eigenvektory podělené odmocninou eigenvalue</a:t>
            </a:r>
          </a:p>
        </p:txBody>
      </p:sp>
      <p:sp>
        <p:nvSpPr>
          <p:cNvPr id="53288" name="AutoShape 40"/>
          <p:cNvSpPr>
            <a:spLocks noChangeArrowheads="1"/>
          </p:cNvSpPr>
          <p:nvPr/>
        </p:nvSpPr>
        <p:spPr bwMode="auto">
          <a:xfrm rot="-1593903">
            <a:off x="5364163" y="5662613"/>
            <a:ext cx="1222375" cy="287337"/>
          </a:xfrm>
          <a:prstGeom prst="leftArrow">
            <a:avLst>
              <a:gd name="adj1" fmla="val 50000"/>
              <a:gd name="adj2" fmla="val 106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3289" name="Rectangle 41"/>
          <p:cNvSpPr>
            <a:spLocks noChangeArrowheads="1"/>
          </p:cNvSpPr>
          <p:nvPr/>
        </p:nvSpPr>
        <p:spPr bwMode="auto">
          <a:xfrm>
            <a:off x="285750" y="141287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3290" name="Rectangle 42"/>
          <p:cNvSpPr>
            <a:spLocks noChangeArrowheads="1"/>
          </p:cNvSpPr>
          <p:nvPr/>
        </p:nvSpPr>
        <p:spPr bwMode="auto">
          <a:xfrm>
            <a:off x="2701925" y="981075"/>
            <a:ext cx="3238500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Factor scores</a:t>
            </a:r>
          </a:p>
        </p:txBody>
      </p:sp>
      <p:sp>
        <p:nvSpPr>
          <p:cNvPr id="53291" name="Rectangle 43"/>
          <p:cNvSpPr>
            <a:spLocks noChangeArrowheads="1"/>
          </p:cNvSpPr>
          <p:nvPr/>
        </p:nvSpPr>
        <p:spPr bwMode="auto">
          <a:xfrm>
            <a:off x="250825" y="442912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3292" name="Rectangle 44"/>
          <p:cNvSpPr>
            <a:spLocks noChangeArrowheads="1"/>
          </p:cNvSpPr>
          <p:nvPr/>
        </p:nvSpPr>
        <p:spPr bwMode="auto">
          <a:xfrm>
            <a:off x="2667000" y="3997325"/>
            <a:ext cx="3238500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Factor scores coefficients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5C467-4BB8-4E15-AC0A-52103808A676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Analýza hlavních komponent </a:t>
            </a:r>
            <a:r>
              <a:rPr lang="cs-CZ" sz="2800" dirty="0"/>
              <a:t>– popisná statistika</a:t>
            </a:r>
          </a:p>
        </p:txBody>
      </p:sp>
      <p:pic>
        <p:nvPicPr>
          <p:cNvPr id="55319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2825" y="1412875"/>
            <a:ext cx="46482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320" name="Text Box 24"/>
          <p:cNvSpPr txBox="1">
            <a:spLocks noChangeArrowheads="1"/>
          </p:cNvSpPr>
          <p:nvPr/>
        </p:nvSpPr>
        <p:spPr bwMode="auto">
          <a:xfrm>
            <a:off x="174625" y="1647825"/>
            <a:ext cx="2036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Průměr a SD proměnných</a:t>
            </a:r>
          </a:p>
        </p:txBody>
      </p:sp>
      <p:sp>
        <p:nvSpPr>
          <p:cNvPr id="55321" name="AutoShape 25"/>
          <p:cNvSpPr>
            <a:spLocks noChangeArrowheads="1"/>
          </p:cNvSpPr>
          <p:nvPr/>
        </p:nvSpPr>
        <p:spPr bwMode="auto">
          <a:xfrm rot="3096290">
            <a:off x="1550193" y="2475707"/>
            <a:ext cx="1223963" cy="215900"/>
          </a:xfrm>
          <a:prstGeom prst="rightArrow">
            <a:avLst>
              <a:gd name="adj1" fmla="val 50000"/>
              <a:gd name="adj2" fmla="val 14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5322" name="Text Box 26"/>
          <p:cNvSpPr txBox="1">
            <a:spLocks noChangeArrowheads="1"/>
          </p:cNvSpPr>
          <p:nvPr/>
        </p:nvSpPr>
        <p:spPr bwMode="auto">
          <a:xfrm>
            <a:off x="87313" y="2565400"/>
            <a:ext cx="19653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Korelační a kovarianční matice proměnných, inverze, uložení</a:t>
            </a:r>
          </a:p>
        </p:txBody>
      </p:sp>
      <p:sp>
        <p:nvSpPr>
          <p:cNvPr id="55323" name="AutoShape 27"/>
          <p:cNvSpPr>
            <a:spLocks noChangeArrowheads="1"/>
          </p:cNvSpPr>
          <p:nvPr/>
        </p:nvSpPr>
        <p:spPr bwMode="auto">
          <a:xfrm>
            <a:off x="2355850" y="3284538"/>
            <a:ext cx="3671888" cy="576262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5324" name="Line 28"/>
          <p:cNvSpPr>
            <a:spLocks noChangeShapeType="1"/>
          </p:cNvSpPr>
          <p:nvPr/>
        </p:nvSpPr>
        <p:spPr bwMode="auto">
          <a:xfrm flipH="1" flipV="1">
            <a:off x="1563688" y="3429000"/>
            <a:ext cx="792162" cy="144463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55325" name="Text Box 29"/>
          <p:cNvSpPr txBox="1">
            <a:spLocks noChangeArrowheads="1"/>
          </p:cNvSpPr>
          <p:nvPr/>
        </p:nvSpPr>
        <p:spPr bwMode="auto">
          <a:xfrm>
            <a:off x="87313" y="4725988"/>
            <a:ext cx="232568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Popisné grafy jednotlivých proměnných</a:t>
            </a:r>
          </a:p>
        </p:txBody>
      </p:sp>
      <p:sp>
        <p:nvSpPr>
          <p:cNvPr id="55326" name="AutoShape 30"/>
          <p:cNvSpPr>
            <a:spLocks noChangeArrowheads="1"/>
          </p:cNvSpPr>
          <p:nvPr/>
        </p:nvSpPr>
        <p:spPr bwMode="auto">
          <a:xfrm>
            <a:off x="2427288" y="4292600"/>
            <a:ext cx="1800225" cy="865188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5327" name="Line 31"/>
          <p:cNvSpPr>
            <a:spLocks noChangeShapeType="1"/>
          </p:cNvSpPr>
          <p:nvPr/>
        </p:nvSpPr>
        <p:spPr bwMode="auto">
          <a:xfrm flipH="1">
            <a:off x="1635125" y="5013325"/>
            <a:ext cx="792163" cy="2159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55328" name="AutoShape 32"/>
          <p:cNvSpPr>
            <a:spLocks noChangeArrowheads="1"/>
          </p:cNvSpPr>
          <p:nvPr/>
        </p:nvSpPr>
        <p:spPr bwMode="auto">
          <a:xfrm>
            <a:off x="4227513" y="4292600"/>
            <a:ext cx="1727200" cy="865188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5329" name="Text Box 33"/>
          <p:cNvSpPr txBox="1">
            <a:spLocks noChangeArrowheads="1"/>
          </p:cNvSpPr>
          <p:nvPr/>
        </p:nvSpPr>
        <p:spPr bwMode="auto">
          <a:xfrm>
            <a:off x="6964363" y="4510088"/>
            <a:ext cx="207168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Zobrazení objektů podle různých proměnných</a:t>
            </a:r>
          </a:p>
        </p:txBody>
      </p:sp>
      <p:sp>
        <p:nvSpPr>
          <p:cNvPr id="55330" name="Line 34"/>
          <p:cNvSpPr>
            <a:spLocks noChangeShapeType="1"/>
          </p:cNvSpPr>
          <p:nvPr/>
        </p:nvSpPr>
        <p:spPr bwMode="auto">
          <a:xfrm>
            <a:off x="5954713" y="4725988"/>
            <a:ext cx="1009650" cy="287337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14C8-186E-4B18-B9D7-DF4E1818B575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2060575"/>
            <a:ext cx="44862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6516688" y="5014913"/>
            <a:ext cx="26273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Smazání chybějících dat nebo jejich nahrazení průměrem</a:t>
            </a:r>
          </a:p>
        </p:txBody>
      </p:sp>
      <p:sp>
        <p:nvSpPr>
          <p:cNvPr id="44044" name="AutoShape 12"/>
          <p:cNvSpPr>
            <a:spLocks noChangeArrowheads="1"/>
          </p:cNvSpPr>
          <p:nvPr/>
        </p:nvSpPr>
        <p:spPr bwMode="auto">
          <a:xfrm>
            <a:off x="7453313" y="4005263"/>
            <a:ext cx="1008062" cy="863600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 flipV="1">
            <a:off x="7956550" y="4868863"/>
            <a:ext cx="0" cy="2159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44046" name="Text Box 14"/>
          <p:cNvSpPr txBox="1">
            <a:spLocks noChangeArrowheads="1"/>
          </p:cNvSpPr>
          <p:nvPr/>
        </p:nvSpPr>
        <p:spPr bwMode="auto">
          <a:xfrm>
            <a:off x="107950" y="1622425"/>
            <a:ext cx="367188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cs-CZ" sz="1800" b="1"/>
              <a:t>proměnné pro výpočet</a:t>
            </a:r>
          </a:p>
          <a:p>
            <a:pPr marL="457200" indent="-457200">
              <a:buFontTx/>
              <a:buAutoNum type="arabicPeriod"/>
            </a:pPr>
            <a:r>
              <a:rPr lang="cs-CZ" sz="1800" b="1"/>
              <a:t>suplementary variables</a:t>
            </a:r>
          </a:p>
          <a:p>
            <a:pPr marL="457200" indent="-457200"/>
            <a:r>
              <a:rPr lang="cs-CZ" sz="1800"/>
              <a:t>	nejsou použity pro výpočet, ale objeví se na výsledku </a:t>
            </a:r>
          </a:p>
          <a:p>
            <a:pPr marL="457200" indent="-457200">
              <a:buFontTx/>
              <a:buAutoNum type="arabicPeriod" startAt="3"/>
            </a:pPr>
            <a:r>
              <a:rPr lang="cs-CZ" sz="1800" b="1"/>
              <a:t>active cases</a:t>
            </a:r>
            <a:r>
              <a:rPr lang="cs-CZ" sz="1800"/>
              <a:t> – vybrání cases (řádků), které se použijí pro výpočet, ostatní se mohou pouze zobrazit</a:t>
            </a:r>
          </a:p>
          <a:p>
            <a:pPr marL="457200" indent="-457200">
              <a:buFontTx/>
              <a:buAutoNum type="arabicPeriod" startAt="3"/>
            </a:pPr>
            <a:r>
              <a:rPr lang="cs-CZ" sz="1800" b="1"/>
              <a:t>grouping variables</a:t>
            </a:r>
            <a:r>
              <a:rPr lang="cs-CZ" sz="1800"/>
              <a:t> – pro označení skupin objektů</a:t>
            </a:r>
          </a:p>
        </p:txBody>
      </p:sp>
      <p:sp>
        <p:nvSpPr>
          <p:cNvPr id="44047" name="Oval 15"/>
          <p:cNvSpPr>
            <a:spLocks noChangeArrowheads="1"/>
          </p:cNvSpPr>
          <p:nvPr/>
        </p:nvSpPr>
        <p:spPr bwMode="auto">
          <a:xfrm>
            <a:off x="3924300" y="2636838"/>
            <a:ext cx="1439863" cy="287337"/>
          </a:xfrm>
          <a:prstGeom prst="ellips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4048" name="Line 16"/>
          <p:cNvSpPr>
            <a:spLocks noChangeShapeType="1"/>
          </p:cNvSpPr>
          <p:nvPr/>
        </p:nvSpPr>
        <p:spPr bwMode="auto">
          <a:xfrm>
            <a:off x="3348038" y="2636838"/>
            <a:ext cx="576262" cy="144462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44051" name="Text Box 19"/>
          <p:cNvSpPr txBox="1">
            <a:spLocks noChangeArrowheads="1"/>
          </p:cNvSpPr>
          <p:nvPr/>
        </p:nvSpPr>
        <p:spPr bwMode="auto">
          <a:xfrm>
            <a:off x="251520" y="4652963"/>
            <a:ext cx="3492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Analýza je založena na matici korelací (standardizace proměnných) nebo kovariancí (vliv rozdílných rozptylů)</a:t>
            </a:r>
          </a:p>
        </p:txBody>
      </p:sp>
      <p:sp>
        <p:nvSpPr>
          <p:cNvPr id="44052" name="AutoShape 20"/>
          <p:cNvSpPr>
            <a:spLocks noChangeArrowheads="1"/>
          </p:cNvSpPr>
          <p:nvPr/>
        </p:nvSpPr>
        <p:spPr bwMode="auto">
          <a:xfrm rot="-1422690">
            <a:off x="3276600" y="4435475"/>
            <a:ext cx="1008063" cy="271463"/>
          </a:xfrm>
          <a:prstGeom prst="rightArrow">
            <a:avLst>
              <a:gd name="adj1" fmla="val 50000"/>
              <a:gd name="adj2" fmla="val 9283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3923928" y="5157192"/>
            <a:ext cx="26844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dirty="0"/>
              <a:t>Pro výpočet rozptylu se používá n nebo n-1.</a:t>
            </a:r>
          </a:p>
        </p:txBody>
      </p:sp>
      <p:sp>
        <p:nvSpPr>
          <p:cNvPr id="44054" name="AutoShape 22"/>
          <p:cNvSpPr>
            <a:spLocks noChangeArrowheads="1"/>
          </p:cNvSpPr>
          <p:nvPr/>
        </p:nvSpPr>
        <p:spPr bwMode="auto">
          <a:xfrm>
            <a:off x="5508625" y="4652963"/>
            <a:ext cx="287338" cy="504825"/>
          </a:xfrm>
          <a:prstGeom prst="up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4055" name="Text Box 23"/>
          <p:cNvSpPr txBox="1">
            <a:spLocks noChangeArrowheads="1"/>
          </p:cNvSpPr>
          <p:nvPr/>
        </p:nvSpPr>
        <p:spPr bwMode="auto">
          <a:xfrm>
            <a:off x="0" y="981075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cs-CZ" sz="1800" b="1" dirty="0" err="1"/>
              <a:t>Statistics</a:t>
            </a:r>
            <a:r>
              <a:rPr lang="cs-CZ" sz="1800" b="1" dirty="0"/>
              <a:t> </a:t>
            </a:r>
            <a:r>
              <a:rPr lang="en-US" sz="1800" b="1" dirty="0"/>
              <a:t>&gt;&gt; Multivariate Exploratory Techniques &gt;&gt; </a:t>
            </a:r>
            <a:r>
              <a:rPr lang="cs-CZ" sz="1800" b="1" dirty="0" err="1"/>
              <a:t>Principal</a:t>
            </a:r>
            <a:r>
              <a:rPr lang="cs-CZ" sz="1800" b="1" dirty="0"/>
              <a:t> </a:t>
            </a:r>
            <a:r>
              <a:rPr lang="cs-CZ" sz="1800" b="1" dirty="0" err="1"/>
              <a:t>components</a:t>
            </a:r>
            <a:r>
              <a:rPr lang="cs-CZ" sz="1800" b="1" dirty="0"/>
              <a:t> …</a:t>
            </a:r>
          </a:p>
        </p:txBody>
      </p:sp>
      <p:sp>
        <p:nvSpPr>
          <p:cNvPr id="20" name="Nadpis 1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Analýza hlavních komponent - PCA</a:t>
            </a:r>
            <a:endParaRPr lang="cs-CZ" sz="2800" dirty="0"/>
          </a:p>
        </p:txBody>
      </p:sp>
      <p:sp>
        <p:nvSpPr>
          <p:cNvPr id="18" name="Zástupný symbol pro datum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0510-3F33-4A2B-BD3E-2294F362FECD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Zástupný symbol pro číslo snímk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800" dirty="0" smtClean="0"/>
              <a:t>Analýza hlavních komponent - </a:t>
            </a:r>
            <a:r>
              <a:rPr lang="cs-CZ" sz="2800" dirty="0"/>
              <a:t>výsledky </a:t>
            </a:r>
            <a:r>
              <a:rPr lang="cs-CZ" sz="2800" dirty="0" err="1"/>
              <a:t>quick</a:t>
            </a:r>
            <a:endParaRPr lang="cs-CZ" sz="2800" dirty="0"/>
          </a:p>
        </p:txBody>
      </p:sp>
      <p:pic>
        <p:nvPicPr>
          <p:cNvPr id="45072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1922463"/>
            <a:ext cx="46482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4676775" y="2211388"/>
            <a:ext cx="1695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 b="1"/>
              <a:t>Popis analýzy</a:t>
            </a:r>
          </a:p>
        </p:txBody>
      </p:sp>
      <p:sp>
        <p:nvSpPr>
          <p:cNvPr id="45074" name="Text Box 18"/>
          <p:cNvSpPr txBox="1">
            <a:spLocks noChangeArrowheads="1"/>
          </p:cNvSpPr>
          <p:nvPr/>
        </p:nvSpPr>
        <p:spPr bwMode="auto">
          <a:xfrm>
            <a:off x="3040063" y="1333500"/>
            <a:ext cx="153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Počet faktorů</a:t>
            </a:r>
          </a:p>
        </p:txBody>
      </p:sp>
      <p:sp>
        <p:nvSpPr>
          <p:cNvPr id="45075" name="AutoShape 19"/>
          <p:cNvSpPr>
            <a:spLocks noChangeArrowheads="1"/>
          </p:cNvSpPr>
          <p:nvPr/>
        </p:nvSpPr>
        <p:spPr bwMode="auto">
          <a:xfrm>
            <a:off x="3995738" y="1704975"/>
            <a:ext cx="144462" cy="1296988"/>
          </a:xfrm>
          <a:prstGeom prst="downArrow">
            <a:avLst>
              <a:gd name="adj1" fmla="val 50000"/>
              <a:gd name="adj2" fmla="val 224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5076" name="Text Box 20"/>
          <p:cNvSpPr txBox="1">
            <a:spLocks noChangeArrowheads="1"/>
          </p:cNvSpPr>
          <p:nvPr/>
        </p:nvSpPr>
        <p:spPr bwMode="auto">
          <a:xfrm>
            <a:off x="87313" y="1868488"/>
            <a:ext cx="21082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Koordináty parametrů na faktorových osách</a:t>
            </a:r>
          </a:p>
        </p:txBody>
      </p:sp>
      <p:sp>
        <p:nvSpPr>
          <p:cNvPr id="45077" name="Text Box 21"/>
          <p:cNvSpPr txBox="1">
            <a:spLocks noChangeArrowheads="1"/>
          </p:cNvSpPr>
          <p:nvPr/>
        </p:nvSpPr>
        <p:spPr bwMode="auto">
          <a:xfrm>
            <a:off x="87313" y="3217863"/>
            <a:ext cx="21082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Koordináty objektů na faktorových osách</a:t>
            </a:r>
          </a:p>
        </p:txBody>
      </p:sp>
      <p:sp>
        <p:nvSpPr>
          <p:cNvPr id="45078" name="AutoShape 22"/>
          <p:cNvSpPr>
            <a:spLocks noChangeArrowheads="1"/>
          </p:cNvSpPr>
          <p:nvPr/>
        </p:nvSpPr>
        <p:spPr bwMode="auto">
          <a:xfrm rot="2393740">
            <a:off x="1908175" y="3073400"/>
            <a:ext cx="1223963" cy="215900"/>
          </a:xfrm>
          <a:prstGeom prst="rightArrow">
            <a:avLst>
              <a:gd name="adj1" fmla="val 50000"/>
              <a:gd name="adj2" fmla="val 14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5079" name="AutoShape 23"/>
          <p:cNvSpPr>
            <a:spLocks noChangeArrowheads="1"/>
          </p:cNvSpPr>
          <p:nvPr/>
        </p:nvSpPr>
        <p:spPr bwMode="auto">
          <a:xfrm>
            <a:off x="2195513" y="3794125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5080" name="Text Box 24"/>
          <p:cNvSpPr txBox="1">
            <a:spLocks noChangeArrowheads="1"/>
          </p:cNvSpPr>
          <p:nvPr/>
        </p:nvSpPr>
        <p:spPr bwMode="auto">
          <a:xfrm>
            <a:off x="87313" y="4579938"/>
            <a:ext cx="268446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b="1"/>
              <a:t>Eigenvalues</a:t>
            </a:r>
          </a:p>
          <a:p>
            <a:r>
              <a:rPr lang="en-US" sz="1800"/>
              <a:t>~</a:t>
            </a:r>
            <a:r>
              <a:rPr lang="cs-CZ" sz="1800"/>
              <a:t> </a:t>
            </a:r>
            <a:r>
              <a:rPr lang="en-US" sz="1800"/>
              <a:t>variabilita vy</a:t>
            </a:r>
            <a:r>
              <a:rPr lang="cs-CZ" sz="1800"/>
              <a:t>čerpaná faktorovými osami, jejich součet = počet parametrů</a:t>
            </a:r>
            <a:r>
              <a:rPr lang="cs-CZ" sz="1800" b="1"/>
              <a:t> </a:t>
            </a:r>
          </a:p>
        </p:txBody>
      </p:sp>
      <p:sp>
        <p:nvSpPr>
          <p:cNvPr id="45081" name="AutoShape 25"/>
          <p:cNvSpPr>
            <a:spLocks noChangeArrowheads="1"/>
          </p:cNvSpPr>
          <p:nvPr/>
        </p:nvSpPr>
        <p:spPr bwMode="auto">
          <a:xfrm rot="-2653162">
            <a:off x="2270125" y="4422775"/>
            <a:ext cx="987425" cy="268288"/>
          </a:xfrm>
          <a:prstGeom prst="rightArrow">
            <a:avLst>
              <a:gd name="adj1" fmla="val 50000"/>
              <a:gd name="adj2" fmla="val 920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5082" name="Text Box 26"/>
          <p:cNvSpPr txBox="1">
            <a:spLocks noChangeArrowheads="1"/>
          </p:cNvSpPr>
          <p:nvPr/>
        </p:nvSpPr>
        <p:spPr bwMode="auto">
          <a:xfrm>
            <a:off x="2032000" y="5870575"/>
            <a:ext cx="3511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Grafické znázornění eigenvalues</a:t>
            </a:r>
          </a:p>
        </p:txBody>
      </p:sp>
      <p:sp>
        <p:nvSpPr>
          <p:cNvPr id="45083" name="AutoShape 27"/>
          <p:cNvSpPr>
            <a:spLocks noChangeArrowheads="1"/>
          </p:cNvSpPr>
          <p:nvPr/>
        </p:nvSpPr>
        <p:spPr bwMode="auto">
          <a:xfrm>
            <a:off x="5364163" y="4370388"/>
            <a:ext cx="215900" cy="1511300"/>
          </a:xfrm>
          <a:prstGeom prst="upArrow">
            <a:avLst>
              <a:gd name="adj1" fmla="val 50000"/>
              <a:gd name="adj2" fmla="val 1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5084" name="Text Box 28"/>
          <p:cNvSpPr txBox="1">
            <a:spLocks noChangeArrowheads="1"/>
          </p:cNvSpPr>
          <p:nvPr/>
        </p:nvSpPr>
        <p:spPr bwMode="auto">
          <a:xfrm>
            <a:off x="7561263" y="4116388"/>
            <a:ext cx="16192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2D graf objektů vzhledem k faktorovým osám </a:t>
            </a:r>
          </a:p>
        </p:txBody>
      </p:sp>
      <p:sp>
        <p:nvSpPr>
          <p:cNvPr id="45085" name="AutoShape 29"/>
          <p:cNvSpPr>
            <a:spLocks noChangeArrowheads="1"/>
          </p:cNvSpPr>
          <p:nvPr/>
        </p:nvSpPr>
        <p:spPr bwMode="auto">
          <a:xfrm rot="12414573">
            <a:off x="6372225" y="4010025"/>
            <a:ext cx="1223963" cy="215900"/>
          </a:xfrm>
          <a:prstGeom prst="rightArrow">
            <a:avLst>
              <a:gd name="adj1" fmla="val 50000"/>
              <a:gd name="adj2" fmla="val 14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5086" name="Text Box 30"/>
          <p:cNvSpPr txBox="1">
            <a:spLocks noChangeArrowheads="1"/>
          </p:cNvSpPr>
          <p:nvPr/>
        </p:nvSpPr>
        <p:spPr bwMode="auto">
          <a:xfrm>
            <a:off x="7561263" y="2341563"/>
            <a:ext cx="14763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2D graf parametrů vzhledem k faktorovým osám </a:t>
            </a:r>
          </a:p>
        </p:txBody>
      </p:sp>
      <p:sp>
        <p:nvSpPr>
          <p:cNvPr id="45087" name="AutoShape 31"/>
          <p:cNvSpPr>
            <a:spLocks noChangeArrowheads="1"/>
          </p:cNvSpPr>
          <p:nvPr/>
        </p:nvSpPr>
        <p:spPr bwMode="auto">
          <a:xfrm rot="8900560">
            <a:off x="6300788" y="3217863"/>
            <a:ext cx="1223962" cy="215900"/>
          </a:xfrm>
          <a:prstGeom prst="rightArrow">
            <a:avLst>
              <a:gd name="adj1" fmla="val 50000"/>
              <a:gd name="adj2" fmla="val 14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E2DC1-BF85-473C-92FA-50118108336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99" name="Object 19"/>
          <p:cNvGraphicFramePr>
            <a:graphicFrameLocks noChangeAspect="1"/>
          </p:cNvGraphicFramePr>
          <p:nvPr/>
        </p:nvGraphicFramePr>
        <p:xfrm>
          <a:off x="2339975" y="4076700"/>
          <a:ext cx="3986213" cy="224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Image" r:id="rId3" imgW="6679365" imgH="3758730" progId="">
                  <p:embed/>
                </p:oleObj>
              </mc:Choice>
              <mc:Fallback>
                <p:oleObj name="Image" r:id="rId3" imgW="6679365" imgH="375873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4076700"/>
                        <a:ext cx="3986213" cy="224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00" name="Object 20"/>
          <p:cNvGraphicFramePr>
            <a:graphicFrameLocks noChangeAspect="1"/>
          </p:cNvGraphicFramePr>
          <p:nvPr/>
        </p:nvGraphicFramePr>
        <p:xfrm>
          <a:off x="1446213" y="1430405"/>
          <a:ext cx="4824412" cy="156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3" name="Image" r:id="rId5" imgW="6844444" imgH="2222222" progId="">
                  <p:embed/>
                </p:oleObj>
              </mc:Choice>
              <mc:Fallback>
                <p:oleObj name="Image" r:id="rId5" imgW="6844444" imgH="2222222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6213" y="1430405"/>
                        <a:ext cx="4824412" cy="1566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0" y="1960630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parametry</a:t>
            </a:r>
          </a:p>
        </p:txBody>
      </p:sp>
      <p:sp>
        <p:nvSpPr>
          <p:cNvPr id="46102" name="Text Box 22"/>
          <p:cNvSpPr txBox="1">
            <a:spLocks noChangeArrowheads="1"/>
          </p:cNvSpPr>
          <p:nvPr/>
        </p:nvSpPr>
        <p:spPr bwMode="auto">
          <a:xfrm>
            <a:off x="6877050" y="1863793"/>
            <a:ext cx="22669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Pozice parametrů na faktorových osách</a:t>
            </a:r>
          </a:p>
        </p:txBody>
      </p:sp>
      <p:sp>
        <p:nvSpPr>
          <p:cNvPr id="46103" name="AutoShape 23"/>
          <p:cNvSpPr>
            <a:spLocks noChangeArrowheads="1"/>
          </p:cNvSpPr>
          <p:nvPr/>
        </p:nvSpPr>
        <p:spPr bwMode="auto">
          <a:xfrm>
            <a:off x="5292725" y="5734050"/>
            <a:ext cx="1222375" cy="287338"/>
          </a:xfrm>
          <a:prstGeom prst="leftArrow">
            <a:avLst>
              <a:gd name="adj1" fmla="val 50000"/>
              <a:gd name="adj2" fmla="val 106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6104" name="Text Box 24"/>
          <p:cNvSpPr txBox="1">
            <a:spLocks noChangeArrowheads="1"/>
          </p:cNvSpPr>
          <p:nvPr/>
        </p:nvSpPr>
        <p:spPr bwMode="auto">
          <a:xfrm>
            <a:off x="6732588" y="1312930"/>
            <a:ext cx="161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Faktorové osy</a:t>
            </a:r>
          </a:p>
        </p:txBody>
      </p:sp>
      <p:sp>
        <p:nvSpPr>
          <p:cNvPr id="46105" name="AutoShape 25"/>
          <p:cNvSpPr>
            <a:spLocks noChangeArrowheads="1"/>
          </p:cNvSpPr>
          <p:nvPr/>
        </p:nvSpPr>
        <p:spPr bwMode="auto">
          <a:xfrm rot="-806770">
            <a:off x="5365750" y="4135438"/>
            <a:ext cx="1157288" cy="288925"/>
          </a:xfrm>
          <a:prstGeom prst="leftArrow">
            <a:avLst>
              <a:gd name="adj1" fmla="val 50000"/>
              <a:gd name="adj2" fmla="val 1001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6106" name="AutoShape 26"/>
          <p:cNvSpPr>
            <a:spLocks noChangeArrowheads="1"/>
          </p:cNvSpPr>
          <p:nvPr/>
        </p:nvSpPr>
        <p:spPr bwMode="auto">
          <a:xfrm rot="13202984">
            <a:off x="1116013" y="2367030"/>
            <a:ext cx="647700" cy="287338"/>
          </a:xfrm>
          <a:prstGeom prst="leftArrow">
            <a:avLst>
              <a:gd name="adj1" fmla="val 50000"/>
              <a:gd name="adj2" fmla="val 56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6108" name="Text Box 28"/>
          <p:cNvSpPr txBox="1">
            <a:spLocks noChangeArrowheads="1"/>
          </p:cNvSpPr>
          <p:nvPr/>
        </p:nvSpPr>
        <p:spPr bwMode="auto">
          <a:xfrm>
            <a:off x="6516688" y="5300663"/>
            <a:ext cx="22669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Pozice parametrů na faktorových osách</a:t>
            </a:r>
          </a:p>
        </p:txBody>
      </p:sp>
      <p:sp>
        <p:nvSpPr>
          <p:cNvPr id="46109" name="Text Box 29"/>
          <p:cNvSpPr txBox="1">
            <a:spLocks noChangeArrowheads="1"/>
          </p:cNvSpPr>
          <p:nvPr/>
        </p:nvSpPr>
        <p:spPr bwMode="auto">
          <a:xfrm>
            <a:off x="6588125" y="3959225"/>
            <a:ext cx="161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Faktorové osy</a:t>
            </a:r>
          </a:p>
        </p:txBody>
      </p:sp>
      <p:sp>
        <p:nvSpPr>
          <p:cNvPr id="46110" name="Text Box 30"/>
          <p:cNvSpPr txBox="1">
            <a:spLocks noChangeArrowheads="1"/>
          </p:cNvSpPr>
          <p:nvPr/>
        </p:nvSpPr>
        <p:spPr bwMode="auto">
          <a:xfrm>
            <a:off x="6496050" y="4508500"/>
            <a:ext cx="2647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Příslušnost objektů do skupin</a:t>
            </a:r>
          </a:p>
        </p:txBody>
      </p:sp>
      <p:sp>
        <p:nvSpPr>
          <p:cNvPr id="46111" name="AutoShape 31"/>
          <p:cNvSpPr>
            <a:spLocks noChangeArrowheads="1"/>
          </p:cNvSpPr>
          <p:nvPr/>
        </p:nvSpPr>
        <p:spPr bwMode="auto">
          <a:xfrm rot="-806770">
            <a:off x="5867400" y="1468505"/>
            <a:ext cx="868363" cy="287338"/>
          </a:xfrm>
          <a:prstGeom prst="leftArrow">
            <a:avLst>
              <a:gd name="adj1" fmla="val 50000"/>
              <a:gd name="adj2" fmla="val 7555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6112" name="AutoShape 32"/>
          <p:cNvSpPr>
            <a:spLocks noChangeArrowheads="1"/>
          </p:cNvSpPr>
          <p:nvPr/>
        </p:nvSpPr>
        <p:spPr bwMode="auto">
          <a:xfrm>
            <a:off x="5867400" y="2295593"/>
            <a:ext cx="1006475" cy="287337"/>
          </a:xfrm>
          <a:prstGeom prst="leftArrow">
            <a:avLst>
              <a:gd name="adj1" fmla="val 50000"/>
              <a:gd name="adj2" fmla="val 875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6113" name="Text Box 33"/>
          <p:cNvSpPr txBox="1">
            <a:spLocks noChangeArrowheads="1"/>
          </p:cNvSpPr>
          <p:nvPr/>
        </p:nvSpPr>
        <p:spPr bwMode="auto">
          <a:xfrm>
            <a:off x="519113" y="4713288"/>
            <a:ext cx="90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objekty</a:t>
            </a:r>
          </a:p>
        </p:txBody>
      </p:sp>
      <p:sp>
        <p:nvSpPr>
          <p:cNvPr id="46114" name="AutoShape 34"/>
          <p:cNvSpPr>
            <a:spLocks noChangeArrowheads="1"/>
          </p:cNvSpPr>
          <p:nvPr/>
        </p:nvSpPr>
        <p:spPr bwMode="auto">
          <a:xfrm rot="11845791">
            <a:off x="1476375" y="4941888"/>
            <a:ext cx="1006475" cy="287337"/>
          </a:xfrm>
          <a:prstGeom prst="leftArrow">
            <a:avLst>
              <a:gd name="adj1" fmla="val 50000"/>
              <a:gd name="adj2" fmla="val 875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6115" name="AutoShape 35"/>
          <p:cNvSpPr>
            <a:spLocks noChangeArrowheads="1"/>
          </p:cNvSpPr>
          <p:nvPr/>
        </p:nvSpPr>
        <p:spPr bwMode="auto">
          <a:xfrm>
            <a:off x="5867400" y="4868863"/>
            <a:ext cx="646113" cy="215900"/>
          </a:xfrm>
          <a:prstGeom prst="leftArrow">
            <a:avLst>
              <a:gd name="adj1" fmla="val 50000"/>
              <a:gd name="adj2" fmla="val 7481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6116" name="Text Box 36"/>
          <p:cNvSpPr txBox="1">
            <a:spLocks noChangeArrowheads="1"/>
          </p:cNvSpPr>
          <p:nvPr/>
        </p:nvSpPr>
        <p:spPr bwMode="auto">
          <a:xfrm>
            <a:off x="0" y="776355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b="1"/>
              <a:t>Factor coordinates of variables = korelace </a:t>
            </a:r>
            <a:endParaRPr lang="cs-CZ" sz="1800" b="1"/>
          </a:p>
        </p:txBody>
      </p:sp>
      <p:sp>
        <p:nvSpPr>
          <p:cNvPr id="46118" name="Text Box 38"/>
          <p:cNvSpPr txBox="1">
            <a:spLocks noChangeArrowheads="1"/>
          </p:cNvSpPr>
          <p:nvPr/>
        </p:nvSpPr>
        <p:spPr bwMode="auto">
          <a:xfrm>
            <a:off x="0" y="3649926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 b="1" dirty="0"/>
              <a:t>Factor coordinates of </a:t>
            </a:r>
            <a:r>
              <a:rPr lang="cs-CZ" sz="1800" b="1" dirty="0" err="1"/>
              <a:t>cases</a:t>
            </a:r>
            <a:r>
              <a:rPr lang="en-US" sz="1800" b="1" dirty="0"/>
              <a:t> </a:t>
            </a:r>
            <a:endParaRPr lang="cs-CZ" sz="1800" b="1" dirty="0"/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FA96-EB28-4404-8516-8CB7FC745C8E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45" name="Object 41"/>
          <p:cNvGraphicFramePr>
            <a:graphicFrameLocks noChangeAspect="1"/>
          </p:cNvGraphicFramePr>
          <p:nvPr/>
        </p:nvGraphicFramePr>
        <p:xfrm>
          <a:off x="4356100" y="3429000"/>
          <a:ext cx="3763963" cy="282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6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3429000"/>
                        <a:ext cx="3763963" cy="282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46" name="Object 42"/>
          <p:cNvGraphicFramePr>
            <a:graphicFrameLocks noChangeAspect="1"/>
          </p:cNvGraphicFramePr>
          <p:nvPr/>
        </p:nvGraphicFramePr>
        <p:xfrm>
          <a:off x="1116013" y="2781300"/>
          <a:ext cx="3657600" cy="146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7" name="Spreadsheet" r:id="rId5" imgW="3657600" imgH="1467000" progId="STATISTICA.Spreadsheet">
                  <p:embed/>
                </p:oleObj>
              </mc:Choice>
              <mc:Fallback>
                <p:oleObj name="Spreadsheet" r:id="rId5" imgW="3657600" imgH="1467000" progId="STATISTICA.Spreadsheet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781300"/>
                        <a:ext cx="3657600" cy="146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9" name="Text Box 25"/>
          <p:cNvSpPr txBox="1">
            <a:spLocks noChangeArrowheads="1"/>
          </p:cNvSpPr>
          <p:nvPr/>
        </p:nvSpPr>
        <p:spPr bwMode="auto">
          <a:xfrm>
            <a:off x="755650" y="1851025"/>
            <a:ext cx="1531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Eigenvalue</a:t>
            </a:r>
          </a:p>
        </p:txBody>
      </p:sp>
      <p:sp>
        <p:nvSpPr>
          <p:cNvPr id="47130" name="Text Box 26"/>
          <p:cNvSpPr txBox="1">
            <a:spLocks noChangeArrowheads="1"/>
          </p:cNvSpPr>
          <p:nvPr/>
        </p:nvSpPr>
        <p:spPr bwMode="auto">
          <a:xfrm>
            <a:off x="2268538" y="1851025"/>
            <a:ext cx="26844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variabilita vyčerpaná příslušnou osou</a:t>
            </a:r>
          </a:p>
        </p:txBody>
      </p:sp>
      <p:sp>
        <p:nvSpPr>
          <p:cNvPr id="47131" name="Text Box 27"/>
          <p:cNvSpPr txBox="1">
            <a:spLocks noChangeArrowheads="1"/>
          </p:cNvSpPr>
          <p:nvPr/>
        </p:nvSpPr>
        <p:spPr bwMode="auto">
          <a:xfrm>
            <a:off x="5416550" y="1851025"/>
            <a:ext cx="33321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Kumulativní eigenvalue/vyčerpaná variabilita</a:t>
            </a:r>
          </a:p>
        </p:txBody>
      </p:sp>
      <p:sp>
        <p:nvSpPr>
          <p:cNvPr id="47132" name="AutoShape 28"/>
          <p:cNvSpPr>
            <a:spLocks noChangeArrowheads="1"/>
          </p:cNvSpPr>
          <p:nvPr/>
        </p:nvSpPr>
        <p:spPr bwMode="auto">
          <a:xfrm rot="3490353">
            <a:off x="1547019" y="2534444"/>
            <a:ext cx="814388" cy="234950"/>
          </a:xfrm>
          <a:prstGeom prst="rightArrow">
            <a:avLst>
              <a:gd name="adj1" fmla="val 50000"/>
              <a:gd name="adj2" fmla="val 8665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7133" name="AutoShape 29"/>
          <p:cNvSpPr>
            <a:spLocks noChangeArrowheads="1"/>
          </p:cNvSpPr>
          <p:nvPr/>
        </p:nvSpPr>
        <p:spPr bwMode="auto">
          <a:xfrm rot="5400000">
            <a:off x="2664619" y="2680494"/>
            <a:ext cx="719138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7134" name="AutoShape 30"/>
          <p:cNvSpPr>
            <a:spLocks noChangeArrowheads="1"/>
          </p:cNvSpPr>
          <p:nvPr/>
        </p:nvSpPr>
        <p:spPr bwMode="auto">
          <a:xfrm rot="9248222">
            <a:off x="3821113" y="2589213"/>
            <a:ext cx="1512887" cy="215900"/>
          </a:xfrm>
          <a:prstGeom prst="rightArrow">
            <a:avLst>
              <a:gd name="adj1" fmla="val 50000"/>
              <a:gd name="adj2" fmla="val 175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7135" name="AutoShape 31"/>
          <p:cNvSpPr>
            <a:spLocks noChangeArrowheads="1"/>
          </p:cNvSpPr>
          <p:nvPr/>
        </p:nvSpPr>
        <p:spPr bwMode="auto">
          <a:xfrm rot="8122097">
            <a:off x="4859338" y="2924175"/>
            <a:ext cx="647700" cy="2159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7136" name="Text Box 32"/>
          <p:cNvSpPr txBox="1">
            <a:spLocks noChangeArrowheads="1"/>
          </p:cNvSpPr>
          <p:nvPr/>
        </p:nvSpPr>
        <p:spPr bwMode="auto">
          <a:xfrm>
            <a:off x="2178050" y="5118100"/>
            <a:ext cx="131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Eigenvalue</a:t>
            </a:r>
          </a:p>
        </p:txBody>
      </p:sp>
      <p:sp>
        <p:nvSpPr>
          <p:cNvPr id="47137" name="AutoShape 33"/>
          <p:cNvSpPr>
            <a:spLocks noChangeArrowheads="1"/>
          </p:cNvSpPr>
          <p:nvPr/>
        </p:nvSpPr>
        <p:spPr bwMode="auto">
          <a:xfrm>
            <a:off x="3635375" y="5229225"/>
            <a:ext cx="793750" cy="215900"/>
          </a:xfrm>
          <a:prstGeom prst="rightArrow">
            <a:avLst>
              <a:gd name="adj1" fmla="val 50000"/>
              <a:gd name="adj2" fmla="val 91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7138" name="Text Box 34"/>
          <p:cNvSpPr txBox="1">
            <a:spLocks noChangeArrowheads="1"/>
          </p:cNvSpPr>
          <p:nvPr/>
        </p:nvSpPr>
        <p:spPr bwMode="auto">
          <a:xfrm>
            <a:off x="539750" y="5740400"/>
            <a:ext cx="3116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Principal component vytvořená PCA</a:t>
            </a:r>
          </a:p>
        </p:txBody>
      </p:sp>
      <p:sp>
        <p:nvSpPr>
          <p:cNvPr id="47139" name="AutoShape 35"/>
          <p:cNvSpPr>
            <a:spLocks noChangeArrowheads="1"/>
          </p:cNvSpPr>
          <p:nvPr/>
        </p:nvSpPr>
        <p:spPr bwMode="auto">
          <a:xfrm>
            <a:off x="2843213" y="6100763"/>
            <a:ext cx="2160587" cy="215900"/>
          </a:xfrm>
          <a:prstGeom prst="rightArrow">
            <a:avLst>
              <a:gd name="adj1" fmla="val 50000"/>
              <a:gd name="adj2" fmla="val 250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7140" name="AutoShape 36"/>
          <p:cNvSpPr>
            <a:spLocks noChangeArrowheads="1"/>
          </p:cNvSpPr>
          <p:nvPr/>
        </p:nvSpPr>
        <p:spPr bwMode="auto">
          <a:xfrm rot="16200000">
            <a:off x="899319" y="4941094"/>
            <a:ext cx="1223962" cy="215900"/>
          </a:xfrm>
          <a:prstGeom prst="rightArrow">
            <a:avLst>
              <a:gd name="adj1" fmla="val 50000"/>
              <a:gd name="adj2" fmla="val 14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7141" name="Text Box 37"/>
          <p:cNvSpPr txBox="1">
            <a:spLocks noChangeArrowheads="1"/>
          </p:cNvSpPr>
          <p:nvPr/>
        </p:nvSpPr>
        <p:spPr bwMode="auto">
          <a:xfrm>
            <a:off x="5867400" y="39401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Průběh scree plot</a:t>
            </a:r>
          </a:p>
        </p:txBody>
      </p:sp>
      <p:sp>
        <p:nvSpPr>
          <p:cNvPr id="47142" name="AutoShape 38"/>
          <p:cNvSpPr>
            <a:spLocks noChangeArrowheads="1"/>
          </p:cNvSpPr>
          <p:nvPr/>
        </p:nvSpPr>
        <p:spPr bwMode="auto">
          <a:xfrm rot="8122097">
            <a:off x="6443663" y="4516438"/>
            <a:ext cx="647700" cy="2159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7143" name="Text Box 39"/>
          <p:cNvSpPr txBox="1">
            <a:spLocks noChangeArrowheads="1"/>
          </p:cNvSpPr>
          <p:nvPr/>
        </p:nvSpPr>
        <p:spPr bwMode="auto">
          <a:xfrm>
            <a:off x="323850" y="981075"/>
            <a:ext cx="882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b="1"/>
              <a:t>Eigenvalues</a:t>
            </a:r>
            <a:r>
              <a:rPr lang="cs-CZ" sz="1800"/>
              <a:t> vyjadřují variabilitu vyčerpanou faktorovými osami, jejich hodnoty slouží při rozhodnutí kolik faktorových os je pro nás zajímavých</a:t>
            </a:r>
          </a:p>
        </p:txBody>
      </p:sp>
      <p:sp>
        <p:nvSpPr>
          <p:cNvPr id="47144" name="Rectangle 40"/>
          <p:cNvSpPr>
            <a:spLocks noChangeArrowheads="1"/>
          </p:cNvSpPr>
          <p:nvPr/>
        </p:nvSpPr>
        <p:spPr bwMode="auto">
          <a:xfrm>
            <a:off x="228600" y="169227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0" name="Zástupný symbol pro datum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CCE82-1005-4AF7-A131-74898A592FC6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Zástupný symbol pro číslo snímku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71" name="Object 19"/>
          <p:cNvGraphicFramePr>
            <a:graphicFrameLocks noChangeAspect="1"/>
          </p:cNvGraphicFramePr>
          <p:nvPr/>
        </p:nvGraphicFramePr>
        <p:xfrm>
          <a:off x="2484438" y="2078038"/>
          <a:ext cx="5440362" cy="407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0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2078038"/>
                        <a:ext cx="5440362" cy="4079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323850" y="981075"/>
            <a:ext cx="882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b="1"/>
              <a:t>Plot variables cases coordinates</a:t>
            </a:r>
            <a:r>
              <a:rPr lang="cs-CZ" sz="1800"/>
              <a:t> Výpočet je založen na původní NxP matici a matici eigenvektorů, zobrazuje vzájemné vzdálenosti objektů</a:t>
            </a:r>
          </a:p>
        </p:txBody>
      </p:sp>
      <p:sp>
        <p:nvSpPr>
          <p:cNvPr id="49163" name="Rectangle 11"/>
          <p:cNvSpPr>
            <a:spLocks noChangeArrowheads="1"/>
          </p:cNvSpPr>
          <p:nvPr/>
        </p:nvSpPr>
        <p:spPr bwMode="auto">
          <a:xfrm>
            <a:off x="228600" y="169227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250825" y="3429000"/>
            <a:ext cx="22510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Vybrané faktorové osy a vyčerpaná variabilita</a:t>
            </a:r>
          </a:p>
        </p:txBody>
      </p:sp>
      <p:sp>
        <p:nvSpPr>
          <p:cNvPr id="49166" name="AutoShape 14"/>
          <p:cNvSpPr>
            <a:spLocks noChangeArrowheads="1"/>
          </p:cNvSpPr>
          <p:nvPr/>
        </p:nvSpPr>
        <p:spPr bwMode="auto">
          <a:xfrm rot="1516902">
            <a:off x="2051050" y="4076700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9167" name="AutoShape 15"/>
          <p:cNvSpPr>
            <a:spLocks noChangeArrowheads="1"/>
          </p:cNvSpPr>
          <p:nvPr/>
        </p:nvSpPr>
        <p:spPr bwMode="auto">
          <a:xfrm rot="2854612">
            <a:off x="1763712" y="4797426"/>
            <a:ext cx="1800225" cy="215900"/>
          </a:xfrm>
          <a:prstGeom prst="rightArrow">
            <a:avLst>
              <a:gd name="adj1" fmla="val 50000"/>
              <a:gd name="adj2" fmla="val 20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9168" name="AutoShape 16"/>
          <p:cNvSpPr>
            <a:spLocks noChangeArrowheads="1"/>
          </p:cNvSpPr>
          <p:nvPr/>
        </p:nvSpPr>
        <p:spPr bwMode="auto">
          <a:xfrm rot="9598768">
            <a:off x="5638800" y="2566988"/>
            <a:ext cx="1720850" cy="215900"/>
          </a:xfrm>
          <a:prstGeom prst="rightArrow">
            <a:avLst>
              <a:gd name="adj1" fmla="val 50000"/>
              <a:gd name="adj2" fmla="val 1992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9169" name="AutoShape 17"/>
          <p:cNvSpPr>
            <a:spLocks noChangeArrowheads="1"/>
          </p:cNvSpPr>
          <p:nvPr/>
        </p:nvSpPr>
        <p:spPr bwMode="auto">
          <a:xfrm rot="7176414">
            <a:off x="5928519" y="3344069"/>
            <a:ext cx="1871663" cy="168275"/>
          </a:xfrm>
          <a:prstGeom prst="rightArrow">
            <a:avLst>
              <a:gd name="adj1" fmla="val 50000"/>
              <a:gd name="adj2" fmla="val 2780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9180" name="Text Box 28"/>
          <p:cNvSpPr txBox="1">
            <a:spLocks noChangeArrowheads="1"/>
          </p:cNvSpPr>
          <p:nvPr/>
        </p:nvSpPr>
        <p:spPr bwMode="auto">
          <a:xfrm>
            <a:off x="7392988" y="1989138"/>
            <a:ext cx="193198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Objekty v ordinačním prostoru PCA</a:t>
            </a:r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450E3-0965-4A49-9D7E-1B4070A3242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65" name="Object 37"/>
          <p:cNvGraphicFramePr>
            <a:graphicFrameLocks noChangeAspect="1"/>
          </p:cNvGraphicFramePr>
          <p:nvPr/>
        </p:nvGraphicFramePr>
        <p:xfrm>
          <a:off x="2554288" y="1989138"/>
          <a:ext cx="5943600" cy="445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6" name="Graph" r:id="rId3" imgW="5943600" imgH="4457880" progId="STATISTICA.Graph">
                  <p:embed/>
                </p:oleObj>
              </mc:Choice>
              <mc:Fallback>
                <p:oleObj name="Graph" r:id="rId3" imgW="5943600" imgH="4457880" progId="STATISTICA.Grap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4288" y="1989138"/>
                        <a:ext cx="5943600" cy="445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68" name="Text Box 40"/>
          <p:cNvSpPr txBox="1">
            <a:spLocks noChangeArrowheads="1"/>
          </p:cNvSpPr>
          <p:nvPr/>
        </p:nvSpPr>
        <p:spPr bwMode="auto">
          <a:xfrm>
            <a:off x="250825" y="3860800"/>
            <a:ext cx="22510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Vybrané faktorové osy a vyčerpaná variabilita</a:t>
            </a:r>
          </a:p>
        </p:txBody>
      </p:sp>
      <p:sp>
        <p:nvSpPr>
          <p:cNvPr id="48169" name="AutoShape 41"/>
          <p:cNvSpPr>
            <a:spLocks noChangeArrowheads="1"/>
          </p:cNvSpPr>
          <p:nvPr/>
        </p:nvSpPr>
        <p:spPr bwMode="auto">
          <a:xfrm rot="1676248">
            <a:off x="2268538" y="4365625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8170" name="AutoShape 42"/>
          <p:cNvSpPr>
            <a:spLocks noChangeArrowheads="1"/>
          </p:cNvSpPr>
          <p:nvPr/>
        </p:nvSpPr>
        <p:spPr bwMode="auto">
          <a:xfrm rot="2814588">
            <a:off x="2195512" y="5300663"/>
            <a:ext cx="1368425" cy="215900"/>
          </a:xfrm>
          <a:prstGeom prst="rightArrow">
            <a:avLst>
              <a:gd name="adj1" fmla="val 50000"/>
              <a:gd name="adj2" fmla="val 158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8171" name="Text Box 43"/>
          <p:cNvSpPr txBox="1">
            <a:spLocks noChangeArrowheads="1"/>
          </p:cNvSpPr>
          <p:nvPr/>
        </p:nvSpPr>
        <p:spPr bwMode="auto">
          <a:xfrm>
            <a:off x="6959600" y="3030538"/>
            <a:ext cx="19319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Původní parametry v ordinačním prostoru PCA</a:t>
            </a:r>
          </a:p>
        </p:txBody>
      </p:sp>
      <p:sp>
        <p:nvSpPr>
          <p:cNvPr id="48172" name="AutoShape 44"/>
          <p:cNvSpPr>
            <a:spLocks noChangeArrowheads="1"/>
          </p:cNvSpPr>
          <p:nvPr/>
        </p:nvSpPr>
        <p:spPr bwMode="auto">
          <a:xfrm rot="9984171">
            <a:off x="6083300" y="3355975"/>
            <a:ext cx="865188" cy="144463"/>
          </a:xfrm>
          <a:prstGeom prst="rightArrow">
            <a:avLst>
              <a:gd name="adj1" fmla="val 50000"/>
              <a:gd name="adj2" fmla="val 1497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8173" name="AutoShape 45"/>
          <p:cNvSpPr>
            <a:spLocks noChangeArrowheads="1"/>
          </p:cNvSpPr>
          <p:nvPr/>
        </p:nvSpPr>
        <p:spPr bwMode="auto">
          <a:xfrm rot="8534269">
            <a:off x="6154738" y="4221163"/>
            <a:ext cx="865187" cy="144462"/>
          </a:xfrm>
          <a:prstGeom prst="rightArrow">
            <a:avLst>
              <a:gd name="adj1" fmla="val 50000"/>
              <a:gd name="adj2" fmla="val 1497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48175" name="Text Box 47"/>
          <p:cNvSpPr txBox="1">
            <a:spLocks noChangeArrowheads="1"/>
          </p:cNvSpPr>
          <p:nvPr/>
        </p:nvSpPr>
        <p:spPr bwMode="auto">
          <a:xfrm>
            <a:off x="323850" y="981075"/>
            <a:ext cx="882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b="1"/>
              <a:t>Plot variables factor coordinates</a:t>
            </a:r>
            <a:r>
              <a:rPr lang="cs-CZ" sz="1800"/>
              <a:t> – vynáší do prostoru faktorových os původní parametry, zobrazuje jejich korelaci s faktorovými osami</a:t>
            </a:r>
          </a:p>
        </p:txBody>
      </p:sp>
      <p:sp>
        <p:nvSpPr>
          <p:cNvPr id="48176" name="Rectangle 48"/>
          <p:cNvSpPr>
            <a:spLocks noChangeArrowheads="1"/>
          </p:cNvSpPr>
          <p:nvPr/>
        </p:nvSpPr>
        <p:spPr bwMode="auto">
          <a:xfrm>
            <a:off x="228600" y="169227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1923A-7A5A-4703-AE3C-AB93EE4CE725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Analýza hlavních komponent – </a:t>
            </a:r>
            <a:r>
              <a:rPr lang="cs-CZ" sz="2800" dirty="0"/>
              <a:t>výsledky II parametry</a:t>
            </a:r>
          </a:p>
        </p:txBody>
      </p:sp>
      <p:pic>
        <p:nvPicPr>
          <p:cNvPr id="50188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0688" y="1778000"/>
            <a:ext cx="46482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106363" y="3479800"/>
            <a:ext cx="13684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2D graf parametrů vzhledem k faktorovým osám 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158750" y="1797050"/>
            <a:ext cx="1676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Koordináty parametrů na faktorových osách</a:t>
            </a:r>
          </a:p>
        </p:txBody>
      </p:sp>
      <p:sp>
        <p:nvSpPr>
          <p:cNvPr id="50191" name="AutoShape 15"/>
          <p:cNvSpPr>
            <a:spLocks noChangeArrowheads="1"/>
          </p:cNvSpPr>
          <p:nvPr/>
        </p:nvSpPr>
        <p:spPr bwMode="auto">
          <a:xfrm>
            <a:off x="1258888" y="3649663"/>
            <a:ext cx="576262" cy="217487"/>
          </a:xfrm>
          <a:prstGeom prst="rightArrow">
            <a:avLst>
              <a:gd name="adj1" fmla="val 50000"/>
              <a:gd name="adj2" fmla="val 662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192" name="AutoShape 16"/>
          <p:cNvSpPr>
            <a:spLocks noChangeArrowheads="1"/>
          </p:cNvSpPr>
          <p:nvPr/>
        </p:nvSpPr>
        <p:spPr bwMode="auto">
          <a:xfrm rot="2750552">
            <a:off x="1113632" y="2990056"/>
            <a:ext cx="927100" cy="192087"/>
          </a:xfrm>
          <a:prstGeom prst="rightArrow">
            <a:avLst>
              <a:gd name="adj1" fmla="val 50000"/>
              <a:gd name="adj2" fmla="val 12066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193" name="AutoShape 17"/>
          <p:cNvSpPr>
            <a:spLocks noChangeArrowheads="1"/>
          </p:cNvSpPr>
          <p:nvPr/>
        </p:nvSpPr>
        <p:spPr bwMode="auto">
          <a:xfrm>
            <a:off x="1835150" y="3938588"/>
            <a:ext cx="1727200" cy="1368425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71438" y="5737225"/>
            <a:ext cx="179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Nastavení grafu</a:t>
            </a:r>
          </a:p>
        </p:txBody>
      </p:sp>
      <p:sp>
        <p:nvSpPr>
          <p:cNvPr id="50195" name="Line 19"/>
          <p:cNvSpPr>
            <a:spLocks noChangeShapeType="1"/>
          </p:cNvSpPr>
          <p:nvPr/>
        </p:nvSpPr>
        <p:spPr bwMode="auto">
          <a:xfrm flipH="1">
            <a:off x="1114425" y="5162550"/>
            <a:ext cx="720725" cy="503238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50196" name="Text Box 20"/>
          <p:cNvSpPr txBox="1">
            <a:spLocks noChangeArrowheads="1"/>
          </p:cNvSpPr>
          <p:nvPr/>
        </p:nvSpPr>
        <p:spPr bwMode="auto">
          <a:xfrm>
            <a:off x="6515100" y="4152900"/>
            <a:ext cx="241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Eigenvalues</a:t>
            </a:r>
          </a:p>
        </p:txBody>
      </p:sp>
      <p:sp>
        <p:nvSpPr>
          <p:cNvPr id="50197" name="AutoShape 21"/>
          <p:cNvSpPr>
            <a:spLocks noChangeArrowheads="1"/>
          </p:cNvSpPr>
          <p:nvPr/>
        </p:nvSpPr>
        <p:spPr bwMode="auto">
          <a:xfrm rot="10800000">
            <a:off x="5291138" y="4225925"/>
            <a:ext cx="1150937" cy="215900"/>
          </a:xfrm>
          <a:prstGeom prst="rightArrow">
            <a:avLst>
              <a:gd name="adj1" fmla="val 50000"/>
              <a:gd name="adj2" fmla="val 13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198" name="Text Box 22"/>
          <p:cNvSpPr txBox="1">
            <a:spLocks noChangeArrowheads="1"/>
          </p:cNvSpPr>
          <p:nvPr/>
        </p:nvSpPr>
        <p:spPr bwMode="auto">
          <a:xfrm>
            <a:off x="6515100" y="5233988"/>
            <a:ext cx="252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Grafické znázornění eigenvalues</a:t>
            </a:r>
          </a:p>
        </p:txBody>
      </p:sp>
      <p:sp>
        <p:nvSpPr>
          <p:cNvPr id="50199" name="AutoShape 23"/>
          <p:cNvSpPr>
            <a:spLocks noChangeArrowheads="1"/>
          </p:cNvSpPr>
          <p:nvPr/>
        </p:nvSpPr>
        <p:spPr bwMode="auto">
          <a:xfrm rot="12981923">
            <a:off x="5219700" y="4875213"/>
            <a:ext cx="1296988" cy="215900"/>
          </a:xfrm>
          <a:prstGeom prst="rightArrow">
            <a:avLst>
              <a:gd name="adj1" fmla="val 50000"/>
              <a:gd name="adj2" fmla="val 150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200" name="Text Box 24"/>
          <p:cNvSpPr txBox="1">
            <a:spLocks noChangeArrowheads="1"/>
          </p:cNvSpPr>
          <p:nvPr/>
        </p:nvSpPr>
        <p:spPr bwMode="auto">
          <a:xfrm>
            <a:off x="2338388" y="5667375"/>
            <a:ext cx="3908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cs-CZ" sz="1800"/>
              <a:t>Eigenvectors – vektory faktorů v původním prostoru</a:t>
            </a:r>
          </a:p>
        </p:txBody>
      </p:sp>
      <p:sp>
        <p:nvSpPr>
          <p:cNvPr id="50201" name="AutoShape 25"/>
          <p:cNvSpPr>
            <a:spLocks noChangeArrowheads="1"/>
          </p:cNvSpPr>
          <p:nvPr/>
        </p:nvSpPr>
        <p:spPr bwMode="auto">
          <a:xfrm>
            <a:off x="3851275" y="4946650"/>
            <a:ext cx="215900" cy="792163"/>
          </a:xfrm>
          <a:prstGeom prst="upArrow">
            <a:avLst>
              <a:gd name="adj1" fmla="val 50000"/>
              <a:gd name="adj2" fmla="val 9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202" name="Text Box 26"/>
          <p:cNvSpPr txBox="1">
            <a:spLocks noChangeArrowheads="1"/>
          </p:cNvSpPr>
          <p:nvPr/>
        </p:nvSpPr>
        <p:spPr bwMode="auto">
          <a:xfrm>
            <a:off x="6515100" y="3217863"/>
            <a:ext cx="2413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Příspěvek proměnných k jednotlivým faktorům</a:t>
            </a:r>
          </a:p>
        </p:txBody>
      </p:sp>
      <p:sp>
        <p:nvSpPr>
          <p:cNvPr id="50203" name="AutoShape 27"/>
          <p:cNvSpPr>
            <a:spLocks noChangeArrowheads="1"/>
          </p:cNvSpPr>
          <p:nvPr/>
        </p:nvSpPr>
        <p:spPr bwMode="auto">
          <a:xfrm rot="9355215">
            <a:off x="5219700" y="3722688"/>
            <a:ext cx="1296988" cy="215900"/>
          </a:xfrm>
          <a:prstGeom prst="rightArrow">
            <a:avLst>
              <a:gd name="adj1" fmla="val 50000"/>
              <a:gd name="adj2" fmla="val 150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6515100" y="1417638"/>
            <a:ext cx="241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Korelace proměnných a faktorů</a:t>
            </a:r>
          </a:p>
        </p:txBody>
      </p:sp>
      <p:sp>
        <p:nvSpPr>
          <p:cNvPr id="50205" name="AutoShape 29"/>
          <p:cNvSpPr>
            <a:spLocks noChangeArrowheads="1"/>
          </p:cNvSpPr>
          <p:nvPr/>
        </p:nvSpPr>
        <p:spPr bwMode="auto">
          <a:xfrm rot="7582678">
            <a:off x="4785519" y="2504281"/>
            <a:ext cx="2089150" cy="217488"/>
          </a:xfrm>
          <a:prstGeom prst="rightArrow">
            <a:avLst>
              <a:gd name="adj1" fmla="val 50000"/>
              <a:gd name="adj2" fmla="val 2401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0206" name="Text Box 30"/>
          <p:cNvSpPr txBox="1">
            <a:spLocks noChangeArrowheads="1"/>
          </p:cNvSpPr>
          <p:nvPr/>
        </p:nvSpPr>
        <p:spPr bwMode="auto">
          <a:xfrm>
            <a:off x="6515100" y="2232025"/>
            <a:ext cx="26654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Podíl variability proměnných vyčerpaný daným počtem faktorů</a:t>
            </a:r>
          </a:p>
        </p:txBody>
      </p:sp>
      <p:sp>
        <p:nvSpPr>
          <p:cNvPr id="50207" name="AutoShape 31"/>
          <p:cNvSpPr>
            <a:spLocks noChangeArrowheads="1"/>
          </p:cNvSpPr>
          <p:nvPr/>
        </p:nvSpPr>
        <p:spPr bwMode="auto">
          <a:xfrm rot="8327020">
            <a:off x="5110163" y="3122613"/>
            <a:ext cx="1584325" cy="215900"/>
          </a:xfrm>
          <a:prstGeom prst="rightArrow">
            <a:avLst>
              <a:gd name="adj1" fmla="val 50000"/>
              <a:gd name="adj2" fmla="val 18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3" name="Zástupný symbol pro datum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8DAB-D866-400C-A605-7D1923F6F766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4" name="Object 24"/>
          <p:cNvGraphicFramePr>
            <a:graphicFrameLocks noChangeAspect="1"/>
          </p:cNvGraphicFramePr>
          <p:nvPr/>
        </p:nvGraphicFramePr>
        <p:xfrm>
          <a:off x="1973263" y="1628775"/>
          <a:ext cx="4910137" cy="172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2" name="Image" r:id="rId3" imgW="6793651" imgH="2387302" progId="">
                  <p:embed/>
                </p:oleObj>
              </mc:Choice>
              <mc:Fallback>
                <p:oleObj name="Image" r:id="rId3" imgW="6793651" imgH="2387302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3263" y="1628775"/>
                        <a:ext cx="4910137" cy="172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5" name="Text Box 25"/>
          <p:cNvSpPr txBox="1">
            <a:spLocks noChangeArrowheads="1"/>
          </p:cNvSpPr>
          <p:nvPr/>
        </p:nvSpPr>
        <p:spPr bwMode="auto">
          <a:xfrm>
            <a:off x="225425" y="1792288"/>
            <a:ext cx="1212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parametry</a:t>
            </a:r>
          </a:p>
        </p:txBody>
      </p:sp>
      <p:sp>
        <p:nvSpPr>
          <p:cNvPr id="51226" name="Text Box 26"/>
          <p:cNvSpPr txBox="1">
            <a:spLocks noChangeArrowheads="1"/>
          </p:cNvSpPr>
          <p:nvPr/>
        </p:nvSpPr>
        <p:spPr bwMode="auto">
          <a:xfrm>
            <a:off x="7373938" y="2060575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faktory</a:t>
            </a:r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317500" y="2733675"/>
            <a:ext cx="136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eigenvektor</a:t>
            </a:r>
          </a:p>
        </p:txBody>
      </p:sp>
      <p:sp>
        <p:nvSpPr>
          <p:cNvPr id="51228" name="AutoShape 28"/>
          <p:cNvSpPr>
            <a:spLocks noChangeArrowheads="1"/>
          </p:cNvSpPr>
          <p:nvPr/>
        </p:nvSpPr>
        <p:spPr bwMode="auto">
          <a:xfrm rot="2827606">
            <a:off x="1577975" y="2166938"/>
            <a:ext cx="503238" cy="144462"/>
          </a:xfrm>
          <a:prstGeom prst="rightArrow">
            <a:avLst>
              <a:gd name="adj1" fmla="val 50000"/>
              <a:gd name="adj2" fmla="val 870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1229" name="AutoShape 29"/>
          <p:cNvSpPr>
            <a:spLocks noChangeArrowheads="1"/>
          </p:cNvSpPr>
          <p:nvPr/>
        </p:nvSpPr>
        <p:spPr bwMode="auto">
          <a:xfrm rot="11087794">
            <a:off x="6726238" y="2060575"/>
            <a:ext cx="503237" cy="144463"/>
          </a:xfrm>
          <a:prstGeom prst="rightArrow">
            <a:avLst>
              <a:gd name="adj1" fmla="val 50000"/>
              <a:gd name="adj2" fmla="val 870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1230" name="AutoShape 30"/>
          <p:cNvSpPr>
            <a:spLocks noChangeArrowheads="1"/>
          </p:cNvSpPr>
          <p:nvPr/>
        </p:nvSpPr>
        <p:spPr bwMode="auto">
          <a:xfrm>
            <a:off x="2406650" y="2205038"/>
            <a:ext cx="719138" cy="1223962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1231" name="Line 31"/>
          <p:cNvSpPr>
            <a:spLocks noChangeShapeType="1"/>
          </p:cNvSpPr>
          <p:nvPr/>
        </p:nvSpPr>
        <p:spPr bwMode="auto">
          <a:xfrm>
            <a:off x="1830388" y="2924175"/>
            <a:ext cx="576262" cy="71438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graphicFrame>
        <p:nvGraphicFramePr>
          <p:cNvPr id="51232" name="Object 32"/>
          <p:cNvGraphicFramePr>
            <a:graphicFrameLocks noChangeAspect="1"/>
          </p:cNvGraphicFramePr>
          <p:nvPr/>
        </p:nvGraphicFramePr>
        <p:xfrm>
          <a:off x="269875" y="4503738"/>
          <a:ext cx="4032250" cy="1436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3" name="Image" r:id="rId5" imgW="6057143" imgH="2158730" progId="">
                  <p:embed/>
                </p:oleObj>
              </mc:Choice>
              <mc:Fallback>
                <p:oleObj name="Image" r:id="rId5" imgW="6057143" imgH="215873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" y="4503738"/>
                        <a:ext cx="4032250" cy="1436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4" name="Text Box 34"/>
          <p:cNvSpPr txBox="1">
            <a:spLocks noChangeArrowheads="1"/>
          </p:cNvSpPr>
          <p:nvPr/>
        </p:nvSpPr>
        <p:spPr bwMode="auto">
          <a:xfrm>
            <a:off x="269875" y="6015038"/>
            <a:ext cx="427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Příspěvek parametru k variabilitě faktoru</a:t>
            </a:r>
          </a:p>
        </p:txBody>
      </p:sp>
      <p:sp>
        <p:nvSpPr>
          <p:cNvPr id="51235" name="AutoShape 35"/>
          <p:cNvSpPr>
            <a:spLocks noChangeArrowheads="1"/>
          </p:cNvSpPr>
          <p:nvPr/>
        </p:nvSpPr>
        <p:spPr bwMode="auto">
          <a:xfrm>
            <a:off x="1422400" y="5511800"/>
            <a:ext cx="215900" cy="503238"/>
          </a:xfrm>
          <a:prstGeom prst="up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graphicFrame>
        <p:nvGraphicFramePr>
          <p:cNvPr id="51236" name="Object 36"/>
          <p:cNvGraphicFramePr>
            <a:graphicFrameLocks noChangeAspect="1"/>
          </p:cNvGraphicFramePr>
          <p:nvPr/>
        </p:nvGraphicFramePr>
        <p:xfrm>
          <a:off x="4591050" y="4503738"/>
          <a:ext cx="4238625" cy="150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" name="Image" r:id="rId7" imgW="6171429" imgH="2184127" progId="">
                  <p:embed/>
                </p:oleObj>
              </mc:Choice>
              <mc:Fallback>
                <p:oleObj name="Image" r:id="rId7" imgW="6171429" imgH="2184127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1050" y="4503738"/>
                        <a:ext cx="4238625" cy="1500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8" name="Rectangle 38"/>
          <p:cNvSpPr>
            <a:spLocks noChangeArrowheads="1"/>
          </p:cNvSpPr>
          <p:nvPr/>
        </p:nvSpPr>
        <p:spPr bwMode="auto">
          <a:xfrm>
            <a:off x="285750" y="141287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1239" name="Rectangle 39"/>
          <p:cNvSpPr>
            <a:spLocks noChangeArrowheads="1"/>
          </p:cNvSpPr>
          <p:nvPr/>
        </p:nvSpPr>
        <p:spPr bwMode="auto">
          <a:xfrm>
            <a:off x="2701925" y="981075"/>
            <a:ext cx="3238500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Eigenvectors</a:t>
            </a:r>
          </a:p>
        </p:txBody>
      </p:sp>
      <p:sp>
        <p:nvSpPr>
          <p:cNvPr id="51240" name="Rectangle 40"/>
          <p:cNvSpPr>
            <a:spLocks noChangeArrowheads="1"/>
          </p:cNvSpPr>
          <p:nvPr/>
        </p:nvSpPr>
        <p:spPr bwMode="auto">
          <a:xfrm>
            <a:off x="611188" y="3700463"/>
            <a:ext cx="3238500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Contribution of variables</a:t>
            </a:r>
          </a:p>
        </p:txBody>
      </p:sp>
      <p:sp>
        <p:nvSpPr>
          <p:cNvPr id="51242" name="Rectangle 42"/>
          <p:cNvSpPr>
            <a:spLocks noChangeArrowheads="1"/>
          </p:cNvSpPr>
          <p:nvPr/>
        </p:nvSpPr>
        <p:spPr bwMode="auto">
          <a:xfrm>
            <a:off x="250825" y="4140200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51243" name="Rectangle 43"/>
          <p:cNvSpPr>
            <a:spLocks noChangeArrowheads="1"/>
          </p:cNvSpPr>
          <p:nvPr/>
        </p:nvSpPr>
        <p:spPr bwMode="auto">
          <a:xfrm>
            <a:off x="4859338" y="3700463"/>
            <a:ext cx="3238500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Communalities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2EBB-A450-4DD1-B47D-5CD253F57A89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1323</TotalTime>
  <Words>424</Words>
  <Application>Microsoft Office PowerPoint</Application>
  <PresentationFormat>Předvádění na obrazovce (4:3)</PresentationFormat>
  <Paragraphs>109</Paragraphs>
  <Slides>12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3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1_Motiv sady Office</vt:lpstr>
      <vt:lpstr>Image</vt:lpstr>
      <vt:lpstr>Graph</vt:lpstr>
      <vt:lpstr>Spreadsheet</vt:lpstr>
      <vt:lpstr>4. cvičení</vt:lpstr>
      <vt:lpstr>Analýza hlavních komponent - PCA</vt:lpstr>
      <vt:lpstr>Analýza hlavních komponent - výsledky quick</vt:lpstr>
      <vt:lpstr>Prezentace aplikace PowerPoint</vt:lpstr>
      <vt:lpstr>Prezentace aplikace PowerPoint</vt:lpstr>
      <vt:lpstr>Prezentace aplikace PowerPoint</vt:lpstr>
      <vt:lpstr>Prezentace aplikace PowerPoint</vt:lpstr>
      <vt:lpstr>Analýza hlavních komponent – výsledky II parametry</vt:lpstr>
      <vt:lpstr>Prezentace aplikace PowerPoint</vt:lpstr>
      <vt:lpstr>Principal component analysis – výsledky III objekty</vt:lpstr>
      <vt:lpstr>Prezentace aplikace PowerPoint</vt:lpstr>
      <vt:lpstr>Analýza hlavních komponent – popisná statistika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cvičení</dc:title>
  <dc:creator>littnerova</dc:creator>
  <cp:lastModifiedBy>littnerova</cp:lastModifiedBy>
  <cp:revision>48</cp:revision>
  <dcterms:created xsi:type="dcterms:W3CDTF">2011-01-19T14:50:53Z</dcterms:created>
  <dcterms:modified xsi:type="dcterms:W3CDTF">2013-12-10T07:50:15Z</dcterms:modified>
</cp:coreProperties>
</file>