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7" r:id="rId2"/>
    <p:sldId id="314" r:id="rId3"/>
    <p:sldId id="315" r:id="rId4"/>
    <p:sldId id="316" r:id="rId5"/>
    <p:sldId id="317" r:id="rId6"/>
    <p:sldId id="318" r:id="rId7"/>
    <p:sldId id="319" r:id="rId8"/>
  </p:sldIdLst>
  <p:sldSz cx="9144000" cy="6858000" type="screen4x3"/>
  <p:notesSz cx="6797675" cy="98742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02" y="-1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62932-0BFE-4666-9745-BB52E1DEAB1F}" type="datetimeFigureOut">
              <a:rPr lang="cs-CZ" smtClean="0"/>
              <a:pPr/>
              <a:t>10.12.2013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62891-2489-47D3-803F-F2B3F5AB3C0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8434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282E4-2BD6-4480-A665-4E29AAF36C21}" type="datetimeFigureOut">
              <a:rPr lang="cs-CZ" smtClean="0"/>
              <a:pPr/>
              <a:t>10.12.2013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D7DCF-4CC0-4F03-8904-E20848708F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313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4400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1D382-891F-40C4-A027-8167DAFE0546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63334-DF3D-468F-B150-C3330BDB4F54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76AF-2692-4504-8A70-C9A03FFCD5C8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 algn="l">
              <a:defRPr sz="2400" b="1"/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buSzPct val="70000"/>
              <a:buFont typeface="Courier New" pitchFamily="49" charset="0"/>
              <a:buChar char="o"/>
              <a:defRPr sz="1600"/>
            </a:lvl3pPr>
            <a:lvl4pPr>
              <a:buSzPct val="70000"/>
              <a:buFont typeface="Calibri" pitchFamily="34" charset="0"/>
              <a:buChar char="→"/>
              <a:defRPr sz="1400"/>
            </a:lvl4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E6565C5A-5FB9-44D1-BFE2-D46CDBD8D25D}" type="datetime1">
              <a:rPr lang="cs-CZ" smtClean="0">
                <a:solidFill>
                  <a:prstClr val="black"/>
                </a:solidFill>
              </a:rPr>
              <a:t>10.12.2013</a:t>
            </a:fld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6C9DE040-1CCA-4FD7-B417-9F7672C4260D}" type="slidenum">
              <a:rPr lang="cs-CZ" smtClean="0">
                <a:solidFill>
                  <a:prstClr val="black"/>
                </a:solidFill>
              </a:rPr>
              <a:pPr/>
              <a:t>‹#›</a:t>
            </a:fld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1F1AA-03E7-4030-912B-43E7A20EFE84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68CD1-B990-4427-8768-AEE13EE03043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CC73-8D5D-4FC7-8688-FBA00C996B71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67DD-29BD-4EC4-8343-7A32614547F9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2246-60D3-4376-8FFB-AD36FF4F7F4B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2790-548E-4480-B832-B78B4E8E39AD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194EC-CD38-4CC9-BE23-14C199138729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11560" y="63582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832DD-F6CB-4B1F-B7B7-5F05CE36B394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82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 smtClean="0">
                <a:solidFill>
                  <a:prstClr val="black">
                    <a:tint val="75000"/>
                  </a:prstClr>
                </a:solidFill>
              </a:rPr>
              <a:t>Snímek </a:t>
            </a:r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69180" y="6370725"/>
            <a:ext cx="360000" cy="34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70000"/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SzPct val="70000"/>
        <a:buFont typeface="Calibri" pitchFamily="34" charset="0"/>
        <a:buChar char="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6</a:t>
            </a:r>
            <a:r>
              <a:rPr lang="cs-CZ" dirty="0" smtClean="0"/>
              <a:t>. </a:t>
            </a:r>
            <a:r>
              <a:rPr lang="cs-CZ" dirty="0" smtClean="0"/>
              <a:t>cvičení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10.12.2013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1D5AC-DBCE-4043-85FF-0205F6D5F8B5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2" name="Rectangle 12"/>
          <p:cNvSpPr>
            <a:spLocks noChangeArrowheads="1"/>
          </p:cNvSpPr>
          <p:nvPr/>
        </p:nvSpPr>
        <p:spPr bwMode="auto">
          <a:xfrm>
            <a:off x="228600" y="23399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0" y="98107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cs-CZ" sz="1800" b="1" dirty="0" err="1"/>
              <a:t>Statistics</a:t>
            </a:r>
            <a:r>
              <a:rPr lang="cs-CZ" sz="1800" b="1" dirty="0"/>
              <a:t> </a:t>
            </a:r>
            <a:r>
              <a:rPr lang="en-US" sz="1800" b="1" dirty="0"/>
              <a:t>&gt;&gt; Multivariate Exploratory Techniques &gt;&gt; </a:t>
            </a:r>
            <a:r>
              <a:rPr lang="cs-CZ" sz="1800" b="1" dirty="0" err="1"/>
              <a:t>Discriminant</a:t>
            </a:r>
            <a:r>
              <a:rPr lang="cs-CZ" sz="1800" b="1" dirty="0"/>
              <a:t> </a:t>
            </a:r>
            <a:r>
              <a:rPr lang="cs-CZ" sz="1800" b="1" dirty="0" err="1"/>
              <a:t>Analysis</a:t>
            </a:r>
            <a:endParaRPr lang="cs-CZ" sz="1800" b="1" dirty="0"/>
          </a:p>
        </p:txBody>
      </p:sp>
      <p:pic>
        <p:nvPicPr>
          <p:cNvPr id="71694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2636838"/>
            <a:ext cx="37719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231775" y="2492375"/>
            <a:ext cx="29003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Nastavení proměnných s hodnotami a se skupinami + definice rozlišovaných skupin</a:t>
            </a:r>
          </a:p>
        </p:txBody>
      </p:sp>
      <p:sp>
        <p:nvSpPr>
          <p:cNvPr id="71696" name="AutoShape 16"/>
          <p:cNvSpPr>
            <a:spLocks noChangeArrowheads="1"/>
          </p:cNvSpPr>
          <p:nvPr/>
        </p:nvSpPr>
        <p:spPr bwMode="auto">
          <a:xfrm>
            <a:off x="3635375" y="3213100"/>
            <a:ext cx="2089150" cy="935038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1697" name="Line 17"/>
          <p:cNvSpPr>
            <a:spLocks noChangeShapeType="1"/>
          </p:cNvSpPr>
          <p:nvPr/>
        </p:nvSpPr>
        <p:spPr bwMode="auto">
          <a:xfrm>
            <a:off x="2916238" y="3140075"/>
            <a:ext cx="719137" cy="5048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71698" name="Text Box 18"/>
          <p:cNvSpPr txBox="1">
            <a:spLocks noChangeArrowheads="1"/>
          </p:cNvSpPr>
          <p:nvPr/>
        </p:nvSpPr>
        <p:spPr bwMode="auto">
          <a:xfrm>
            <a:off x="609600" y="4292600"/>
            <a:ext cx="2738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Rozšířené možnosti specifikování modelu</a:t>
            </a:r>
          </a:p>
        </p:txBody>
      </p:sp>
      <p:sp>
        <p:nvSpPr>
          <p:cNvPr id="71699" name="AutoShape 19"/>
          <p:cNvSpPr>
            <a:spLocks noChangeArrowheads="1"/>
          </p:cNvSpPr>
          <p:nvPr/>
        </p:nvSpPr>
        <p:spPr bwMode="auto">
          <a:xfrm rot="-1276015">
            <a:off x="2987675" y="4292600"/>
            <a:ext cx="792163" cy="215900"/>
          </a:xfrm>
          <a:prstGeom prst="rightArrow">
            <a:avLst>
              <a:gd name="adj1" fmla="val 50000"/>
              <a:gd name="adj2" fmla="val 9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1700" name="Text Box 20"/>
          <p:cNvSpPr txBox="1">
            <a:spLocks noChangeArrowheads="1"/>
          </p:cNvSpPr>
          <p:nvPr/>
        </p:nvSpPr>
        <p:spPr bwMode="auto">
          <a:xfrm>
            <a:off x="5867400" y="5465763"/>
            <a:ext cx="262731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Smazání chybějících dat nebo jejich nahrazení průměrem</a:t>
            </a:r>
          </a:p>
        </p:txBody>
      </p:sp>
      <p:sp>
        <p:nvSpPr>
          <p:cNvPr id="71701" name="AutoShape 21"/>
          <p:cNvSpPr>
            <a:spLocks noChangeArrowheads="1"/>
          </p:cNvSpPr>
          <p:nvPr/>
        </p:nvSpPr>
        <p:spPr bwMode="auto">
          <a:xfrm>
            <a:off x="6227763" y="4437063"/>
            <a:ext cx="1008062" cy="863600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1702" name="Line 22"/>
          <p:cNvSpPr>
            <a:spLocks noChangeShapeType="1"/>
          </p:cNvSpPr>
          <p:nvPr/>
        </p:nvSpPr>
        <p:spPr bwMode="auto">
          <a:xfrm flipV="1">
            <a:off x="6731000" y="5300663"/>
            <a:ext cx="0" cy="2159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71703" name="Text Box 23"/>
          <p:cNvSpPr txBox="1">
            <a:spLocks noChangeArrowheads="1"/>
          </p:cNvSpPr>
          <p:nvPr/>
        </p:nvSpPr>
        <p:spPr bwMode="auto">
          <a:xfrm>
            <a:off x="7540625" y="3500438"/>
            <a:ext cx="1063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Výběr z dat</a:t>
            </a:r>
          </a:p>
        </p:txBody>
      </p:sp>
      <p:sp>
        <p:nvSpPr>
          <p:cNvPr id="71704" name="AutoShape 24"/>
          <p:cNvSpPr>
            <a:spLocks noChangeArrowheads="1"/>
          </p:cNvSpPr>
          <p:nvPr/>
        </p:nvSpPr>
        <p:spPr bwMode="auto">
          <a:xfrm rot="-7089582">
            <a:off x="6984207" y="3464718"/>
            <a:ext cx="215900" cy="1008063"/>
          </a:xfrm>
          <a:prstGeom prst="upArrow">
            <a:avLst>
              <a:gd name="adj1" fmla="val 50000"/>
              <a:gd name="adj2" fmla="val 11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1705" name="Text Box 25"/>
          <p:cNvSpPr txBox="1">
            <a:spLocks noChangeArrowheads="1"/>
          </p:cNvSpPr>
          <p:nvPr/>
        </p:nvSpPr>
        <p:spPr bwMode="auto">
          <a:xfrm>
            <a:off x="179388" y="1635125"/>
            <a:ext cx="882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b="1"/>
              <a:t>Diskriminační analýza </a:t>
            </a:r>
            <a:r>
              <a:rPr lang="cs-CZ" sz="1800"/>
              <a:t>na základě námi daného rozdělení objektů do skupin vytváří model pro jejich rozdělení podle parametrů</a:t>
            </a:r>
          </a:p>
        </p:txBody>
      </p:sp>
      <p:sp>
        <p:nvSpPr>
          <p:cNvPr id="71706" name="Rectangle 26"/>
          <p:cNvSpPr>
            <a:spLocks noChangeArrowheads="1"/>
          </p:cNvSpPr>
          <p:nvPr/>
        </p:nvSpPr>
        <p:spPr bwMode="auto">
          <a:xfrm>
            <a:off x="250825" y="1412875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9" name="Nadpis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Diskriminační analýza</a:t>
            </a:r>
            <a:endParaRPr lang="cs-CZ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51CC1-F11D-43D7-9C30-C4C2F94FE762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Diskriminační analýza </a:t>
            </a:r>
            <a:r>
              <a:rPr lang="cs-CZ" dirty="0"/>
              <a:t>– definice modelu</a:t>
            </a:r>
          </a:p>
        </p:txBody>
      </p:sp>
      <p:pic>
        <p:nvPicPr>
          <p:cNvPr id="72722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4213" y="1747838"/>
            <a:ext cx="32194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179388" y="2054225"/>
            <a:ext cx="2282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Typ metody:</a:t>
            </a:r>
          </a:p>
          <a:p>
            <a:pPr>
              <a:buFontTx/>
              <a:buChar char="•"/>
            </a:pPr>
            <a:r>
              <a:rPr lang="cs-CZ" sz="1800"/>
              <a:t> Standartní</a:t>
            </a:r>
          </a:p>
          <a:p>
            <a:pPr>
              <a:buFontTx/>
              <a:buChar char="•"/>
            </a:pPr>
            <a:r>
              <a:rPr lang="cs-CZ" sz="1800"/>
              <a:t> Forward stepwise</a:t>
            </a:r>
          </a:p>
          <a:p>
            <a:pPr>
              <a:buFontTx/>
              <a:buChar char="•"/>
            </a:pPr>
            <a:r>
              <a:rPr lang="cs-CZ" sz="1800"/>
              <a:t> Backward stepwise</a:t>
            </a:r>
          </a:p>
        </p:txBody>
      </p:sp>
      <p:sp>
        <p:nvSpPr>
          <p:cNvPr id="72725" name="AutoShape 21"/>
          <p:cNvSpPr>
            <a:spLocks noChangeArrowheads="1"/>
          </p:cNvSpPr>
          <p:nvPr/>
        </p:nvSpPr>
        <p:spPr bwMode="auto">
          <a:xfrm>
            <a:off x="2719388" y="2827338"/>
            <a:ext cx="863600" cy="287337"/>
          </a:xfrm>
          <a:prstGeom prst="rightArrow">
            <a:avLst>
              <a:gd name="adj1" fmla="val 50000"/>
              <a:gd name="adj2" fmla="val 751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2726" name="Text Box 22"/>
          <p:cNvSpPr txBox="1">
            <a:spLocks noChangeArrowheads="1"/>
          </p:cNvSpPr>
          <p:nvPr/>
        </p:nvSpPr>
        <p:spPr bwMode="auto">
          <a:xfrm>
            <a:off x="271463" y="1484313"/>
            <a:ext cx="274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Rychlé nastavení metody</a:t>
            </a:r>
          </a:p>
        </p:txBody>
      </p:sp>
      <p:sp>
        <p:nvSpPr>
          <p:cNvPr id="72727" name="AutoShape 23"/>
          <p:cNvSpPr>
            <a:spLocks noChangeArrowheads="1"/>
          </p:cNvSpPr>
          <p:nvPr/>
        </p:nvSpPr>
        <p:spPr bwMode="auto">
          <a:xfrm rot="2414182">
            <a:off x="2790825" y="2179638"/>
            <a:ext cx="1152525" cy="215900"/>
          </a:xfrm>
          <a:prstGeom prst="rightArrow">
            <a:avLst>
              <a:gd name="adj1" fmla="val 50000"/>
              <a:gd name="adj2" fmla="val 13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2728" name="Text Box 24"/>
          <p:cNvSpPr txBox="1">
            <a:spLocks noChangeArrowheads="1"/>
          </p:cNvSpPr>
          <p:nvPr/>
        </p:nvSpPr>
        <p:spPr bwMode="auto">
          <a:xfrm>
            <a:off x="6931025" y="2924175"/>
            <a:ext cx="196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Popisná statistika</a:t>
            </a:r>
          </a:p>
        </p:txBody>
      </p:sp>
      <p:sp>
        <p:nvSpPr>
          <p:cNvPr id="72729" name="AutoShape 25"/>
          <p:cNvSpPr>
            <a:spLocks noChangeArrowheads="1"/>
          </p:cNvSpPr>
          <p:nvPr/>
        </p:nvSpPr>
        <p:spPr bwMode="auto">
          <a:xfrm rot="11518380">
            <a:off x="4879975" y="2755900"/>
            <a:ext cx="1854200" cy="215900"/>
          </a:xfrm>
          <a:prstGeom prst="rightArrow">
            <a:avLst>
              <a:gd name="adj1" fmla="val 50000"/>
              <a:gd name="adj2" fmla="val 2147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pic>
        <p:nvPicPr>
          <p:cNvPr id="72730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3575" y="3906838"/>
            <a:ext cx="28892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731" name="AutoShape 27"/>
          <p:cNvSpPr>
            <a:spLocks noChangeArrowheads="1"/>
          </p:cNvSpPr>
          <p:nvPr/>
        </p:nvSpPr>
        <p:spPr bwMode="auto">
          <a:xfrm>
            <a:off x="7399338" y="3330575"/>
            <a:ext cx="215900" cy="865188"/>
          </a:xfrm>
          <a:prstGeom prst="downArrow">
            <a:avLst>
              <a:gd name="adj1" fmla="val 50000"/>
              <a:gd name="adj2" fmla="val 100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2732" name="AutoShape 28"/>
          <p:cNvSpPr>
            <a:spLocks noChangeArrowheads="1"/>
          </p:cNvSpPr>
          <p:nvPr/>
        </p:nvSpPr>
        <p:spPr bwMode="auto">
          <a:xfrm>
            <a:off x="3224213" y="3403600"/>
            <a:ext cx="2303462" cy="1368425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2733" name="Text Box 29"/>
          <p:cNvSpPr txBox="1">
            <a:spLocks noChangeArrowheads="1"/>
          </p:cNvSpPr>
          <p:nvPr/>
        </p:nvSpPr>
        <p:spPr bwMode="auto">
          <a:xfrm>
            <a:off x="198438" y="4051300"/>
            <a:ext cx="26844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Nastavení stepwise metod</a:t>
            </a:r>
          </a:p>
        </p:txBody>
      </p:sp>
      <p:sp>
        <p:nvSpPr>
          <p:cNvPr id="72734" name="Line 30"/>
          <p:cNvSpPr>
            <a:spLocks noChangeShapeType="1"/>
          </p:cNvSpPr>
          <p:nvPr/>
        </p:nvSpPr>
        <p:spPr bwMode="auto">
          <a:xfrm>
            <a:off x="2647950" y="4267200"/>
            <a:ext cx="576263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DC1E8-6DD3-409D-8420-F8EAAB0E707C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Diskriminační </a:t>
            </a:r>
            <a:r>
              <a:rPr lang="cs-CZ" dirty="0" err="1" smtClean="0"/>
              <a:t>analza</a:t>
            </a:r>
            <a:r>
              <a:rPr lang="cs-CZ" dirty="0" smtClean="0"/>
              <a:t> </a:t>
            </a:r>
            <a:r>
              <a:rPr lang="cs-CZ" dirty="0"/>
              <a:t>– výsledky</a:t>
            </a:r>
          </a:p>
        </p:txBody>
      </p:sp>
      <p:pic>
        <p:nvPicPr>
          <p:cNvPr id="73743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1916113"/>
            <a:ext cx="50482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744" name="Text Box 16"/>
          <p:cNvSpPr txBox="1">
            <a:spLocks noChangeArrowheads="1"/>
          </p:cNvSpPr>
          <p:nvPr/>
        </p:nvSpPr>
        <p:spPr bwMode="auto">
          <a:xfrm>
            <a:off x="179388" y="1628775"/>
            <a:ext cx="30448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 dirty="0"/>
              <a:t>Popis výsledků – příspěvek jednotlivých proměnných k diskriminaci objektů</a:t>
            </a:r>
          </a:p>
        </p:txBody>
      </p:sp>
      <p:sp>
        <p:nvSpPr>
          <p:cNvPr id="73745" name="AutoShape 17"/>
          <p:cNvSpPr>
            <a:spLocks noChangeArrowheads="1"/>
          </p:cNvSpPr>
          <p:nvPr/>
        </p:nvSpPr>
        <p:spPr bwMode="auto">
          <a:xfrm rot="2965132">
            <a:off x="2483644" y="2782094"/>
            <a:ext cx="1512888" cy="215900"/>
          </a:xfrm>
          <a:prstGeom prst="rightArrow">
            <a:avLst>
              <a:gd name="adj1" fmla="val 50000"/>
              <a:gd name="adj2" fmla="val 17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3746" name="Text Box 18"/>
          <p:cNvSpPr txBox="1">
            <a:spLocks noChangeArrowheads="1"/>
          </p:cNvSpPr>
          <p:nvPr/>
        </p:nvSpPr>
        <p:spPr bwMode="auto">
          <a:xfrm>
            <a:off x="231775" y="3567113"/>
            <a:ext cx="217963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Vzdálenosti diskriminovaných skupin</a:t>
            </a:r>
          </a:p>
        </p:txBody>
      </p:sp>
      <p:sp>
        <p:nvSpPr>
          <p:cNvPr id="73747" name="AutoShape 19"/>
          <p:cNvSpPr>
            <a:spLocks noChangeArrowheads="1"/>
          </p:cNvSpPr>
          <p:nvPr/>
        </p:nvSpPr>
        <p:spPr bwMode="auto">
          <a:xfrm>
            <a:off x="2484438" y="3933825"/>
            <a:ext cx="1366837" cy="215900"/>
          </a:xfrm>
          <a:prstGeom prst="rightArrow">
            <a:avLst>
              <a:gd name="adj1" fmla="val 50000"/>
              <a:gd name="adj2" fmla="val 1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3748" name="Text Box 20"/>
          <p:cNvSpPr txBox="1">
            <a:spLocks noChangeArrowheads="1"/>
          </p:cNvSpPr>
          <p:nvPr/>
        </p:nvSpPr>
        <p:spPr bwMode="auto">
          <a:xfrm>
            <a:off x="323850" y="4508500"/>
            <a:ext cx="210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Kanonická analýza</a:t>
            </a:r>
          </a:p>
        </p:txBody>
      </p:sp>
      <p:sp>
        <p:nvSpPr>
          <p:cNvPr id="73750" name="Text Box 22"/>
          <p:cNvSpPr txBox="1">
            <a:spLocks noChangeArrowheads="1"/>
          </p:cNvSpPr>
          <p:nvPr/>
        </p:nvSpPr>
        <p:spPr bwMode="auto">
          <a:xfrm>
            <a:off x="5867400" y="2252663"/>
            <a:ext cx="1695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 b="1"/>
              <a:t>Popis analýzy</a:t>
            </a:r>
          </a:p>
        </p:txBody>
      </p:sp>
      <p:sp>
        <p:nvSpPr>
          <p:cNvPr id="73751" name="AutoShape 23"/>
          <p:cNvSpPr>
            <a:spLocks noChangeArrowheads="1"/>
          </p:cNvSpPr>
          <p:nvPr/>
        </p:nvSpPr>
        <p:spPr bwMode="auto">
          <a:xfrm rot="-960952">
            <a:off x="2411413" y="4437063"/>
            <a:ext cx="1366837" cy="215900"/>
          </a:xfrm>
          <a:prstGeom prst="rightArrow">
            <a:avLst>
              <a:gd name="adj1" fmla="val 50000"/>
              <a:gd name="adj2" fmla="val 1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DA20A-ACA2-4AB0-99C2-E28B3B461F1C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Zástupný symbol pro číslo snímku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Diskriminační analýza </a:t>
            </a:r>
            <a:r>
              <a:rPr lang="cs-CZ" dirty="0"/>
              <a:t>– výsledky tabulky</a:t>
            </a:r>
          </a:p>
        </p:txBody>
      </p:sp>
      <p:graphicFrame>
        <p:nvGraphicFramePr>
          <p:cNvPr id="74763" name="Object 11"/>
          <p:cNvGraphicFramePr>
            <a:graphicFrameLocks noChangeAspect="1"/>
          </p:cNvGraphicFramePr>
          <p:nvPr/>
        </p:nvGraphicFramePr>
        <p:xfrm>
          <a:off x="1835150" y="2454275"/>
          <a:ext cx="5422900" cy="257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96" name="Image" r:id="rId3" imgW="5422222" imgH="2577778" progId="">
                  <p:embed/>
                </p:oleObj>
              </mc:Choice>
              <mc:Fallback>
                <p:oleObj name="Image" r:id="rId3" imgW="5422222" imgH="2577778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2454275"/>
                        <a:ext cx="5422900" cy="2578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376238" y="5576888"/>
            <a:ext cx="1212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parametry</a:t>
            </a:r>
          </a:p>
        </p:txBody>
      </p:sp>
      <p:sp>
        <p:nvSpPr>
          <p:cNvPr id="74765" name="AutoShape 13"/>
          <p:cNvSpPr>
            <a:spLocks noChangeArrowheads="1"/>
          </p:cNvSpPr>
          <p:nvPr/>
        </p:nvSpPr>
        <p:spPr bwMode="auto">
          <a:xfrm rot="-2212194">
            <a:off x="1258888" y="5119688"/>
            <a:ext cx="936625" cy="217487"/>
          </a:xfrm>
          <a:prstGeom prst="rightArrow">
            <a:avLst>
              <a:gd name="adj1" fmla="val 50000"/>
              <a:gd name="adj2" fmla="val 10766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>
            <a:off x="142875" y="1682750"/>
            <a:ext cx="39243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Wilk</a:t>
            </a:r>
            <a:r>
              <a:rPr lang="en-US" sz="1800"/>
              <a:t>`</a:t>
            </a:r>
            <a:r>
              <a:rPr lang="cs-CZ" sz="1800"/>
              <a:t>s</a:t>
            </a:r>
            <a:r>
              <a:rPr lang="en-US" sz="1800"/>
              <a:t> Lambda po vyjmut</a:t>
            </a:r>
            <a:r>
              <a:rPr lang="cs-CZ" sz="1800"/>
              <a:t>í parametru (0=perfektní diskriminace, 1=žádná diskriminace)</a:t>
            </a:r>
          </a:p>
        </p:txBody>
      </p:sp>
      <p:sp>
        <p:nvSpPr>
          <p:cNvPr id="74767" name="AutoShape 15"/>
          <p:cNvSpPr>
            <a:spLocks noChangeArrowheads="1"/>
          </p:cNvSpPr>
          <p:nvPr/>
        </p:nvSpPr>
        <p:spPr bwMode="auto">
          <a:xfrm rot="3440127">
            <a:off x="2069306" y="2713832"/>
            <a:ext cx="1008063" cy="215900"/>
          </a:xfrm>
          <a:prstGeom prst="rightArrow">
            <a:avLst>
              <a:gd name="adj1" fmla="val 50000"/>
              <a:gd name="adj2" fmla="val 11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4768" name="Text Box 16"/>
          <p:cNvSpPr txBox="1">
            <a:spLocks noChangeArrowheads="1"/>
          </p:cNvSpPr>
          <p:nvPr/>
        </p:nvSpPr>
        <p:spPr bwMode="auto">
          <a:xfrm>
            <a:off x="2195513" y="5262563"/>
            <a:ext cx="28273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Wilk</a:t>
            </a:r>
            <a:r>
              <a:rPr lang="en-US" sz="1800"/>
              <a:t>`</a:t>
            </a:r>
            <a:r>
              <a:rPr lang="cs-CZ" sz="1800"/>
              <a:t>s</a:t>
            </a:r>
            <a:r>
              <a:rPr lang="en-US" sz="1800"/>
              <a:t> Lambda</a:t>
            </a:r>
            <a:r>
              <a:rPr lang="cs-CZ" sz="1800"/>
              <a:t> spojená s unikátním  příspěvkem parametru k diskriminační síle modelu</a:t>
            </a:r>
          </a:p>
        </p:txBody>
      </p:sp>
      <p:sp>
        <p:nvSpPr>
          <p:cNvPr id="74769" name="AutoShape 17"/>
          <p:cNvSpPr>
            <a:spLocks noChangeArrowheads="1"/>
          </p:cNvSpPr>
          <p:nvPr/>
        </p:nvSpPr>
        <p:spPr bwMode="auto">
          <a:xfrm rot="16200000">
            <a:off x="2844006" y="4255294"/>
            <a:ext cx="1512888" cy="215900"/>
          </a:xfrm>
          <a:prstGeom prst="rightArrow">
            <a:avLst>
              <a:gd name="adj1" fmla="val 50000"/>
              <a:gd name="adj2" fmla="val 17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4770" name="Text Box 18"/>
          <p:cNvSpPr txBox="1">
            <a:spLocks noChangeArrowheads="1"/>
          </p:cNvSpPr>
          <p:nvPr/>
        </p:nvSpPr>
        <p:spPr bwMode="auto">
          <a:xfrm>
            <a:off x="3419475" y="1230313"/>
            <a:ext cx="247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F spojené s danou WL</a:t>
            </a:r>
          </a:p>
        </p:txBody>
      </p:sp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4838700" y="1806575"/>
            <a:ext cx="2181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 spojené s daným F to remove</a:t>
            </a:r>
          </a:p>
        </p:txBody>
      </p:sp>
      <p:sp>
        <p:nvSpPr>
          <p:cNvPr id="74772" name="AutoShape 20"/>
          <p:cNvSpPr>
            <a:spLocks noChangeArrowheads="1"/>
          </p:cNvSpPr>
          <p:nvPr/>
        </p:nvSpPr>
        <p:spPr bwMode="auto">
          <a:xfrm rot="5400000">
            <a:off x="3816350" y="2201863"/>
            <a:ext cx="1296987" cy="217488"/>
          </a:xfrm>
          <a:prstGeom prst="rightArrow">
            <a:avLst>
              <a:gd name="adj1" fmla="val 50000"/>
              <a:gd name="adj2" fmla="val 1490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4773" name="AutoShape 21"/>
          <p:cNvSpPr>
            <a:spLocks noChangeArrowheads="1"/>
          </p:cNvSpPr>
          <p:nvPr/>
        </p:nvSpPr>
        <p:spPr bwMode="auto">
          <a:xfrm rot="5400000">
            <a:off x="4824412" y="2635251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4774" name="Text Box 22"/>
          <p:cNvSpPr txBox="1">
            <a:spLocks noChangeArrowheads="1"/>
          </p:cNvSpPr>
          <p:nvPr/>
        </p:nvSpPr>
        <p:spPr bwMode="auto">
          <a:xfrm>
            <a:off x="5127625" y="5113338"/>
            <a:ext cx="254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Tolerance = měřítko redundance</a:t>
            </a:r>
          </a:p>
        </p:txBody>
      </p:sp>
      <p:sp>
        <p:nvSpPr>
          <p:cNvPr id="74775" name="Text Box 23"/>
          <p:cNvSpPr txBox="1">
            <a:spLocks noChangeArrowheads="1"/>
          </p:cNvSpPr>
          <p:nvPr/>
        </p:nvSpPr>
        <p:spPr bwMode="auto">
          <a:xfrm>
            <a:off x="7451725" y="3030538"/>
            <a:ext cx="1692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R</a:t>
            </a:r>
            <a:r>
              <a:rPr lang="cs-CZ" sz="1800" baseline="30000"/>
              <a:t>2 </a:t>
            </a:r>
            <a:r>
              <a:rPr lang="cs-CZ" sz="1800"/>
              <a:t>(spjato s tolerance)</a:t>
            </a:r>
          </a:p>
        </p:txBody>
      </p:sp>
      <p:sp>
        <p:nvSpPr>
          <p:cNvPr id="74776" name="AutoShape 24"/>
          <p:cNvSpPr>
            <a:spLocks noChangeArrowheads="1"/>
          </p:cNvSpPr>
          <p:nvPr/>
        </p:nvSpPr>
        <p:spPr bwMode="auto">
          <a:xfrm rot="10800000">
            <a:off x="7092950" y="3175000"/>
            <a:ext cx="360363" cy="215900"/>
          </a:xfrm>
          <a:prstGeom prst="rightArrow">
            <a:avLst>
              <a:gd name="adj1" fmla="val 50000"/>
              <a:gd name="adj2" fmla="val 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4777" name="AutoShape 25"/>
          <p:cNvSpPr>
            <a:spLocks noChangeArrowheads="1"/>
          </p:cNvSpPr>
          <p:nvPr/>
        </p:nvSpPr>
        <p:spPr bwMode="auto">
          <a:xfrm rot="16200000">
            <a:off x="5291931" y="4326732"/>
            <a:ext cx="1512887" cy="215900"/>
          </a:xfrm>
          <a:prstGeom prst="rightArrow">
            <a:avLst>
              <a:gd name="adj1" fmla="val 50000"/>
              <a:gd name="adj2" fmla="val 17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18" name="Zástupný symbol pro datum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46BBB-2522-4380-ABF6-F797B42475EC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Zástupný symbol pro číslo snímk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Discriminant analysis – výsledky klasifikace</a:t>
            </a:r>
          </a:p>
        </p:txBody>
      </p:sp>
      <p:pic>
        <p:nvPicPr>
          <p:cNvPr id="75809" name="Picture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1922463"/>
            <a:ext cx="5048250" cy="3562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75810" name="AutoShape 34"/>
          <p:cNvSpPr>
            <a:spLocks noChangeArrowheads="1"/>
          </p:cNvSpPr>
          <p:nvPr/>
        </p:nvSpPr>
        <p:spPr bwMode="auto">
          <a:xfrm>
            <a:off x="2411413" y="4514850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5811" name="Text Box 35"/>
          <p:cNvSpPr txBox="1">
            <a:spLocks noChangeArrowheads="1"/>
          </p:cNvSpPr>
          <p:nvPr/>
        </p:nvSpPr>
        <p:spPr bwMode="auto">
          <a:xfrm>
            <a:off x="123825" y="4365625"/>
            <a:ext cx="25765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Mahalanobisova vzdálenost</a:t>
            </a:r>
            <a:r>
              <a:rPr lang="cs-CZ" sz="1800" baseline="30000"/>
              <a:t>2</a:t>
            </a:r>
            <a:r>
              <a:rPr lang="cs-CZ" sz="1800"/>
              <a:t> objektů od centroidů skupin</a:t>
            </a:r>
          </a:p>
        </p:txBody>
      </p:sp>
      <p:sp>
        <p:nvSpPr>
          <p:cNvPr id="75812" name="AutoShape 36"/>
          <p:cNvSpPr>
            <a:spLocks noChangeArrowheads="1"/>
          </p:cNvSpPr>
          <p:nvPr/>
        </p:nvSpPr>
        <p:spPr bwMode="auto">
          <a:xfrm rot="1621838">
            <a:off x="2411413" y="3794125"/>
            <a:ext cx="792162" cy="215900"/>
          </a:xfrm>
          <a:prstGeom prst="rightArrow">
            <a:avLst>
              <a:gd name="adj1" fmla="val 50000"/>
              <a:gd name="adj2" fmla="val 9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5813" name="Text Box 37"/>
          <p:cNvSpPr txBox="1">
            <a:spLocks noChangeArrowheads="1"/>
          </p:cNvSpPr>
          <p:nvPr/>
        </p:nvSpPr>
        <p:spPr bwMode="auto">
          <a:xfrm>
            <a:off x="0" y="3154363"/>
            <a:ext cx="2916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Pozorované a vypočítané příslušnosti do skupin</a:t>
            </a:r>
          </a:p>
        </p:txBody>
      </p:sp>
      <p:sp>
        <p:nvSpPr>
          <p:cNvPr id="75814" name="Text Box 38"/>
          <p:cNvSpPr txBox="1">
            <a:spLocks noChangeArrowheads="1"/>
          </p:cNvSpPr>
          <p:nvPr/>
        </p:nvSpPr>
        <p:spPr bwMode="auto">
          <a:xfrm>
            <a:off x="50800" y="3959225"/>
            <a:ext cx="2076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Klasifikace objektů</a:t>
            </a:r>
          </a:p>
        </p:txBody>
      </p:sp>
      <p:sp>
        <p:nvSpPr>
          <p:cNvPr id="75815" name="AutoShape 39"/>
          <p:cNvSpPr>
            <a:spLocks noChangeArrowheads="1"/>
          </p:cNvSpPr>
          <p:nvPr/>
        </p:nvSpPr>
        <p:spPr bwMode="auto">
          <a:xfrm rot="898143">
            <a:off x="2341563" y="4135438"/>
            <a:ext cx="719137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5816" name="Text Box 40"/>
          <p:cNvSpPr txBox="1">
            <a:spLocks noChangeArrowheads="1"/>
          </p:cNvSpPr>
          <p:nvPr/>
        </p:nvSpPr>
        <p:spPr bwMode="auto">
          <a:xfrm>
            <a:off x="0" y="5522913"/>
            <a:ext cx="2757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Pravděpodobnost zařazení</a:t>
            </a:r>
          </a:p>
        </p:txBody>
      </p:sp>
      <p:sp>
        <p:nvSpPr>
          <p:cNvPr id="75817" name="AutoShape 41"/>
          <p:cNvSpPr>
            <a:spLocks noChangeArrowheads="1"/>
          </p:cNvSpPr>
          <p:nvPr/>
        </p:nvSpPr>
        <p:spPr bwMode="auto">
          <a:xfrm rot="-2541447">
            <a:off x="2097088" y="5211763"/>
            <a:ext cx="1152525" cy="215900"/>
          </a:xfrm>
          <a:prstGeom prst="rightArrow">
            <a:avLst>
              <a:gd name="adj1" fmla="val 50000"/>
              <a:gd name="adj2" fmla="val 13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5818" name="Text Box 42"/>
          <p:cNvSpPr txBox="1">
            <a:spLocks noChangeArrowheads="1"/>
          </p:cNvSpPr>
          <p:nvPr/>
        </p:nvSpPr>
        <p:spPr bwMode="auto">
          <a:xfrm>
            <a:off x="2555875" y="5883275"/>
            <a:ext cx="5184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Uložení klasifikace (jaký parametr a kolik objektů uložit)</a:t>
            </a:r>
          </a:p>
        </p:txBody>
      </p:sp>
      <p:sp>
        <p:nvSpPr>
          <p:cNvPr id="75819" name="AutoShape 43"/>
          <p:cNvSpPr>
            <a:spLocks noChangeArrowheads="1"/>
          </p:cNvSpPr>
          <p:nvPr/>
        </p:nvSpPr>
        <p:spPr bwMode="auto">
          <a:xfrm>
            <a:off x="3563938" y="5233988"/>
            <a:ext cx="215900" cy="649287"/>
          </a:xfrm>
          <a:prstGeom prst="upArrow">
            <a:avLst>
              <a:gd name="adj1" fmla="val 50000"/>
              <a:gd name="adj2" fmla="val 7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5820" name="AutoShape 44"/>
          <p:cNvSpPr>
            <a:spLocks noChangeArrowheads="1"/>
          </p:cNvSpPr>
          <p:nvPr/>
        </p:nvSpPr>
        <p:spPr bwMode="auto">
          <a:xfrm>
            <a:off x="6443663" y="5235575"/>
            <a:ext cx="215900" cy="719138"/>
          </a:xfrm>
          <a:prstGeom prst="upArrow">
            <a:avLst>
              <a:gd name="adj1" fmla="val 50000"/>
              <a:gd name="adj2" fmla="val 8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5821" name="AutoShape 45"/>
          <p:cNvSpPr>
            <a:spLocks noChangeArrowheads="1"/>
          </p:cNvSpPr>
          <p:nvPr/>
        </p:nvSpPr>
        <p:spPr bwMode="auto">
          <a:xfrm>
            <a:off x="5003800" y="4298950"/>
            <a:ext cx="1873250" cy="647700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5822" name="Line 46"/>
          <p:cNvSpPr>
            <a:spLocks noChangeShapeType="1"/>
          </p:cNvSpPr>
          <p:nvPr/>
        </p:nvSpPr>
        <p:spPr bwMode="auto">
          <a:xfrm>
            <a:off x="5508625" y="4946650"/>
            <a:ext cx="0" cy="9366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75823" name="Text Box 47"/>
          <p:cNvSpPr txBox="1">
            <a:spLocks noChangeArrowheads="1"/>
          </p:cNvSpPr>
          <p:nvPr/>
        </p:nvSpPr>
        <p:spPr bwMode="auto">
          <a:xfrm>
            <a:off x="3130550" y="1274763"/>
            <a:ext cx="554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cs-CZ" sz="1800"/>
              <a:t>Předem nastavená pravděpodobnost zařazení do skupiny</a:t>
            </a:r>
          </a:p>
        </p:txBody>
      </p:sp>
      <p:sp>
        <p:nvSpPr>
          <p:cNvPr id="75824" name="AutoShape 48"/>
          <p:cNvSpPr>
            <a:spLocks noChangeArrowheads="1"/>
          </p:cNvSpPr>
          <p:nvPr/>
        </p:nvSpPr>
        <p:spPr bwMode="auto">
          <a:xfrm>
            <a:off x="5003800" y="3435350"/>
            <a:ext cx="1873250" cy="719138"/>
          </a:xfrm>
          <a:prstGeom prst="roundRect">
            <a:avLst>
              <a:gd name="adj" fmla="val 16667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5825" name="Line 49"/>
          <p:cNvSpPr>
            <a:spLocks noChangeShapeType="1"/>
          </p:cNvSpPr>
          <p:nvPr/>
        </p:nvSpPr>
        <p:spPr bwMode="auto">
          <a:xfrm flipH="1" flipV="1">
            <a:off x="5292725" y="1635125"/>
            <a:ext cx="358775" cy="1800225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75826" name="Text Box 50"/>
          <p:cNvSpPr txBox="1">
            <a:spLocks noChangeArrowheads="1"/>
          </p:cNvSpPr>
          <p:nvPr/>
        </p:nvSpPr>
        <p:spPr bwMode="auto">
          <a:xfrm>
            <a:off x="71438" y="2636838"/>
            <a:ext cx="2916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Klasifikační funkce</a:t>
            </a:r>
          </a:p>
        </p:txBody>
      </p:sp>
      <p:sp>
        <p:nvSpPr>
          <p:cNvPr id="75827" name="AutoShape 51"/>
          <p:cNvSpPr>
            <a:spLocks noChangeArrowheads="1"/>
          </p:cNvSpPr>
          <p:nvPr/>
        </p:nvSpPr>
        <p:spPr bwMode="auto">
          <a:xfrm rot="2380536">
            <a:off x="2219325" y="3076575"/>
            <a:ext cx="1008063" cy="215900"/>
          </a:xfrm>
          <a:prstGeom prst="rightArrow">
            <a:avLst>
              <a:gd name="adj1" fmla="val 50000"/>
              <a:gd name="adj2" fmla="val 11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F061-2C58-426B-A1CE-E7A10FE65C9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Diskriminant analýza </a:t>
            </a:r>
            <a:r>
              <a:rPr lang="cs-CZ" dirty="0"/>
              <a:t>– výsledky klasifikace</a:t>
            </a:r>
          </a:p>
        </p:txBody>
      </p:sp>
      <p:graphicFrame>
        <p:nvGraphicFramePr>
          <p:cNvPr id="76822" name="Object 22"/>
          <p:cNvGraphicFramePr>
            <a:graphicFrameLocks noChangeAspect="1"/>
          </p:cNvGraphicFramePr>
          <p:nvPr/>
        </p:nvGraphicFramePr>
        <p:xfrm>
          <a:off x="611188" y="2325688"/>
          <a:ext cx="2438400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22" name="Image" r:id="rId3" imgW="2438095" imgH="2361905" progId="">
                  <p:embed/>
                </p:oleObj>
              </mc:Choice>
              <mc:Fallback>
                <p:oleObj name="Image" r:id="rId3" imgW="2438095" imgH="2361905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325688"/>
                        <a:ext cx="2438400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23" name="Object 23"/>
          <p:cNvGraphicFramePr>
            <a:graphicFrameLocks noChangeAspect="1"/>
          </p:cNvGraphicFramePr>
          <p:nvPr/>
        </p:nvGraphicFramePr>
        <p:xfrm>
          <a:off x="5651500" y="2686050"/>
          <a:ext cx="3136900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23" name="Image" r:id="rId5" imgW="3136508" imgH="3263492" progId="">
                  <p:embed/>
                </p:oleObj>
              </mc:Choice>
              <mc:Fallback>
                <p:oleObj name="Image" r:id="rId5" imgW="3136508" imgH="3263492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2686050"/>
                        <a:ext cx="3136900" cy="326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24" name="Text Box 24"/>
          <p:cNvSpPr txBox="1">
            <a:spLocks noChangeArrowheads="1"/>
          </p:cNvSpPr>
          <p:nvPr/>
        </p:nvSpPr>
        <p:spPr bwMode="auto">
          <a:xfrm>
            <a:off x="4211638" y="4006850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Objekt</a:t>
            </a:r>
          </a:p>
        </p:txBody>
      </p:sp>
      <p:sp>
        <p:nvSpPr>
          <p:cNvPr id="76825" name="Text Box 25"/>
          <p:cNvSpPr txBox="1">
            <a:spLocks noChangeArrowheads="1"/>
          </p:cNvSpPr>
          <p:nvPr/>
        </p:nvSpPr>
        <p:spPr bwMode="auto">
          <a:xfrm>
            <a:off x="3492500" y="5086350"/>
            <a:ext cx="179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Jeho klasifikace</a:t>
            </a:r>
          </a:p>
        </p:txBody>
      </p:sp>
      <p:sp>
        <p:nvSpPr>
          <p:cNvPr id="76826" name="Text Box 26"/>
          <p:cNvSpPr txBox="1">
            <a:spLocks noChangeArrowheads="1"/>
          </p:cNvSpPr>
          <p:nvPr/>
        </p:nvSpPr>
        <p:spPr bwMode="auto">
          <a:xfrm>
            <a:off x="5508625" y="2181225"/>
            <a:ext cx="263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Vzdálenost od centroidů</a:t>
            </a:r>
          </a:p>
        </p:txBody>
      </p:sp>
      <p:sp>
        <p:nvSpPr>
          <p:cNvPr id="76827" name="AutoShape 27"/>
          <p:cNvSpPr>
            <a:spLocks noChangeArrowheads="1"/>
          </p:cNvSpPr>
          <p:nvPr/>
        </p:nvSpPr>
        <p:spPr bwMode="auto">
          <a:xfrm>
            <a:off x="5148263" y="4125913"/>
            <a:ext cx="792162" cy="144462"/>
          </a:xfrm>
          <a:prstGeom prst="rightArrow">
            <a:avLst>
              <a:gd name="adj1" fmla="val 50000"/>
              <a:gd name="adj2" fmla="val 1370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6828" name="AutoShape 28"/>
          <p:cNvSpPr>
            <a:spLocks noChangeArrowheads="1"/>
          </p:cNvSpPr>
          <p:nvPr/>
        </p:nvSpPr>
        <p:spPr bwMode="auto">
          <a:xfrm>
            <a:off x="5508625" y="5205413"/>
            <a:ext cx="1150938" cy="144462"/>
          </a:xfrm>
          <a:prstGeom prst="rightArrow">
            <a:avLst>
              <a:gd name="adj1" fmla="val 50000"/>
              <a:gd name="adj2" fmla="val 19917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6829" name="AutoShape 29"/>
          <p:cNvSpPr>
            <a:spLocks noChangeArrowheads="1"/>
          </p:cNvSpPr>
          <p:nvPr/>
        </p:nvSpPr>
        <p:spPr bwMode="auto">
          <a:xfrm rot="5855133">
            <a:off x="7021513" y="2973387"/>
            <a:ext cx="1150938" cy="144463"/>
          </a:xfrm>
          <a:prstGeom prst="rightArrow">
            <a:avLst>
              <a:gd name="adj1" fmla="val 50000"/>
              <a:gd name="adj2" fmla="val 1991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6830" name="AutoShape 30"/>
          <p:cNvSpPr>
            <a:spLocks noChangeArrowheads="1"/>
          </p:cNvSpPr>
          <p:nvPr/>
        </p:nvSpPr>
        <p:spPr bwMode="auto">
          <a:xfrm rot="4233470">
            <a:off x="7427119" y="2975769"/>
            <a:ext cx="1295400" cy="144462"/>
          </a:xfrm>
          <a:prstGeom prst="rightArrow">
            <a:avLst>
              <a:gd name="adj1" fmla="val 50000"/>
              <a:gd name="adj2" fmla="val 22417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6831" name="Text Box 31"/>
          <p:cNvSpPr txBox="1">
            <a:spLocks noChangeArrowheads="1"/>
          </p:cNvSpPr>
          <p:nvPr/>
        </p:nvSpPr>
        <p:spPr bwMode="auto">
          <a:xfrm>
            <a:off x="87313" y="4991100"/>
            <a:ext cx="31162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800"/>
              <a:t>Objekt patří do skupiny pro kterou mu vyšla vyšší hodnota funkce</a:t>
            </a:r>
          </a:p>
        </p:txBody>
      </p:sp>
      <p:sp>
        <p:nvSpPr>
          <p:cNvPr id="76832" name="Rectangle 32"/>
          <p:cNvSpPr>
            <a:spLocks noChangeArrowheads="1"/>
          </p:cNvSpPr>
          <p:nvPr/>
        </p:nvSpPr>
        <p:spPr bwMode="auto">
          <a:xfrm>
            <a:off x="360363" y="1454150"/>
            <a:ext cx="3779837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Koeficienty klasifikační funkce</a:t>
            </a:r>
          </a:p>
        </p:txBody>
      </p:sp>
      <p:sp>
        <p:nvSpPr>
          <p:cNvPr id="76833" name="Rectangle 33"/>
          <p:cNvSpPr>
            <a:spLocks noChangeArrowheads="1"/>
          </p:cNvSpPr>
          <p:nvPr/>
        </p:nvSpPr>
        <p:spPr bwMode="auto">
          <a:xfrm>
            <a:off x="214313" y="1893888"/>
            <a:ext cx="8534400" cy="152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76835" name="Rectangle 35"/>
          <p:cNvSpPr>
            <a:spLocks noChangeArrowheads="1"/>
          </p:cNvSpPr>
          <p:nvPr/>
        </p:nvSpPr>
        <p:spPr bwMode="auto">
          <a:xfrm>
            <a:off x="4643438" y="1462088"/>
            <a:ext cx="3779837" cy="304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spcBef>
                <a:spcPct val="20000"/>
              </a:spcBef>
            </a:pPr>
            <a:r>
              <a:rPr kumimoji="0" lang="cs-CZ" sz="1800" b="1"/>
              <a:t>Vzdálenost do centroidů</a:t>
            </a:r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DD058-7BEE-4D46-BAE4-E1BFC7FDD6F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10.12.2013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Zástupný symbol pro číslo snímku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DE040-1CCA-4FD7-B417-9F7672C426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</TotalTime>
  <Words>237</Words>
  <Application>Microsoft Office PowerPoint</Application>
  <PresentationFormat>Předvádění na obrazovce (4:3)</PresentationFormat>
  <Paragraphs>59</Paragraphs>
  <Slides>7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9" baseType="lpstr">
      <vt:lpstr>1_Motiv sady Office</vt:lpstr>
      <vt:lpstr>Image</vt:lpstr>
      <vt:lpstr>6. cvičení</vt:lpstr>
      <vt:lpstr>Diskriminační analýza</vt:lpstr>
      <vt:lpstr>Diskriminační analýza – definice modelu</vt:lpstr>
      <vt:lpstr>Diskriminační analza – výsledky</vt:lpstr>
      <vt:lpstr>Diskriminační analýza – výsledky tabulky</vt:lpstr>
      <vt:lpstr>Discriminant analysis – výsledky klasifikace</vt:lpstr>
      <vt:lpstr>Diskriminant analýza – výsledky klasifikace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cvičení</dc:title>
  <dc:creator>littnerova</dc:creator>
  <cp:lastModifiedBy>littnerova</cp:lastModifiedBy>
  <cp:revision>76</cp:revision>
  <dcterms:created xsi:type="dcterms:W3CDTF">2011-01-19T14:50:53Z</dcterms:created>
  <dcterms:modified xsi:type="dcterms:W3CDTF">2013-12-10T08:21:51Z</dcterms:modified>
</cp:coreProperties>
</file>