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84AB8-0067-4FB2-ADA8-5A2FFB57383A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A55D-50C2-4BB9-9BF6-0247588FA44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folHlink"/>
                </a:solidFill>
              </a:rPr>
              <a:t>Komplementové metody</a:t>
            </a:r>
            <a:r>
              <a:rPr lang="cs-CZ" sz="3200" b="1" i="1" dirty="0" smtClean="0">
                <a:solidFill>
                  <a:schemeClr val="folHlink"/>
                </a:solidFill>
              </a:rPr>
              <a:t/>
            </a:r>
            <a:br>
              <a:rPr lang="cs-CZ" sz="3200" b="1" i="1" dirty="0" smtClean="0">
                <a:solidFill>
                  <a:schemeClr val="folHlink"/>
                </a:solidFill>
              </a:rPr>
            </a:br>
            <a:r>
              <a:rPr lang="cs-CZ" sz="1800" b="1" dirty="0" smtClean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dirty="0" smtClean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7019925" cy="524003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u="sng" dirty="0" smtClean="0">
                <a:solidFill>
                  <a:srgbClr val="7030A0"/>
                </a:solidFill>
              </a:rPr>
              <a:t>Složky reakce</a:t>
            </a:r>
            <a:r>
              <a:rPr lang="cs-CZ" sz="2400" b="1" dirty="0" smtClean="0">
                <a:solidFill>
                  <a:srgbClr val="7030A0"/>
                </a:solidFill>
              </a:rPr>
              <a:t>: </a:t>
            </a:r>
            <a:r>
              <a:rPr lang="cs-CZ" sz="2400" dirty="0" smtClean="0"/>
              <a:t>Ab, </a:t>
            </a:r>
            <a:r>
              <a:rPr lang="cs-CZ" sz="2400" dirty="0" err="1" smtClean="0"/>
              <a:t>Ag</a:t>
            </a:r>
            <a:r>
              <a:rPr lang="cs-CZ" sz="2400" dirty="0" smtClean="0"/>
              <a:t>, C, ERY, hemolyzin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 Ab- </a:t>
            </a:r>
            <a:r>
              <a:rPr lang="cs-CZ" sz="2400" dirty="0" smtClean="0"/>
              <a:t> </a:t>
            </a:r>
            <a:r>
              <a:rPr lang="cs-CZ" sz="2400" b="1" i="1" dirty="0" smtClean="0"/>
              <a:t>vyšetřované sérum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chceme v něm </a:t>
            </a:r>
            <a:r>
              <a:rPr lang="cs-CZ" sz="2400" b="1" i="1" dirty="0" smtClean="0"/>
              <a:t>prokázat protilátku</a:t>
            </a:r>
            <a:r>
              <a:rPr lang="cs-CZ" sz="2400" dirty="0" smtClean="0"/>
              <a:t> </a:t>
            </a:r>
            <a:r>
              <a:rPr lang="cs-CZ" sz="2400" i="1" dirty="0" smtClean="0"/>
              <a:t>/ komplement v séru je tepelně inaktivován /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známý specifický </a:t>
            </a:r>
            <a:r>
              <a:rPr lang="cs-CZ" sz="2400" b="1" i="1" dirty="0" err="1" smtClean="0"/>
              <a:t>Ag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jsou-li v séru Ab, vytvoří se </a:t>
            </a:r>
            <a:r>
              <a:rPr lang="cs-CZ" sz="2400" b="1" i="1" dirty="0" err="1" smtClean="0"/>
              <a:t>imunokomplex</a:t>
            </a:r>
            <a:r>
              <a:rPr lang="cs-CZ" sz="2400" b="1" i="1" dirty="0" smtClean="0"/>
              <a:t> IK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KOMPLEMENT </a:t>
            </a:r>
            <a:r>
              <a:rPr lang="cs-CZ" sz="2400" dirty="0" smtClean="0"/>
              <a:t>- zdrojem nejčastěji sérum morčete </a:t>
            </a:r>
            <a:r>
              <a:rPr lang="cs-CZ" sz="2400" b="1" i="1" dirty="0" smtClean="0"/>
              <a:t>(váže se na IK a aktivuje protilátku)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>
                <a:solidFill>
                  <a:srgbClr val="7030A0"/>
                </a:solidFill>
              </a:rPr>
              <a:t>hemolytický komplex: 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b="1" i="1" dirty="0" err="1" smtClean="0"/>
              <a:t>komplex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Ag</a:t>
            </a:r>
            <a:r>
              <a:rPr lang="cs-CZ" sz="2400" b="1" i="1" dirty="0" smtClean="0"/>
              <a:t> /beraní ERY/ a protilátky </a:t>
            </a:r>
            <a:r>
              <a:rPr lang="cs-CZ" sz="2400" b="1" i="1" dirty="0" smtClean="0">
                <a:sym typeface="Symbol" pitchFamily="18" charset="2"/>
              </a:rPr>
              <a:t>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EMBOCEPTORu</a:t>
            </a:r>
            <a:r>
              <a:rPr lang="cs-CZ" sz="2400" b="1" i="1" dirty="0" smtClean="0"/>
              <a:t> /hemolyzinu</a:t>
            </a:r>
            <a:r>
              <a:rPr lang="cs-CZ" sz="2400" dirty="0" smtClean="0"/>
              <a:t>/, získaného imunizací králičího séra beraními erytrocyty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dirty="0" smtClean="0"/>
              <a:t>aby došlo k hemolýze je nutná </a:t>
            </a:r>
            <a:r>
              <a:rPr lang="cs-CZ" sz="2400" b="1" i="1" dirty="0" smtClean="0"/>
              <a:t>spoluúčast KOMPLEMENTU</a:t>
            </a:r>
            <a:r>
              <a:rPr lang="cs-CZ" sz="2400" dirty="0" smtClean="0"/>
              <a:t> a inkubace 30 minut při 30 </a:t>
            </a:r>
            <a:r>
              <a:rPr lang="cs-CZ" sz="2400" dirty="0" smtClean="0">
                <a:sym typeface="Symbol" pitchFamily="18" charset="2"/>
              </a:rPr>
              <a:t></a:t>
            </a:r>
            <a:r>
              <a:rPr lang="cs-CZ" sz="2400" dirty="0" smtClean="0"/>
              <a:t>C</a:t>
            </a:r>
            <a:endParaRPr lang="cs-CZ" sz="2400" i="1" dirty="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04025" y="2420888"/>
          <a:ext cx="2339975" cy="1049337"/>
        </p:xfrm>
        <a:graphic>
          <a:graphicData uri="http://schemas.openxmlformats.org/presentationml/2006/ole">
            <p:oleObj spid="_x0000_s1026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950075" y="4437112"/>
          <a:ext cx="2193925" cy="1008062"/>
        </p:xfrm>
        <a:graphic>
          <a:graphicData uri="http://schemas.openxmlformats.org/presentationml/2006/ole">
            <p:oleObj spid="_x0000_s1027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35975" cy="645333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Podle typu přenosu se </a:t>
            </a:r>
            <a:r>
              <a:rPr lang="cs-CZ" sz="5100" b="1" dirty="0" err="1" smtClean="0">
                <a:solidFill>
                  <a:srgbClr val="7030A0"/>
                </a:solidFill>
              </a:rPr>
              <a:t>bloty</a:t>
            </a:r>
            <a:r>
              <a:rPr lang="cs-CZ" sz="5100" b="1" dirty="0" smtClean="0">
                <a:solidFill>
                  <a:srgbClr val="7030A0"/>
                </a:solidFill>
              </a:rPr>
              <a:t> liší: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Vakuový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Kapilární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Tankový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„</a:t>
            </a:r>
            <a:r>
              <a:rPr lang="cs-CZ" sz="5100" b="1" dirty="0" err="1" smtClean="0">
                <a:solidFill>
                  <a:schemeClr val="folHlink"/>
                </a:solidFill>
              </a:rPr>
              <a:t>Semi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dry</a:t>
            </a:r>
            <a:r>
              <a:rPr lang="cs-CZ" sz="5100" b="1" dirty="0" smtClean="0">
                <a:solidFill>
                  <a:schemeClr val="folHlink"/>
                </a:solidFill>
              </a:rPr>
              <a:t>“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dot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bílkoviny nejsou </a:t>
            </a:r>
            <a:r>
              <a:rPr lang="cs-CZ" sz="5100" dirty="0" err="1" smtClean="0"/>
              <a:t>rozseparovány</a:t>
            </a:r>
            <a:r>
              <a:rPr lang="cs-CZ" sz="51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Používané membrány: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Nylonová</a:t>
            </a:r>
            <a:r>
              <a:rPr lang="cs-CZ" sz="51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PVDF </a:t>
            </a:r>
            <a:r>
              <a:rPr lang="cs-CZ" sz="5100" dirty="0" smtClean="0"/>
              <a:t>(</a:t>
            </a:r>
            <a:r>
              <a:rPr lang="cs-CZ" sz="5100" dirty="0" err="1" smtClean="0"/>
              <a:t>polyvinylen</a:t>
            </a:r>
            <a:r>
              <a:rPr lang="cs-CZ" sz="5100" dirty="0" smtClean="0"/>
              <a:t> </a:t>
            </a:r>
            <a:r>
              <a:rPr lang="cs-CZ" sz="5100" dirty="0" err="1" smtClean="0"/>
              <a:t>difluoridová</a:t>
            </a:r>
            <a:r>
              <a:rPr lang="cs-CZ" sz="51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Nitrocelulosová</a:t>
            </a:r>
            <a:r>
              <a:rPr lang="cs-CZ" sz="51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folHlink"/>
                </a:solidFill>
              </a:rPr>
              <a:t>WESTERN BLOT</a:t>
            </a:r>
            <a:endParaRPr lang="cs-CZ" sz="51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dirty="0" smtClean="0"/>
              <a:t>3 kroky: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1. SDS PAGE</a:t>
            </a:r>
            <a:r>
              <a:rPr lang="cs-CZ" sz="5100" dirty="0" smtClean="0"/>
              <a:t> (gradientová elektroforéza)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2. BLOTTING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3. IMUNODETEKCE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2060"/>
                </a:solidFill>
              </a:rPr>
              <a:t>SDS PAGE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45059" name="Obdélník 3"/>
          <p:cNvSpPr>
            <a:spLocks noChangeArrowheads="1"/>
          </p:cNvSpPr>
          <p:nvPr/>
        </p:nvSpPr>
        <p:spPr bwMode="auto">
          <a:xfrm>
            <a:off x="285750" y="1428750"/>
            <a:ext cx="85010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b="1"/>
              <a:t>Nejpoužívanější metodou je PAGE – SDS elektroforéza v polyakrylamidovém gelu v přítomnosti </a:t>
            </a:r>
            <a:r>
              <a:rPr lang="cs-CZ" sz="2200" b="1">
                <a:solidFill>
                  <a:schemeClr val="folHlink"/>
                </a:solidFill>
              </a:rPr>
              <a:t>SDS</a:t>
            </a:r>
            <a:r>
              <a:rPr lang="cs-CZ" sz="2200" b="1"/>
              <a:t> (sodium dodecyl sulphate). Umožňuje následné určení relativních molekulových hmotností jednotlivých proteinových frakcí. </a:t>
            </a:r>
          </a:p>
          <a:p>
            <a:r>
              <a:rPr lang="cs-CZ" sz="2200" b="1"/>
              <a:t>Polyakrylamidové gely se připravují kopolymerací polymerů – </a:t>
            </a:r>
            <a:r>
              <a:rPr lang="cs-CZ" sz="2200" b="1" i="1">
                <a:solidFill>
                  <a:schemeClr val="folHlink"/>
                </a:solidFill>
              </a:rPr>
              <a:t>akrylamidu</a:t>
            </a:r>
            <a:r>
              <a:rPr lang="cs-CZ" sz="2200" b="1">
                <a:solidFill>
                  <a:schemeClr val="folHlink"/>
                </a:solidFill>
              </a:rPr>
              <a:t> </a:t>
            </a:r>
            <a:r>
              <a:rPr lang="cs-CZ" sz="2200" b="1"/>
              <a:t>a </a:t>
            </a:r>
            <a:r>
              <a:rPr lang="cs-CZ" sz="2200" b="1" i="1">
                <a:solidFill>
                  <a:schemeClr val="folHlink"/>
                </a:solidFill>
              </a:rPr>
              <a:t>N,N’–methylen-bis-akrylamidu</a:t>
            </a:r>
            <a:r>
              <a:rPr lang="cs-CZ" sz="2200" b="1"/>
              <a:t> (BISu).</a:t>
            </a:r>
          </a:p>
          <a:p>
            <a:r>
              <a:rPr lang="cs-CZ" sz="2200" b="1"/>
              <a:t>Polymerací akrylamidu vznikají dlouhé řetězce polymerů, zařazení BISu způsobuje zesílení „můstky“, které vznikají z bifunkčních zbytků BISu. Vytvořená polyakrylamidová matice nese elektrický náboj a je chemicky dost inertní. Pro stanovení Mr se používá SDS detergent. </a:t>
            </a:r>
          </a:p>
        </p:txBody>
      </p:sp>
      <p:sp>
        <p:nvSpPr>
          <p:cNvPr id="45060" name="Obdélník 3"/>
          <p:cNvSpPr>
            <a:spLocks noChangeArrowheads="1"/>
          </p:cNvSpPr>
          <p:nvPr/>
        </p:nvSpPr>
        <p:spPr bwMode="auto">
          <a:xfrm>
            <a:off x="285750" y="5357813"/>
            <a:ext cx="8858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- SDS – </a:t>
            </a:r>
            <a:r>
              <a:rPr lang="cs-CZ" sz="2000" b="1" i="1" dirty="0" err="1">
                <a:solidFill>
                  <a:srgbClr val="002060"/>
                </a:solidFill>
              </a:rPr>
              <a:t>sodium</a:t>
            </a:r>
            <a:r>
              <a:rPr lang="cs-CZ" sz="2000" b="1" i="1" dirty="0">
                <a:solidFill>
                  <a:srgbClr val="002060"/>
                </a:solidFill>
              </a:rPr>
              <a:t> </a:t>
            </a:r>
            <a:r>
              <a:rPr lang="cs-CZ" sz="2000" b="1" i="1" dirty="0" err="1">
                <a:solidFill>
                  <a:srgbClr val="002060"/>
                </a:solidFill>
              </a:rPr>
              <a:t>dodecylsulfát</a:t>
            </a:r>
            <a:r>
              <a:rPr lang="cs-CZ" sz="2000" b="1" dirty="0">
                <a:solidFill>
                  <a:srgbClr val="002060"/>
                </a:solidFill>
              </a:rPr>
              <a:t> – </a:t>
            </a:r>
            <a:r>
              <a:rPr lang="cs-CZ" sz="2000" dirty="0"/>
              <a:t>TENZID, váže se v poměru 1,4 g SDS/ 1 g bílkoviny</a:t>
            </a:r>
          </a:p>
          <a:p>
            <a:r>
              <a:rPr lang="cs-CZ" sz="2000" dirty="0"/>
              <a:t>   </a:t>
            </a:r>
            <a:r>
              <a:rPr lang="cs-CZ" sz="2000" dirty="0">
                <a:sym typeface="Symbol" pitchFamily="18" charset="2"/>
              </a:rPr>
              <a:t></a:t>
            </a:r>
            <a:r>
              <a:rPr lang="cs-CZ" sz="2000" dirty="0"/>
              <a:t> udílí bílkovinám  </a:t>
            </a:r>
            <a:r>
              <a:rPr lang="cs-CZ" sz="2000" b="1" dirty="0"/>
              <a:t>UNIFORMNÍ náboj, její vlastní náboj pozbude významu a dělení může probíhat podle velikosti molekul.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8483600" cy="3888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cs-CZ" sz="2600" dirty="0" err="1" smtClean="0"/>
              <a:t>Blotovacím</a:t>
            </a:r>
            <a:r>
              <a:rPr lang="cs-CZ" sz="2600" dirty="0" smtClean="0"/>
              <a:t> zařízením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r>
              <a:rPr lang="cs-CZ" sz="2600" dirty="0" smtClean="0"/>
              <a:t> přeneseme rozdělené proteiny pomocí el. proudu.</a:t>
            </a:r>
          </a:p>
          <a:p>
            <a:r>
              <a:rPr lang="cs-CZ" sz="2600" dirty="0" smtClean="0"/>
              <a:t>Sestavíme </a:t>
            </a:r>
            <a:r>
              <a:rPr lang="cs-CZ" sz="2600" dirty="0" err="1" smtClean="0"/>
              <a:t>blotovací</a:t>
            </a:r>
            <a:r>
              <a:rPr lang="cs-CZ" sz="2600" dirty="0" smtClean="0"/>
              <a:t> zařízení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endParaRPr lang="cs-CZ" sz="2600" dirty="0" smtClean="0"/>
          </a:p>
          <a:p>
            <a:r>
              <a:rPr lang="cs-CZ" sz="2600" dirty="0" smtClean="0"/>
              <a:t>Na grafitovou elektrodu umístníme filtr. Papíry navlhčené transferovým pufrem, pak nitrocelulózovou membránu, gel s proteiny a další </a:t>
            </a:r>
            <a:r>
              <a:rPr lang="cs-CZ" sz="2600" dirty="0" err="1" smtClean="0"/>
              <a:t>navhčené</a:t>
            </a:r>
            <a:r>
              <a:rPr lang="cs-CZ" sz="2600" dirty="0" smtClean="0"/>
              <a:t> filtr. Papíry</a:t>
            </a:r>
          </a:p>
          <a:p>
            <a:r>
              <a:rPr lang="cs-CZ" sz="2600" dirty="0" smtClean="0"/>
              <a:t>Přiložíme elektrody a zapojíme ke zdroji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23850" y="0"/>
            <a:ext cx="8391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400" b="1" dirty="0"/>
              <a:t>Použitím směsi standardních bílkovin se známou </a:t>
            </a:r>
            <a:r>
              <a:rPr lang="cs-CZ" sz="2400" b="1" dirty="0" err="1"/>
              <a:t>Mr</a:t>
            </a:r>
            <a:r>
              <a:rPr lang="cs-CZ" sz="2400" b="1" dirty="0"/>
              <a:t> a po sestrojení kalibrační křivky je možné vypočítat </a:t>
            </a:r>
            <a:r>
              <a:rPr lang="cs-CZ" sz="2400" b="1" dirty="0" err="1"/>
              <a:t>Mr</a:t>
            </a:r>
            <a:r>
              <a:rPr lang="cs-CZ" sz="2400" b="1" dirty="0"/>
              <a:t> jednotlivých frakcí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WB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folHlink"/>
                </a:solidFill>
              </a:rPr>
              <a:t>IMUNODETEKCE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/>
              <a:t>Z membrány odřízneme sjezd s proteinovými standardy a obarvíme </a:t>
            </a:r>
            <a:r>
              <a:rPr lang="cs-CZ" dirty="0" err="1" smtClean="0"/>
              <a:t>amidočerní</a:t>
            </a:r>
            <a:r>
              <a:rPr lang="cs-CZ" dirty="0" smtClean="0"/>
              <a:t>, propláchneme v </a:t>
            </a:r>
            <a:r>
              <a:rPr lang="cs-CZ" dirty="0" err="1" smtClean="0"/>
              <a:t>prom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Inkubace s </a:t>
            </a:r>
            <a:r>
              <a:rPr lang="cs-CZ" u="sng" dirty="0" smtClean="0"/>
              <a:t>primární protilátkou</a:t>
            </a:r>
            <a:r>
              <a:rPr lang="cs-CZ" dirty="0" smtClean="0"/>
              <a:t> v </a:t>
            </a:r>
            <a:r>
              <a:rPr lang="cs-CZ" dirty="0" err="1" smtClean="0"/>
              <a:t>blokov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a následně se </a:t>
            </a:r>
            <a:r>
              <a:rPr lang="cs-CZ" u="sng" dirty="0" smtClean="0"/>
              <a:t>sekundární  protilátkou</a:t>
            </a:r>
            <a:r>
              <a:rPr lang="cs-CZ" dirty="0" smtClean="0"/>
              <a:t> v blokovacím roztoku.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Promyjeme a vložíme do substrátového roztoku, dokud se neobjeví bandy (barví se proteiny)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Vyvolávání ukončíme namočením membrán do vodovodní vody,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i="1" u="sng" dirty="0" smtClean="0">
                <a:solidFill>
                  <a:schemeClr val="folHlink"/>
                </a:solidFill>
              </a:rPr>
              <a:t>průběh reakce:</a:t>
            </a:r>
            <a:endParaRPr lang="cs-CZ" sz="2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POZITIVNÍ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je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protilátka v séru vytvoří </a:t>
            </a:r>
            <a:r>
              <a:rPr lang="cs-CZ" sz="2800" b="1" i="1" dirty="0" smtClean="0"/>
              <a:t>komplex s </a:t>
            </a:r>
            <a:r>
              <a:rPr lang="cs-CZ" sz="2800" b="1" i="1" dirty="0" err="1" smtClean="0"/>
              <a:t>Ag</a:t>
            </a:r>
            <a:r>
              <a:rPr lang="cs-CZ" sz="2800" dirty="0" smtClean="0"/>
              <a:t> – na něj se </a:t>
            </a:r>
            <a:r>
              <a:rPr lang="cs-CZ" sz="2800" b="1" i="1" dirty="0" smtClean="0"/>
              <a:t>naváže komplement</a:t>
            </a:r>
            <a:r>
              <a:rPr lang="cs-CZ" sz="2800" dirty="0" smtClean="0"/>
              <a:t>. Po přidání hemolytického systému </a:t>
            </a:r>
            <a:r>
              <a:rPr lang="cs-CZ" sz="2800" b="1" i="1" dirty="0" smtClean="0"/>
              <a:t>nezbývá</a:t>
            </a:r>
            <a:r>
              <a:rPr lang="cs-CZ" sz="2800" dirty="0" smtClean="0"/>
              <a:t> již komplement </a:t>
            </a:r>
            <a:r>
              <a:rPr lang="cs-CZ" sz="2800" b="1" i="1" dirty="0" smtClean="0"/>
              <a:t>do 2. části reakce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k hemolýze NEDOJDE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NEGATIVNÍ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není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- v 1. fázi reakce se </a:t>
            </a:r>
            <a:r>
              <a:rPr lang="cs-CZ" sz="2800" b="1" i="1" dirty="0" smtClean="0"/>
              <a:t>nevytvoří IK</a:t>
            </a:r>
            <a:r>
              <a:rPr lang="cs-CZ" sz="2800" dirty="0" smtClean="0"/>
              <a:t> – </a:t>
            </a:r>
            <a:r>
              <a:rPr lang="cs-CZ" sz="2800" b="1" i="1" dirty="0" smtClean="0"/>
              <a:t>komplement se nevyváže</a:t>
            </a:r>
            <a:r>
              <a:rPr lang="cs-CZ" sz="2800" dirty="0" smtClean="0"/>
              <a:t> a zbývá do 2. fáze reakce, kdy </a:t>
            </a:r>
            <a:r>
              <a:rPr lang="cs-CZ" sz="2800" b="1" i="1" dirty="0" smtClean="0"/>
              <a:t>aktivuje hemolyzin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DOJDE k hemolýze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endParaRPr lang="cs-CZ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715125" y="285750"/>
          <a:ext cx="2124075" cy="952500"/>
        </p:xfrm>
        <a:graphic>
          <a:graphicData uri="http://schemas.openxmlformats.org/presentationml/2006/ole">
            <p:oleObj spid="_x0000_s2050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57188" y="214313"/>
          <a:ext cx="2114550" cy="971550"/>
        </p:xfrm>
        <a:graphic>
          <a:graphicData uri="http://schemas.openxmlformats.org/presentationml/2006/ole">
            <p:oleObj spid="_x0000_s2051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KFR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 smtClean="0"/>
              <a:t>- velmi </a:t>
            </a:r>
            <a:r>
              <a:rPr lang="cs-CZ" b="1" i="1" dirty="0" smtClean="0"/>
              <a:t>záleží na množství komplementu</a:t>
            </a:r>
            <a:r>
              <a:rPr lang="cs-CZ" dirty="0" smtClean="0"/>
              <a:t> – </a:t>
            </a:r>
            <a:r>
              <a:rPr lang="cs-CZ" b="1" i="1" dirty="0" smtClean="0"/>
              <a:t>každý vzorek se musí titrovat</a:t>
            </a:r>
            <a:r>
              <a:rPr lang="cs-CZ" dirty="0" smtClean="0"/>
              <a:t>, aby bylo množství komplementu konstantní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- </a:t>
            </a:r>
            <a:r>
              <a:rPr lang="cs-CZ" b="1" i="1" dirty="0" smtClean="0">
                <a:solidFill>
                  <a:schemeClr val="folHlink"/>
                </a:solidFill>
              </a:rPr>
              <a:t>použití:</a:t>
            </a:r>
            <a:endParaRPr lang="cs-CZ" b="1" dirty="0" smtClean="0">
              <a:solidFill>
                <a:schemeClr val="folHlink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diagnostika</a:t>
            </a:r>
            <a:r>
              <a:rPr lang="cs-CZ" dirty="0" smtClean="0"/>
              <a:t> příjice </a:t>
            </a:r>
            <a:r>
              <a:rPr lang="cs-CZ" i="1" dirty="0" smtClean="0"/>
              <a:t>/syfilis/,</a:t>
            </a:r>
            <a:r>
              <a:rPr lang="cs-CZ" dirty="0" smtClean="0"/>
              <a:t> </a:t>
            </a:r>
            <a:r>
              <a:rPr lang="cs-CZ" dirty="0" err="1" smtClean="0"/>
              <a:t>bruceózy</a:t>
            </a:r>
            <a:r>
              <a:rPr lang="cs-CZ" dirty="0" smtClean="0"/>
              <a:t>, </a:t>
            </a:r>
            <a:r>
              <a:rPr lang="cs-CZ" dirty="0" err="1" smtClean="0"/>
              <a:t>pasteurely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ve virologii</a:t>
            </a:r>
            <a:r>
              <a:rPr lang="cs-CZ" dirty="0" smtClean="0"/>
              <a:t> průkaz protilátek téměř všech virových nákaz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typizace neznámých </a:t>
            </a:r>
            <a:r>
              <a:rPr lang="cs-CZ" b="1" i="1" dirty="0" err="1" smtClean="0"/>
              <a:t>Ag</a:t>
            </a:r>
            <a:r>
              <a:rPr lang="cs-CZ" dirty="0" smtClean="0"/>
              <a:t> nově izolovaných virů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průkaz </a:t>
            </a:r>
            <a:r>
              <a:rPr lang="cs-CZ" b="1" i="1" dirty="0" err="1" smtClean="0"/>
              <a:t>protiorgánových</a:t>
            </a:r>
            <a:r>
              <a:rPr lang="cs-CZ" b="1" i="1" dirty="0" smtClean="0"/>
              <a:t> 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720"/>
            <a:ext cx="8569325" cy="3816424"/>
          </a:xfrm>
        </p:spPr>
        <p:txBody>
          <a:bodyPr>
            <a:normAutofit fontScale="47500" lnSpcReduction="20000"/>
          </a:bodyPr>
          <a:lstStyle/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a) </a:t>
            </a:r>
            <a:r>
              <a:rPr lang="cs-CZ" sz="5100" dirty="0" smtClean="0"/>
              <a:t>Stanovují se hladiny jednotlivých složek K v séru – 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/>
              <a:t>        za pomoci </a:t>
            </a:r>
            <a:r>
              <a:rPr lang="cs-CZ" sz="5100" dirty="0" err="1" smtClean="0"/>
              <a:t>antisér</a:t>
            </a:r>
            <a:r>
              <a:rPr lang="cs-CZ" sz="5100" dirty="0" smtClean="0"/>
              <a:t>, většinou proti C3, C4, C1q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b) </a:t>
            </a:r>
            <a:r>
              <a:rPr lang="cs-CZ" sz="5100" dirty="0" smtClean="0"/>
              <a:t>Celková aktivita komplementové kaskády-se provádí testem </a:t>
            </a:r>
            <a:r>
              <a:rPr lang="cs-CZ" sz="5100" dirty="0" smtClean="0">
                <a:solidFill>
                  <a:srgbClr val="FFC000"/>
                </a:solidFill>
              </a:rPr>
              <a:t>CH50 </a:t>
            </a:r>
            <a:r>
              <a:rPr lang="cs-CZ" sz="5100" dirty="0" smtClean="0"/>
              <a:t>– (50% hemolýza způsobená komplementem), stupeň hemolýzy závisí na množství přidaného K, nepřímá úměra, hemolýza - spektrofotometrie</a:t>
            </a:r>
          </a:p>
          <a:p>
            <a:pPr marL="609600" indent="-609600">
              <a:buNone/>
            </a:pPr>
            <a:r>
              <a:rPr lang="cs-CZ" sz="5100" dirty="0" smtClean="0">
                <a:solidFill>
                  <a:schemeClr val="folHlink"/>
                </a:solidFill>
              </a:rPr>
              <a:t>Využití:</a:t>
            </a:r>
            <a:r>
              <a:rPr lang="cs-CZ" sz="5100" dirty="0" smtClean="0"/>
              <a:t>  K detekci poruch </a:t>
            </a:r>
            <a:r>
              <a:rPr lang="cs-CZ" sz="5100" dirty="0" err="1" smtClean="0"/>
              <a:t>nedostatečnéh</a:t>
            </a:r>
            <a:r>
              <a:rPr lang="cs-CZ" sz="5100" dirty="0" smtClean="0"/>
              <a:t> mn. Nebo defektů složek K systému</a:t>
            </a:r>
          </a:p>
          <a:p>
            <a:pPr marL="609600" indent="-609600">
              <a:buNone/>
            </a:pPr>
            <a:r>
              <a:rPr lang="cs-CZ" sz="5100" dirty="0" smtClean="0"/>
              <a:t>Reakční směs:</a:t>
            </a:r>
          </a:p>
          <a:p>
            <a:pPr marL="609600" indent="-609600">
              <a:buNone/>
            </a:pPr>
            <a:r>
              <a:rPr lang="cs-CZ" sz="5100" dirty="0" smtClean="0"/>
              <a:t>2%nálev krvinek,  Ab(hemolyzin), C komerční (vyšetřované sérum)</a:t>
            </a:r>
          </a:p>
          <a:p>
            <a:pPr marL="609600" indent="-609600">
              <a:buNone/>
            </a:pPr>
            <a:r>
              <a:rPr lang="cs-CZ" sz="5100" dirty="0" smtClean="0"/>
              <a:t>Výsledek: lýze buněk, vyčeření</a:t>
            </a:r>
          </a:p>
          <a:p>
            <a:pPr marL="609600" indent="-609600" eaLnBrk="1" hangingPunct="1">
              <a:buFontTx/>
              <a:buNone/>
            </a:pPr>
            <a:endParaRPr lang="cs-CZ" sz="4400" dirty="0" smtClean="0"/>
          </a:p>
          <a:p>
            <a:pPr marL="609600" indent="-609600" eaLnBrk="1" hangingPunct="1">
              <a:buFontTx/>
              <a:buNone/>
            </a:pPr>
            <a:endParaRPr lang="cs-CZ" sz="1800" dirty="0" smtClean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388" y="5229200"/>
            <a:ext cx="87852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sz="2000" dirty="0" err="1" smtClean="0"/>
              <a:t>Ag</a:t>
            </a:r>
            <a:r>
              <a:rPr lang="cs-CZ" sz="2000" dirty="0" smtClean="0"/>
              <a:t>+</a:t>
            </a:r>
            <a:r>
              <a:rPr lang="cs-CZ" sz="2000" dirty="0" err="1" smtClean="0"/>
              <a:t>Ag</a:t>
            </a:r>
            <a:r>
              <a:rPr lang="cs-CZ" sz="2000" dirty="0" smtClean="0"/>
              <a:t>=IK, CIK, DIK</a:t>
            </a:r>
          </a:p>
          <a:p>
            <a:r>
              <a:rPr lang="cs-CZ" sz="2000" b="1" dirty="0" smtClean="0">
                <a:solidFill>
                  <a:srgbClr val="7030A0"/>
                </a:solidFill>
              </a:rPr>
              <a:t>1.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Využívající </a:t>
            </a:r>
            <a:r>
              <a:rPr lang="cs-CZ" sz="2000" dirty="0" err="1" smtClean="0"/>
              <a:t>fyz</a:t>
            </a:r>
            <a:r>
              <a:rPr lang="cs-CZ" sz="2000" dirty="0" smtClean="0"/>
              <a:t> – </a:t>
            </a:r>
            <a:r>
              <a:rPr lang="cs-CZ" sz="2000" dirty="0" err="1" smtClean="0"/>
              <a:t>chem</a:t>
            </a:r>
            <a:r>
              <a:rPr lang="cs-CZ" sz="2000" dirty="0" smtClean="0"/>
              <a:t> vlastností – CIK- největší makromolekuly séra mohou být </a:t>
            </a:r>
            <a:r>
              <a:rPr lang="cs-CZ" sz="2000" dirty="0" err="1" smtClean="0"/>
              <a:t>preciptovány</a:t>
            </a:r>
            <a:r>
              <a:rPr lang="cs-CZ" sz="2000" dirty="0" smtClean="0"/>
              <a:t> pomocí PEG (</a:t>
            </a:r>
            <a:r>
              <a:rPr lang="cs-CZ" sz="2000" dirty="0" err="1" smtClean="0"/>
              <a:t>polyetylénglykol</a:t>
            </a:r>
            <a:r>
              <a:rPr lang="cs-CZ" sz="2000" dirty="0" smtClean="0"/>
              <a:t>). Precipitát je úměrný mn. cirkulujících CIK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folHlink"/>
                </a:solidFill>
              </a:rPr>
              <a:t>Vyšetření cirkulujících a deponovaných IK</a:t>
            </a:r>
            <a:r>
              <a:rPr lang="cs-CZ" b="1" i="1" dirty="0" smtClean="0">
                <a:solidFill>
                  <a:schemeClr val="folHlink"/>
                </a:solidFill>
              </a:rPr>
              <a:t/>
            </a:r>
            <a:br>
              <a:rPr lang="cs-CZ" b="1" i="1" dirty="0" smtClean="0">
                <a:solidFill>
                  <a:schemeClr val="folHlin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dirty="0" err="1" smtClean="0"/>
              <a:t>Ag</a:t>
            </a:r>
            <a:r>
              <a:rPr lang="cs-CZ" dirty="0" smtClean="0"/>
              <a:t>+</a:t>
            </a:r>
            <a:r>
              <a:rPr lang="cs-CZ" dirty="0" err="1" smtClean="0"/>
              <a:t>Ag</a:t>
            </a:r>
            <a:r>
              <a:rPr lang="cs-CZ" dirty="0" smtClean="0"/>
              <a:t>=IK, CIK, DIK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1.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Využívající </a:t>
            </a:r>
            <a:r>
              <a:rPr lang="cs-CZ" dirty="0" err="1" smtClean="0"/>
              <a:t>fyz</a:t>
            </a:r>
            <a:r>
              <a:rPr lang="cs-CZ" dirty="0" smtClean="0"/>
              <a:t> – </a:t>
            </a:r>
            <a:r>
              <a:rPr lang="cs-CZ" dirty="0" err="1" smtClean="0"/>
              <a:t>chem</a:t>
            </a:r>
            <a:r>
              <a:rPr lang="cs-CZ" dirty="0" smtClean="0"/>
              <a:t> vlastností – CIK- největší makromolekuly séra mohou být </a:t>
            </a:r>
            <a:r>
              <a:rPr lang="cs-CZ" dirty="0" err="1" smtClean="0"/>
              <a:t>preciptovány</a:t>
            </a:r>
            <a:r>
              <a:rPr lang="cs-CZ" dirty="0" smtClean="0"/>
              <a:t> pomocí PEG (</a:t>
            </a:r>
            <a:r>
              <a:rPr lang="cs-CZ" dirty="0" err="1" smtClean="0"/>
              <a:t>polyetylénglykol</a:t>
            </a:r>
            <a:r>
              <a:rPr lang="cs-CZ" dirty="0" smtClean="0"/>
              <a:t>). Precipitát je úměrný mn. cirkulujících CIK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dirty="0" smtClean="0">
                <a:solidFill>
                  <a:schemeClr val="folHlink"/>
                </a:solidFill>
              </a:rPr>
              <a:t>Vyšetření CIK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>
            <a:noAutofit/>
          </a:bodyPr>
          <a:lstStyle/>
          <a:p>
            <a:pPr eaLnBrk="1" hangingPunct="1"/>
            <a:r>
              <a:rPr lang="cs-CZ" sz="2800" dirty="0" smtClean="0">
                <a:solidFill>
                  <a:srgbClr val="7030A0"/>
                </a:solidFill>
              </a:rPr>
              <a:t>2. </a:t>
            </a:r>
            <a:r>
              <a:rPr lang="cs-CZ" sz="2800" dirty="0" smtClean="0"/>
              <a:t>CIK na sebe váží C1 – C3 složky K. V první fázi se odstraní nenavázaný C1q. V druhé fázi se stanoví koncentrace C1q, jež odráží i hladinu CIK (totéž pro C3,C4)</a:t>
            </a:r>
          </a:p>
          <a:p>
            <a:pPr eaLnBrk="1" hangingPunct="1"/>
            <a:r>
              <a:rPr lang="cs-CZ" sz="2800" dirty="0" smtClean="0">
                <a:solidFill>
                  <a:srgbClr val="7030A0"/>
                </a:solidFill>
              </a:rPr>
              <a:t>3. </a:t>
            </a:r>
            <a:r>
              <a:rPr lang="cs-CZ" sz="2800" dirty="0" smtClean="0"/>
              <a:t>průkaz vazbou na buňky, které </a:t>
            </a:r>
            <a:r>
              <a:rPr lang="cs-CZ" sz="2800" dirty="0" err="1" smtClean="0"/>
              <a:t>exprimují</a:t>
            </a:r>
            <a:r>
              <a:rPr lang="cs-CZ" sz="2800" dirty="0" smtClean="0"/>
              <a:t> receptor pro </a:t>
            </a:r>
            <a:r>
              <a:rPr lang="cs-CZ" sz="2800" dirty="0" err="1" smtClean="0"/>
              <a:t>Fc</a:t>
            </a:r>
            <a:r>
              <a:rPr lang="cs-CZ" sz="2800" dirty="0" smtClean="0"/>
              <a:t> </a:t>
            </a:r>
            <a:r>
              <a:rPr lang="cs-CZ" sz="2800" dirty="0" err="1" smtClean="0"/>
              <a:t>gragment</a:t>
            </a:r>
            <a:r>
              <a:rPr lang="cs-CZ" sz="2800" dirty="0" smtClean="0"/>
              <a:t> </a:t>
            </a:r>
            <a:r>
              <a:rPr lang="cs-CZ" sz="2800" dirty="0" err="1" smtClean="0"/>
              <a:t>IgG</a:t>
            </a:r>
            <a:r>
              <a:rPr lang="cs-CZ" sz="2800" dirty="0" smtClean="0"/>
              <a:t>. Lze využít trombocyty, Žírné </a:t>
            </a:r>
            <a:r>
              <a:rPr lang="cs-CZ" sz="2800" dirty="0" err="1" smtClean="0"/>
              <a:t>b</a:t>
            </a:r>
            <a:r>
              <a:rPr lang="cs-CZ" sz="2800" dirty="0" smtClean="0"/>
              <a:t>., </a:t>
            </a:r>
            <a:r>
              <a:rPr lang="cs-CZ" sz="2800" dirty="0" err="1" smtClean="0"/>
              <a:t>fygocyty</a:t>
            </a:r>
            <a:endParaRPr lang="cs-CZ" sz="2800" dirty="0" smtClean="0"/>
          </a:p>
          <a:p>
            <a:pPr eaLnBrk="1" hangingPunct="1"/>
            <a:r>
              <a:rPr lang="cs-CZ" sz="2800" i="1" dirty="0" smtClean="0">
                <a:solidFill>
                  <a:schemeClr val="folHlink"/>
                </a:solidFill>
              </a:rPr>
              <a:t>Využití:</a:t>
            </a:r>
            <a:r>
              <a:rPr lang="cs-CZ" sz="2800" dirty="0" smtClean="0"/>
              <a:t> Pro monitoring jakýchkoliv zánětlivých procesů. Pro diagnostiku </a:t>
            </a:r>
            <a:r>
              <a:rPr lang="cs-CZ" sz="2800" dirty="0" err="1" smtClean="0"/>
              <a:t>imunokomplexových</a:t>
            </a:r>
            <a:r>
              <a:rPr lang="cs-CZ" sz="2800" dirty="0" smtClean="0"/>
              <a:t> chorob je důležitější průkaz IK deponovaných v tkáních. To se provádí po </a:t>
            </a:r>
            <a:r>
              <a:rPr lang="cs-CZ" sz="2800" dirty="0" smtClean="0">
                <a:solidFill>
                  <a:srgbClr val="FFC000"/>
                </a:solidFill>
              </a:rPr>
              <a:t>bioptickém odběru </a:t>
            </a:r>
            <a:r>
              <a:rPr lang="cs-CZ" sz="2800" dirty="0" smtClean="0"/>
              <a:t>vzorku z tkáně (kůže, svaly, ledviny) pomocí přímé fluorescence se prokazuje uložení </a:t>
            </a:r>
            <a:r>
              <a:rPr lang="cs-CZ" sz="2800" dirty="0" err="1" smtClean="0"/>
              <a:t>IgG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Zákalové reakce</a:t>
            </a:r>
            <a:r>
              <a:rPr lang="cs-CZ" b="1" i="1" smtClean="0">
                <a:solidFill>
                  <a:schemeClr val="folHlink"/>
                </a:solidFill>
              </a:rPr>
              <a:t/>
            </a:r>
            <a:br>
              <a:rPr lang="cs-CZ" b="1" i="1" smtClean="0">
                <a:solidFill>
                  <a:schemeClr val="folHlink"/>
                </a:solidFill>
              </a:rPr>
            </a:br>
            <a:r>
              <a:rPr lang="cs-CZ" sz="1800" b="1" i="1" smtClean="0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 smtClean="0">
                <a:solidFill>
                  <a:schemeClr val="folHlink"/>
                </a:solidFill>
              </a:rPr>
              <a:t>Princip:</a:t>
            </a:r>
            <a:r>
              <a:rPr lang="cs-CZ" sz="1800" b="1" smtClean="0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25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79512" y="1700808"/>
            <a:ext cx="406794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sz="2400" b="1" dirty="0">
                <a:solidFill>
                  <a:srgbClr val="7030A0"/>
                </a:solidFill>
              </a:rPr>
              <a:t>NEFELOMETRIE </a:t>
            </a:r>
            <a:r>
              <a:rPr lang="cs-CZ" sz="2400" dirty="0"/>
              <a:t>– rozptyl monochrom. světla měřeného pod úhlem, měří se intenzita záblesků světla odraženého od IK (</a:t>
            </a:r>
            <a:r>
              <a:rPr lang="cs-CZ" sz="2400" dirty="0" err="1"/>
              <a:t>Tyndal</a:t>
            </a:r>
            <a:r>
              <a:rPr lang="cs-CZ" sz="2400" dirty="0"/>
              <a:t>. efekt), výbojka nebo laser</a:t>
            </a:r>
            <a:endParaRPr lang="cs-CZ" sz="24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9388" y="4221089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TURBIDIMETRIE </a:t>
            </a:r>
            <a:r>
              <a:rPr lang="cs-CZ" sz="2400" dirty="0">
                <a:solidFill>
                  <a:srgbClr val="7030A0"/>
                </a:solidFill>
              </a:rPr>
              <a:t>– </a:t>
            </a:r>
            <a:r>
              <a:rPr lang="cs-CZ" sz="2400" dirty="0"/>
              <a:t>úbytek monochrom. světla o 320nm při průchodu vzorkem v kyvetě měřeného ve stejné rovině </a:t>
            </a:r>
          </a:p>
          <a:p>
            <a:r>
              <a:rPr lang="cs-CZ" sz="2400" dirty="0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Stanovení c </a:t>
            </a:r>
            <a:r>
              <a:rPr lang="cs-CZ" dirty="0" err="1" smtClean="0"/>
              <a:t>Ig</a:t>
            </a:r>
            <a:r>
              <a:rPr lang="cs-CZ" dirty="0" smtClean="0"/>
              <a:t>, hlavních sérových proteinů, stanovení sérových </a:t>
            </a:r>
            <a:r>
              <a:rPr lang="cs-CZ" dirty="0" err="1" smtClean="0"/>
              <a:t>bílk</a:t>
            </a:r>
            <a:r>
              <a:rPr lang="cs-CZ" dirty="0" smtClean="0"/>
              <a:t>.(složky C, proteiny akut. fáze (CRP – </a:t>
            </a:r>
            <a:r>
              <a:rPr lang="cs-CZ" sz="2400" dirty="0" err="1" smtClean="0"/>
              <a:t>stand</a:t>
            </a:r>
            <a:r>
              <a:rPr lang="cs-CZ" sz="2400" dirty="0" smtClean="0"/>
              <a:t>. 2mg/l</a:t>
            </a:r>
            <a:r>
              <a:rPr lang="cs-CZ" dirty="0" smtClean="0"/>
              <a:t>, transferin, alfa2 – </a:t>
            </a:r>
            <a:r>
              <a:rPr lang="cs-CZ" dirty="0" err="1" smtClean="0"/>
              <a:t>makroglobulin</a:t>
            </a:r>
            <a:r>
              <a:rPr lang="cs-CZ" dirty="0" smtClean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  <a:r>
              <a:rPr lang="cs-CZ" dirty="0" smtClean="0"/>
              <a:t> V </a:t>
            </a:r>
            <a:r>
              <a:rPr lang="cs-CZ" dirty="0" err="1" smtClean="0"/>
              <a:t>prec</a:t>
            </a:r>
            <a:r>
              <a:rPr lang="cs-CZ" dirty="0" smtClean="0"/>
              <a:t>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a)</a:t>
            </a:r>
            <a:r>
              <a:rPr lang="cs-CZ" dirty="0" smtClean="0"/>
              <a:t>zóna využitelná pro měření, </a:t>
            </a:r>
            <a:r>
              <a:rPr lang="cs-CZ" sz="1800" dirty="0" err="1" smtClean="0"/>
              <a:t>tj</a:t>
            </a:r>
            <a:r>
              <a:rPr lang="cs-CZ" sz="1800" dirty="0" smtClean="0"/>
              <a:t>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b)Kritický  bod, oblast ekvivalence, </a:t>
            </a:r>
            <a:r>
              <a:rPr lang="cs-CZ" sz="1800" dirty="0" smtClean="0">
                <a:solidFill>
                  <a:schemeClr val="hlink"/>
                </a:solidFill>
              </a:rPr>
              <a:t>zde leží nejvyšší </a:t>
            </a:r>
            <a:r>
              <a:rPr lang="cs-CZ" sz="1800" dirty="0" err="1" smtClean="0">
                <a:solidFill>
                  <a:schemeClr val="hlink"/>
                </a:solidFill>
              </a:rPr>
              <a:t>konc</a:t>
            </a:r>
            <a:r>
              <a:rPr lang="cs-CZ" sz="1800" dirty="0" smtClean="0">
                <a:solidFill>
                  <a:schemeClr val="hlink"/>
                </a:solidFill>
              </a:rPr>
              <a:t>. </a:t>
            </a:r>
            <a:r>
              <a:rPr lang="cs-CZ" sz="1800" dirty="0" err="1" smtClean="0">
                <a:solidFill>
                  <a:schemeClr val="hlink"/>
                </a:solidFill>
              </a:rPr>
              <a:t>Ag</a:t>
            </a:r>
            <a:r>
              <a:rPr lang="cs-CZ" sz="1800" dirty="0" smtClean="0">
                <a:solidFill>
                  <a:schemeClr val="hlink"/>
                </a:solidFill>
              </a:rPr>
              <a:t>, kterou lze ještě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dirty="0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c)</a:t>
            </a:r>
            <a:r>
              <a:rPr lang="cs-CZ" dirty="0" smtClean="0"/>
              <a:t>oblast za </a:t>
            </a:r>
            <a:r>
              <a:rPr lang="cs-CZ" dirty="0" err="1" smtClean="0"/>
              <a:t>krit</a:t>
            </a:r>
            <a:r>
              <a:rPr lang="cs-CZ" dirty="0" smtClean="0"/>
              <a:t>. bodem, </a:t>
            </a:r>
            <a:r>
              <a:rPr lang="cs-CZ" sz="1800" dirty="0" smtClean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 smtClean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End</a:t>
            </a:r>
            <a:r>
              <a:rPr lang="cs-CZ" sz="2000" dirty="0" smtClean="0">
                <a:solidFill>
                  <a:srgbClr val="FF0000"/>
                </a:solidFill>
              </a:rPr>
              <a:t> point – měří se v prostředí </a:t>
            </a:r>
            <a:r>
              <a:rPr lang="cs-CZ" sz="2000" dirty="0" err="1" smtClean="0">
                <a:solidFill>
                  <a:srgbClr val="FF0000"/>
                </a:solidFill>
              </a:rPr>
              <a:t>polyetylénglykolu</a:t>
            </a:r>
            <a:endParaRPr lang="cs-CZ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Rate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kynetický</a:t>
            </a:r>
            <a:r>
              <a:rPr lang="cs-CZ" sz="2000" dirty="0" smtClean="0">
                <a:solidFill>
                  <a:srgbClr val="FF0000"/>
                </a:solidFill>
              </a:rPr>
              <a:t> systém – měří se kineticky , v krátkých časových intervalech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80728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SOUTHERN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 vyvinut v r. 1970, k detekci DNA, molekuly DNA se přenášejí z </a:t>
            </a:r>
            <a:r>
              <a:rPr lang="cs-CZ" sz="2400" dirty="0" err="1" smtClean="0"/>
              <a:t>agarózového</a:t>
            </a:r>
            <a:r>
              <a:rPr lang="cs-CZ" sz="2400" dirty="0" smtClean="0"/>
              <a:t>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NORTHERN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 závislá na použití velmi kvalitních Ab zaměřených na vybranou bílkovinu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folHlink"/>
                </a:solidFill>
              </a:rPr>
              <a:t>Podstatou </a:t>
            </a:r>
            <a:r>
              <a:rPr lang="cs-CZ" sz="2400" b="1" dirty="0" err="1" smtClean="0">
                <a:solidFill>
                  <a:schemeClr val="folHlink"/>
                </a:solidFill>
              </a:rPr>
              <a:t>blottingu</a:t>
            </a:r>
            <a:r>
              <a:rPr lang="cs-CZ" sz="2400" b="1" dirty="0" smtClean="0">
                <a:solidFill>
                  <a:schemeClr val="folHlink"/>
                </a:solidFill>
              </a:rPr>
              <a:t>:</a:t>
            </a:r>
            <a:r>
              <a:rPr lang="cs-CZ" sz="2400" b="1" dirty="0" smtClean="0"/>
              <a:t> izolovaná látka (obvykle separovaná) se přenáší na membránu.</a:t>
            </a:r>
            <a:br>
              <a:rPr lang="cs-CZ" sz="2400" b="1" dirty="0" smtClean="0"/>
            </a:br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Rastrový obrázek</vt:lpstr>
      <vt:lpstr>Komplementové metody metody využívající faktu aktivace komplementového systému komplexem – antigen-protilátka, KFR</vt:lpstr>
      <vt:lpstr>KFR</vt:lpstr>
      <vt:lpstr>KFR</vt:lpstr>
      <vt:lpstr>Vyšetření komplementového systému</vt:lpstr>
      <vt:lpstr>Vyšetření cirkulujících a deponovaných IK </vt:lpstr>
      <vt:lpstr>Vyšetření CIK</vt:lpstr>
      <vt:lpstr>Zákalové reakce metoda probíhající v roztoku</vt:lpstr>
      <vt:lpstr>Snímek 8</vt:lpstr>
      <vt:lpstr>Imunoblotting</vt:lpstr>
      <vt:lpstr>Snímek 10</vt:lpstr>
      <vt:lpstr>SDS PAGE</vt:lpstr>
      <vt:lpstr>Snímek 12</vt:lpstr>
      <vt:lpstr>WB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Komplementové metody metody využívající faktu aktivace komplementového systému komplexem – antigen-protilátka, KFR</dc:title>
  <dc:creator>Alena</dc:creator>
  <cp:lastModifiedBy>Alena</cp:lastModifiedBy>
  <cp:revision>1</cp:revision>
  <dcterms:created xsi:type="dcterms:W3CDTF">2013-10-03T10:57:27Z</dcterms:created>
  <dcterms:modified xsi:type="dcterms:W3CDTF">2013-10-03T10:57:56Z</dcterms:modified>
</cp:coreProperties>
</file>