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3" r:id="rId5"/>
    <p:sldId id="261" r:id="rId6"/>
    <p:sldId id="268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9/17/2013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9/17/2013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22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9/17/2013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8299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9/17/2013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317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9/17/2013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6301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9/17/2013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963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9/17/2013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0928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9/17/2013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1275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9/17/2013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41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9/17/2013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4623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9/17/2013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0051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9/17/2013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515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9/17/2013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9/17/2013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9/17/2013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55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</a:t>
            </a:r>
            <a:r>
              <a:rPr lang="cs-CZ" dirty="0" smtClean="0">
                <a:solidFill>
                  <a:schemeClr val="tx1"/>
                </a:solidFill>
              </a:rPr>
              <a:t>3181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Biochemie 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9614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sz="3500" dirty="0" smtClean="0">
                <a:solidFill>
                  <a:schemeClr val="tx1"/>
                </a:solidFill>
                <a:latin typeface="+mn-lt"/>
              </a:rPr>
              <a:t>00-Úvodní informace</a:t>
            </a:r>
          </a:p>
          <a:p>
            <a:pPr algn="l"/>
            <a:endParaRPr lang="cs-CZ" sz="3200" dirty="0">
              <a:solidFill>
                <a:schemeClr val="tx1"/>
              </a:solidFill>
              <a:latin typeface="+mn-lt"/>
            </a:endParaRPr>
          </a:p>
          <a:p>
            <a:pPr algn="r"/>
            <a:r>
              <a:rPr lang="cs-CZ" sz="2200" dirty="0" smtClean="0">
                <a:solidFill>
                  <a:schemeClr val="tx1"/>
                </a:solidFill>
                <a:latin typeface="Century Gothic" pitchFamily="34" charset="0"/>
              </a:rPr>
              <a:t>FRVŠ 1647/2012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9/17/2013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Úvodní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sz="3200" dirty="0">
                <a:solidFill>
                  <a:schemeClr val="tx1"/>
                </a:solidFill>
                <a:latin typeface="+mn-lt"/>
                <a:cs typeface="Arial" pitchFamily="34" charset="0"/>
              </a:rPr>
              <a:t>Předmět: Biochemie I</a:t>
            </a:r>
          </a:p>
          <a:p>
            <a:r>
              <a:rPr lang="cs-CZ" sz="3200" dirty="0">
                <a:solidFill>
                  <a:schemeClr val="tx1"/>
                </a:solidFill>
                <a:latin typeface="+mn-lt"/>
                <a:cs typeface="Arial" pitchFamily="34" charset="0"/>
              </a:rPr>
              <a:t>Sylabus: samostatný soubor</a:t>
            </a:r>
          </a:p>
          <a:p>
            <a:r>
              <a:rPr lang="cs-CZ" sz="3200" dirty="0">
                <a:solidFill>
                  <a:schemeClr val="tx1"/>
                </a:solidFill>
                <a:latin typeface="+mn-lt"/>
                <a:cs typeface="Arial" pitchFamily="34" charset="0"/>
              </a:rPr>
              <a:t>Cíle:</a:t>
            </a:r>
          </a:p>
          <a:p>
            <a:r>
              <a:rPr lang="cs-CZ" sz="3200" dirty="0">
                <a:solidFill>
                  <a:schemeClr val="tx1"/>
                </a:solidFill>
                <a:latin typeface="+mn-lt"/>
                <a:cs typeface="Arial" pitchFamily="34" charset="0"/>
              </a:rPr>
              <a:t>Učební pomůcky:</a:t>
            </a:r>
          </a:p>
          <a:p>
            <a:r>
              <a:rPr lang="cs-CZ" sz="3200" dirty="0">
                <a:solidFill>
                  <a:schemeClr val="tx1"/>
                </a:solidFill>
                <a:latin typeface="+mn-lt"/>
                <a:cs typeface="Arial" pitchFamily="34" charset="0"/>
              </a:rPr>
              <a:t>Požadavky ke zkoušce:</a:t>
            </a:r>
          </a:p>
          <a:p>
            <a:r>
              <a:rPr lang="cs-CZ" sz="3200" dirty="0">
                <a:solidFill>
                  <a:schemeClr val="tx1"/>
                </a:solidFill>
                <a:latin typeface="+mn-lt"/>
                <a:cs typeface="Arial" pitchFamily="34" charset="0"/>
              </a:rPr>
              <a:t>Prezence – podmíněné zápisy: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Petr</a:t>
            </a:r>
            <a:r>
              <a:rPr lang="en-US" dirty="0"/>
              <a:t> </a:t>
            </a:r>
            <a:r>
              <a:rPr lang="en-US" dirty="0" err="1"/>
              <a:t>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065315"/>
          </a:xfrm>
        </p:spPr>
        <p:txBody>
          <a:bodyPr>
            <a:normAutofit fontScale="62500" lnSpcReduction="20000"/>
          </a:bodyPr>
          <a:lstStyle/>
          <a:p>
            <a:r>
              <a:rPr lang="cs-CZ" sz="2800" dirty="0">
                <a:solidFill>
                  <a:schemeClr val="tx1"/>
                </a:solidFill>
                <a:latin typeface="+mn-lt"/>
              </a:rPr>
              <a:t>Získat základní znalosti obecné biochemie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  <a:latin typeface="+mn-lt"/>
              </a:rPr>
              <a:t>Dosud 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struktura biochemicky významných látek, metabolismus v Biochemii II 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– </a:t>
            </a:r>
            <a:r>
              <a:rPr lang="cs-CZ" sz="2400" i="1" dirty="0">
                <a:solidFill>
                  <a:srgbClr val="FF0000"/>
                </a:solidFill>
                <a:latin typeface="+mn-lt"/>
              </a:rPr>
              <a:t>aktualizace </a:t>
            </a:r>
            <a:r>
              <a:rPr lang="cs-CZ" sz="2400" i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http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://orion.chemi.muni.cz/e_learning/</a:t>
            </a:r>
            <a:endParaRPr lang="cs-CZ" sz="2400" dirty="0" smtClean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cs-CZ" sz="2400" i="1" dirty="0" smtClean="0">
                <a:solidFill>
                  <a:srgbClr val="FF0000"/>
                </a:solidFill>
                <a:latin typeface="+mn-lt"/>
              </a:rPr>
              <a:t>Nově 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- </a:t>
            </a:r>
            <a:r>
              <a:rPr lang="cs-CZ" sz="2200" dirty="0" smtClean="0">
                <a:solidFill>
                  <a:schemeClr val="tx1"/>
                </a:solidFill>
                <a:latin typeface="+mn-lt"/>
              </a:rPr>
              <a:t>kurz </a:t>
            </a:r>
            <a:r>
              <a:rPr lang="cs-CZ" sz="2200" dirty="0">
                <a:solidFill>
                  <a:schemeClr val="tx1"/>
                </a:solidFill>
                <a:latin typeface="+mn-lt"/>
              </a:rPr>
              <a:t>se zabývá popisem základních složek živé hmoty a nejdůležitějšími chemickými pochody v přeměnách těchto látek především z hlediska toku látek a energie. Zahrnuje popis struktury a vlastností aminokyselin a bílkovin, sacharidů a lipidů. Je podán obecný popis chemických reakcí v buňce, zvláště z hlediska enzymové katalýzy: Enzymy a koenzymy, jejich vlastnosti, struktura, aktivní centrum. Termodynamika. Základy enzymové kinetiky, inhibice, </a:t>
            </a:r>
            <a:r>
              <a:rPr lang="cs-CZ" sz="2200" dirty="0" err="1">
                <a:solidFill>
                  <a:schemeClr val="tx1"/>
                </a:solidFill>
                <a:latin typeface="+mn-lt"/>
              </a:rPr>
              <a:t>allosterie</a:t>
            </a:r>
            <a:r>
              <a:rPr lang="cs-CZ" sz="2200" dirty="0">
                <a:solidFill>
                  <a:schemeClr val="tx1"/>
                </a:solidFill>
                <a:latin typeface="+mn-lt"/>
              </a:rPr>
              <a:t>. Regulace enzymové aktivity. Speciální část zahrnuje nejvýznamnější přeměny sacharidů a lipidů s důrazem na energetickou stránku metabolizmu. 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Absolvent </a:t>
            </a:r>
            <a:r>
              <a:rPr lang="cs-CZ" sz="2400" dirty="0">
                <a:solidFill>
                  <a:schemeClr val="tx1"/>
                </a:solidFill>
              </a:rPr>
              <a:t>kurzu má získat základní vědomosti o chemické stránce životních pochodů v buňce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  <a:endParaRPr lang="cs-CZ" sz="2400" dirty="0">
              <a:solidFill>
                <a:schemeClr val="tx1"/>
              </a:solidFill>
              <a:latin typeface="+mn-lt"/>
            </a:endParaRPr>
          </a:p>
          <a:p>
            <a:r>
              <a:rPr lang="cs-CZ" sz="2800" dirty="0">
                <a:solidFill>
                  <a:schemeClr val="tx1"/>
                </a:solidFill>
                <a:latin typeface="+mn-lt"/>
              </a:rPr>
              <a:t>Chemický pohled nezbytný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Nezbytné základní vědomosti – organika!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Fyziologická stránka nadstavbou, ale významná pro pochopení souvislostí</a:t>
            </a:r>
          </a:p>
          <a:p>
            <a:r>
              <a:rPr lang="cs-CZ" sz="2800" dirty="0">
                <a:solidFill>
                  <a:schemeClr val="tx1"/>
                </a:solidFill>
                <a:latin typeface="+mn-lt"/>
              </a:rPr>
              <a:t>Obecné x speciální znalosti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latin typeface="+mn-lt"/>
              </a:rPr>
              <a:t>Důraz na obecné, principy, speciální a faktografické znalosti u významných dějů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Petr</a:t>
            </a:r>
            <a:r>
              <a:rPr lang="en-US" dirty="0"/>
              <a:t> </a:t>
            </a:r>
            <a:r>
              <a:rPr lang="en-US" dirty="0" err="1"/>
              <a:t>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95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Učební pomůcky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Učebnice – viz Katalog v IS i </a:t>
            </a:r>
            <a:r>
              <a:rPr lang="cs-CZ" dirty="0" smtClean="0">
                <a:solidFill>
                  <a:schemeClr val="tx1"/>
                </a:solidFill>
              </a:rPr>
              <a:t>jiné – viz dále 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Šípal</a:t>
            </a:r>
            <a:r>
              <a:rPr lang="cs-CZ" dirty="0" smtClean="0">
                <a:solidFill>
                  <a:schemeClr val="tx1"/>
                </a:solidFill>
              </a:rPr>
              <a:t> Z. a kol.: Biochemie. SPN Praha 1992.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Vodrážka Z.: Biochemie.  Academia Praha 1999.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Murray R. K.: </a:t>
            </a:r>
            <a:r>
              <a:rPr lang="cs-CZ" dirty="0" err="1" smtClean="0">
                <a:solidFill>
                  <a:schemeClr val="tx1"/>
                </a:solidFill>
              </a:rPr>
              <a:t>Harperova</a:t>
            </a:r>
            <a:r>
              <a:rPr lang="cs-CZ" dirty="0" smtClean="0">
                <a:solidFill>
                  <a:schemeClr val="tx1"/>
                </a:solidFill>
              </a:rPr>
              <a:t> biochemie. H+H 2010.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Materiály v IS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Wordy a prezentace z přednášek vložím</a:t>
            </a:r>
          </a:p>
          <a:p>
            <a:r>
              <a:rPr lang="cs-CZ" dirty="0">
                <a:solidFill>
                  <a:schemeClr val="tx1"/>
                </a:solidFill>
              </a:rPr>
              <a:t>Materiály e-</a:t>
            </a:r>
            <a:r>
              <a:rPr lang="cs-CZ" dirty="0" err="1">
                <a:solidFill>
                  <a:schemeClr val="tx1"/>
                </a:solidFill>
              </a:rPr>
              <a:t>Learningu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URL, vstupní stránka v IS</a:t>
            </a:r>
          </a:p>
          <a:p>
            <a:r>
              <a:rPr lang="cs-CZ" dirty="0">
                <a:solidFill>
                  <a:schemeClr val="tx1"/>
                </a:solidFill>
              </a:rPr>
              <a:t>Vlastní poznámky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Účast na přednáškách, výběr důležitých fakt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Petr</a:t>
            </a:r>
            <a:r>
              <a:rPr lang="en-US" dirty="0"/>
              <a:t> </a:t>
            </a:r>
            <a:r>
              <a:rPr lang="en-US" dirty="0" err="1"/>
              <a:t>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5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Učební pomůcky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60851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Výukové prezentace byly připraveny s využitím publikací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Voet</a:t>
            </a:r>
            <a:r>
              <a:rPr lang="cs-CZ" dirty="0" smtClean="0">
                <a:solidFill>
                  <a:schemeClr val="tx1"/>
                </a:solidFill>
              </a:rPr>
              <a:t> a kol.: </a:t>
            </a:r>
            <a:r>
              <a:rPr lang="cs-CZ" dirty="0" err="1" smtClean="0">
                <a:solidFill>
                  <a:schemeClr val="tx1"/>
                </a:solidFill>
              </a:rPr>
              <a:t>Principles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Biochemistry</a:t>
            </a:r>
            <a:r>
              <a:rPr lang="cs-CZ" dirty="0" smtClean="0">
                <a:solidFill>
                  <a:schemeClr val="tx1"/>
                </a:solidFill>
              </a:rPr>
              <a:t>, 4th Ed., </a:t>
            </a:r>
            <a:r>
              <a:rPr lang="cs-CZ" dirty="0" err="1" smtClean="0">
                <a:solidFill>
                  <a:schemeClr val="tx1"/>
                </a:solidFill>
              </a:rPr>
              <a:t>Wiley</a:t>
            </a:r>
            <a:r>
              <a:rPr lang="cs-CZ" dirty="0" smtClean="0">
                <a:solidFill>
                  <a:schemeClr val="tx1"/>
                </a:solidFill>
              </a:rPr>
              <a:t> 2012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Fry</a:t>
            </a:r>
            <a:r>
              <a:rPr lang="cs-CZ" dirty="0" smtClean="0">
                <a:solidFill>
                  <a:schemeClr val="tx1"/>
                </a:solidFill>
              </a:rPr>
              <a:t>, M.: </a:t>
            </a:r>
            <a:r>
              <a:rPr lang="cs-CZ" dirty="0" err="1" smtClean="0">
                <a:solidFill>
                  <a:schemeClr val="tx1"/>
                </a:solidFill>
              </a:rPr>
              <a:t>Essential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Biochemistry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for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Medicine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Wiley</a:t>
            </a:r>
            <a:r>
              <a:rPr lang="cs-CZ" dirty="0" smtClean="0">
                <a:solidFill>
                  <a:schemeClr val="tx1"/>
                </a:solidFill>
              </a:rPr>
              <a:t> 2010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Moran, L.A. a kol.: </a:t>
            </a:r>
            <a:r>
              <a:rPr lang="cs-CZ" dirty="0" err="1" smtClean="0">
                <a:solidFill>
                  <a:schemeClr val="tx1"/>
                </a:solidFill>
              </a:rPr>
              <a:t>Principles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Biochemistry</a:t>
            </a:r>
            <a:r>
              <a:rPr lang="cs-CZ" dirty="0" smtClean="0">
                <a:solidFill>
                  <a:schemeClr val="tx1"/>
                </a:solidFill>
              </a:rPr>
              <a:t>, 5th Ed., </a:t>
            </a:r>
            <a:r>
              <a:rPr lang="cs-CZ" dirty="0" err="1" smtClean="0">
                <a:solidFill>
                  <a:schemeClr val="tx1"/>
                </a:solidFill>
              </a:rPr>
              <a:t>Pearson</a:t>
            </a:r>
            <a:r>
              <a:rPr lang="cs-CZ" dirty="0" smtClean="0">
                <a:solidFill>
                  <a:schemeClr val="tx1"/>
                </a:solidFill>
              </a:rPr>
              <a:t> 2012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Matthews</a:t>
            </a:r>
            <a:r>
              <a:rPr lang="cs-CZ" dirty="0" smtClean="0">
                <a:solidFill>
                  <a:schemeClr val="tx1"/>
                </a:solidFill>
              </a:rPr>
              <a:t>, C. K. a kol.: </a:t>
            </a:r>
            <a:r>
              <a:rPr lang="cs-CZ" dirty="0" err="1" smtClean="0">
                <a:solidFill>
                  <a:schemeClr val="tx1"/>
                </a:solidFill>
              </a:rPr>
              <a:t>Biochemistry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Pearson</a:t>
            </a:r>
            <a:r>
              <a:rPr lang="cs-CZ" dirty="0" smtClean="0">
                <a:solidFill>
                  <a:schemeClr val="tx1"/>
                </a:solidFill>
              </a:rPr>
              <a:t> 2012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van Holde, K. E. a kol.: </a:t>
            </a:r>
            <a:r>
              <a:rPr lang="cs-CZ" dirty="0" err="1" smtClean="0">
                <a:solidFill>
                  <a:schemeClr val="tx1"/>
                </a:solidFill>
              </a:rPr>
              <a:t>Principles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Physical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Biochemistry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Pearson</a:t>
            </a:r>
            <a:r>
              <a:rPr lang="cs-CZ" dirty="0" smtClean="0">
                <a:solidFill>
                  <a:schemeClr val="tx1"/>
                </a:solidFill>
              </a:rPr>
              <a:t> 2005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Berg</a:t>
            </a:r>
            <a:r>
              <a:rPr lang="cs-CZ" dirty="0" smtClean="0">
                <a:solidFill>
                  <a:schemeClr val="tx1"/>
                </a:solidFill>
              </a:rPr>
              <a:t>, J. M. a kol.: </a:t>
            </a:r>
            <a:r>
              <a:rPr lang="cs-CZ" dirty="0" err="1" smtClean="0">
                <a:solidFill>
                  <a:schemeClr val="tx1"/>
                </a:solidFill>
              </a:rPr>
              <a:t>Biochemistry</a:t>
            </a:r>
            <a:r>
              <a:rPr lang="cs-CZ" dirty="0" smtClean="0">
                <a:solidFill>
                  <a:schemeClr val="tx1"/>
                </a:solidFill>
              </a:rPr>
              <a:t>, 7th Ed., </a:t>
            </a:r>
            <a:r>
              <a:rPr lang="cs-CZ" dirty="0" err="1" smtClean="0">
                <a:solidFill>
                  <a:schemeClr val="tx1"/>
                </a:solidFill>
              </a:rPr>
              <a:t>Freeman</a:t>
            </a:r>
            <a:r>
              <a:rPr lang="cs-CZ" dirty="0" smtClean="0">
                <a:solidFill>
                  <a:schemeClr val="tx1"/>
                </a:solidFill>
              </a:rPr>
              <a:t> 2012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Nelson, D. L. a kol.: </a:t>
            </a:r>
            <a:r>
              <a:rPr lang="cs-CZ" dirty="0" err="1" smtClean="0">
                <a:solidFill>
                  <a:schemeClr val="tx1"/>
                </a:solidFill>
              </a:rPr>
              <a:t>Lehninger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Principles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of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Biochemistry</a:t>
            </a:r>
            <a:r>
              <a:rPr lang="cs-CZ" dirty="0" smtClean="0">
                <a:solidFill>
                  <a:schemeClr val="tx1"/>
                </a:solidFill>
              </a:rPr>
              <a:t>, 5th Ed., </a:t>
            </a:r>
            <a:r>
              <a:rPr lang="cs-CZ" dirty="0" err="1" smtClean="0">
                <a:solidFill>
                  <a:schemeClr val="tx1"/>
                </a:solidFill>
              </a:rPr>
              <a:t>Freeman</a:t>
            </a:r>
            <a:r>
              <a:rPr lang="cs-CZ" dirty="0" smtClean="0">
                <a:solidFill>
                  <a:schemeClr val="tx1"/>
                </a:solidFill>
              </a:rPr>
              <a:t> 2008</a:t>
            </a:r>
          </a:p>
          <a:p>
            <a:pPr lvl="1"/>
            <a:r>
              <a:rPr lang="cs-CZ" dirty="0" err="1">
                <a:solidFill>
                  <a:schemeClr val="tx1"/>
                </a:solidFill>
              </a:rPr>
              <a:t>Garrett</a:t>
            </a:r>
            <a:r>
              <a:rPr lang="cs-CZ" dirty="0">
                <a:solidFill>
                  <a:schemeClr val="tx1"/>
                </a:solidFill>
              </a:rPr>
              <a:t>, R., </a:t>
            </a:r>
            <a:r>
              <a:rPr lang="cs-CZ" dirty="0" err="1">
                <a:solidFill>
                  <a:schemeClr val="tx1"/>
                </a:solidFill>
              </a:rPr>
              <a:t>Grisham</a:t>
            </a:r>
            <a:r>
              <a:rPr lang="cs-CZ" dirty="0">
                <a:solidFill>
                  <a:schemeClr val="tx1"/>
                </a:solidFill>
              </a:rPr>
              <a:t>, C.: </a:t>
            </a:r>
            <a:r>
              <a:rPr lang="cs-CZ" dirty="0" err="1">
                <a:solidFill>
                  <a:schemeClr val="tx1"/>
                </a:solidFill>
              </a:rPr>
              <a:t>Biochemistry</a:t>
            </a:r>
            <a:r>
              <a:rPr lang="cs-CZ" dirty="0">
                <a:solidFill>
                  <a:schemeClr val="tx1"/>
                </a:solidFill>
              </a:rPr>
              <a:t>, 2nd Ed., </a:t>
            </a:r>
            <a:r>
              <a:rPr lang="cs-CZ" dirty="0" err="1">
                <a:solidFill>
                  <a:schemeClr val="tx1"/>
                </a:solidFill>
              </a:rPr>
              <a:t>Harcourt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Brace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smtClean="0">
                <a:solidFill>
                  <a:schemeClr val="tx1"/>
                </a:solidFill>
              </a:rPr>
              <a:t>1999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err="1">
                <a:solidFill>
                  <a:schemeClr val="tx1"/>
                </a:solidFill>
                <a:ea typeface="Times New Roman"/>
              </a:rPr>
              <a:t>Šípal</a:t>
            </a:r>
            <a:r>
              <a:rPr lang="cs-CZ" dirty="0">
                <a:solidFill>
                  <a:schemeClr val="tx1"/>
                </a:solidFill>
                <a:ea typeface="Times New Roman"/>
              </a:rPr>
              <a:t> Z. a kol.:   Biochemie.  SPN Praha,  1992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err="1">
                <a:solidFill>
                  <a:schemeClr val="tx1"/>
                </a:solidFill>
                <a:ea typeface="Times New Roman"/>
              </a:rPr>
              <a:t>Karlson</a:t>
            </a:r>
            <a:r>
              <a:rPr lang="cs-CZ" dirty="0">
                <a:solidFill>
                  <a:schemeClr val="tx1"/>
                </a:solidFill>
                <a:ea typeface="Times New Roman"/>
              </a:rPr>
              <a:t> P.:   Základy biochemie.  Academia Praha, 1981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9/17/2013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Petr</a:t>
            </a:r>
            <a:r>
              <a:rPr lang="en-US" dirty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r>
              <a:rPr lang="en-US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Zbořil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41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Požadavky ke zkoušce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Testy – viz </a:t>
            </a:r>
            <a:r>
              <a:rPr lang="cs-CZ" dirty="0" smtClean="0">
                <a:solidFill>
                  <a:schemeClr val="tx1"/>
                </a:solidFill>
              </a:rPr>
              <a:t>e-</a:t>
            </a:r>
            <a:r>
              <a:rPr lang="cs-CZ" dirty="0" err="1" smtClean="0">
                <a:solidFill>
                  <a:schemeClr val="tx1"/>
                </a:solidFill>
              </a:rPr>
              <a:t>Learning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aktualizace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Důraz na chemický </a:t>
            </a:r>
            <a:r>
              <a:rPr lang="cs-CZ" dirty="0" smtClean="0">
                <a:solidFill>
                  <a:schemeClr val="tx1"/>
                </a:solidFill>
              </a:rPr>
              <a:t>popis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Podstatné a základní poznatky</a:t>
            </a:r>
          </a:p>
          <a:p>
            <a:r>
              <a:rPr lang="cs-CZ" dirty="0" smtClean="0">
                <a:solidFill>
                  <a:srgbClr val="92D050"/>
                </a:solidFill>
              </a:rPr>
              <a:t>Doplňkové a nadstavbové – podrobněji jinde</a:t>
            </a:r>
          </a:p>
          <a:p>
            <a:pPr lvl="1"/>
            <a:r>
              <a:rPr lang="cs-CZ" dirty="0" smtClean="0">
                <a:solidFill>
                  <a:srgbClr val="92D050"/>
                </a:solidFill>
              </a:rPr>
              <a:t>Enzymy, bioenergetika, mol. </a:t>
            </a:r>
            <a:r>
              <a:rPr lang="cs-CZ" dirty="0" err="1" smtClean="0">
                <a:solidFill>
                  <a:srgbClr val="92D050"/>
                </a:solidFill>
              </a:rPr>
              <a:t>biol</a:t>
            </a:r>
            <a:r>
              <a:rPr lang="cs-CZ" dirty="0" smtClean="0">
                <a:solidFill>
                  <a:srgbClr val="92D050"/>
                </a:solidFill>
              </a:rPr>
              <a:t>.</a:t>
            </a:r>
          </a:p>
          <a:p>
            <a:r>
              <a:rPr lang="cs-CZ" dirty="0" smtClean="0">
                <a:solidFill>
                  <a:srgbClr val="92D050"/>
                </a:solidFill>
              </a:rPr>
              <a:t>Ilustrace a podpora základních poznatků</a:t>
            </a:r>
          </a:p>
          <a:p>
            <a:r>
              <a:rPr lang="cs-CZ" dirty="0" smtClean="0">
                <a:solidFill>
                  <a:srgbClr val="00B0F0"/>
                </a:solidFill>
              </a:rPr>
              <a:t>Faktografické </a:t>
            </a:r>
            <a:r>
              <a:rPr lang="cs-CZ" smtClean="0">
                <a:solidFill>
                  <a:srgbClr val="00B0F0"/>
                </a:solidFill>
              </a:rPr>
              <a:t>údaje – nezahltit se </a:t>
            </a:r>
            <a:endParaRPr lang="cs-CZ" dirty="0">
              <a:solidFill>
                <a:srgbClr val="00B0F0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Petr</a:t>
            </a:r>
            <a:r>
              <a:rPr lang="en-US" dirty="0"/>
              <a:t> </a:t>
            </a:r>
            <a:r>
              <a:rPr lang="en-US" dirty="0" err="1"/>
              <a:t>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15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Časté 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420888"/>
            <a:ext cx="8229600" cy="3921299"/>
          </a:xfrm>
        </p:spPr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Prezence</a:t>
            </a:r>
          </a:p>
          <a:p>
            <a:pPr lvl="1">
              <a:defRPr/>
            </a:pPr>
            <a:r>
              <a:rPr lang="cs-CZ" dirty="0">
                <a:solidFill>
                  <a:schemeClr val="tx1"/>
                </a:solidFill>
              </a:rPr>
              <a:t>Podle individuálních potřeb</a:t>
            </a:r>
          </a:p>
          <a:p>
            <a:pPr lvl="1">
              <a:defRPr/>
            </a:pPr>
            <a:r>
              <a:rPr lang="cs-CZ" dirty="0">
                <a:solidFill>
                  <a:schemeClr val="tx1"/>
                </a:solidFill>
              </a:rPr>
              <a:t>Osobní odpovědnost </a:t>
            </a:r>
          </a:p>
          <a:p>
            <a:pPr>
              <a:defRPr/>
            </a:pPr>
            <a:r>
              <a:rPr lang="cs-CZ" dirty="0">
                <a:solidFill>
                  <a:schemeClr val="tx1"/>
                </a:solidFill>
              </a:rPr>
              <a:t>Podmíněné zápisy</a:t>
            </a:r>
          </a:p>
          <a:p>
            <a:pPr lvl="1">
              <a:defRPr/>
            </a:pPr>
            <a:r>
              <a:rPr lang="cs-CZ" dirty="0">
                <a:solidFill>
                  <a:schemeClr val="tx1"/>
                </a:solidFill>
              </a:rPr>
              <a:t>Důležitost základů a předpokladů</a:t>
            </a:r>
          </a:p>
          <a:p>
            <a:pPr lvl="1">
              <a:defRPr/>
            </a:pPr>
            <a:r>
              <a:rPr lang="cs-CZ" dirty="0">
                <a:solidFill>
                  <a:schemeClr val="tx1"/>
                </a:solidFill>
              </a:rPr>
              <a:t>Osobní odpovědnost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9/17/2013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Petr</a:t>
            </a:r>
            <a:r>
              <a:rPr lang="en-US" dirty="0"/>
              <a:t> </a:t>
            </a:r>
            <a:r>
              <a:rPr lang="en-US" dirty="0" err="1"/>
              <a:t>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2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Živly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86</TotalTime>
  <Words>379</Words>
  <Application>Microsoft Office PowerPoint</Application>
  <PresentationFormat>Předvádění na obrazovce (4:3)</PresentationFormat>
  <Paragraphs>82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Exekutivní</vt:lpstr>
      <vt:lpstr>1_Exekutivní</vt:lpstr>
      <vt:lpstr>C3181 Biochemie I</vt:lpstr>
      <vt:lpstr>Úvodní informace</vt:lpstr>
      <vt:lpstr>Cíle</vt:lpstr>
      <vt:lpstr>Učební pomůcky</vt:lpstr>
      <vt:lpstr>Učební pomůcky</vt:lpstr>
      <vt:lpstr>Požadavky ke zkoušce</vt:lpstr>
      <vt:lpstr>Časté problémy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18</cp:revision>
  <dcterms:created xsi:type="dcterms:W3CDTF">2012-05-21T09:08:24Z</dcterms:created>
  <dcterms:modified xsi:type="dcterms:W3CDTF">2013-09-17T06:43:39Z</dcterms:modified>
</cp:coreProperties>
</file>