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1" r:id="rId12"/>
    <p:sldId id="279" r:id="rId13"/>
    <p:sldId id="278" r:id="rId14"/>
    <p:sldId id="280" r:id="rId15"/>
    <p:sldId id="262" r:id="rId16"/>
    <p:sldId id="277" r:id="rId17"/>
    <p:sldId id="271" r:id="rId18"/>
    <p:sldId id="273" r:id="rId19"/>
    <p:sldId id="274" r:id="rId20"/>
    <p:sldId id="281" r:id="rId21"/>
    <p:sldId id="275" r:id="rId22"/>
    <p:sldId id="282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1/22/2013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01c-Aminokyseliny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1/22/2013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Přehled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20 + 1 + </a:t>
            </a:r>
            <a:r>
              <a:rPr lang="cs-CZ" dirty="0" smtClean="0">
                <a:solidFill>
                  <a:schemeClr val="tx1"/>
                </a:solidFill>
              </a:rPr>
              <a:t>v bílkovinách, </a:t>
            </a:r>
            <a:r>
              <a:rPr lang="cs-CZ" dirty="0" err="1" smtClean="0">
                <a:solidFill>
                  <a:schemeClr val="tx1"/>
                </a:solidFill>
              </a:rPr>
              <a:t>proteinogenní</a:t>
            </a:r>
            <a:r>
              <a:rPr lang="cs-CZ" dirty="0" smtClean="0">
                <a:solidFill>
                  <a:schemeClr val="tx1"/>
                </a:solidFill>
              </a:rPr>
              <a:t>, kódované 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Derivatizované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cs-CZ" dirty="0" err="1" smtClean="0">
                <a:solidFill>
                  <a:schemeClr val="tx1"/>
                </a:solidFill>
              </a:rPr>
              <a:t>posttranslační</a:t>
            </a:r>
            <a:r>
              <a:rPr lang="cs-CZ" dirty="0" smtClean="0">
                <a:solidFill>
                  <a:schemeClr val="tx1"/>
                </a:solidFill>
              </a:rPr>
              <a:t> modifikace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Volné </a:t>
            </a:r>
            <a:r>
              <a:rPr lang="cs-CZ" dirty="0" smtClean="0">
                <a:solidFill>
                  <a:schemeClr val="tx1"/>
                </a:solidFill>
              </a:rPr>
              <a:t>AK a deriváty, složky jiných biomolekul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Dělení podle struktury – </a:t>
            </a:r>
            <a:r>
              <a:rPr lang="cs-CZ" dirty="0" smtClean="0">
                <a:solidFill>
                  <a:schemeClr val="tx1"/>
                </a:solidFill>
              </a:rPr>
              <a:t>významných vlastností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Nepolární – neutrální – alifatické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Polární nedisociované (zbytky R)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Disociované (zbytky R)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Kyselé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Bazické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Jiné </a:t>
            </a:r>
            <a:r>
              <a:rPr lang="cs-CZ" sz="2400" dirty="0" smtClean="0">
                <a:solidFill>
                  <a:schemeClr val="tx1"/>
                </a:solidFill>
              </a:rPr>
              <a:t>dělení, prolínání skupin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Aromatické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Sirné</a:t>
            </a:r>
          </a:p>
          <a:p>
            <a:pPr marL="742950" lvl="2" indent="-342900"/>
            <a:r>
              <a:rPr lang="cs-CZ" dirty="0" smtClean="0">
                <a:solidFill>
                  <a:schemeClr val="tx1"/>
                </a:solidFill>
              </a:rPr>
              <a:t>Heterocyklické apod.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42386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větvené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 sirná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58"/>
            <a:ext cx="59817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7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43338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Nepolární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Výjimečná struktura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Zvláštní dopad na strukturu polymeru – bílkoviny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Heterocyklická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284984"/>
            <a:ext cx="51339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9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Hydroxy</a:t>
            </a:r>
            <a:r>
              <a:rPr lang="cs-CZ" dirty="0" smtClean="0">
                <a:solidFill>
                  <a:schemeClr val="tx1"/>
                </a:solidFill>
              </a:rPr>
              <a:t> 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Sirná – 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(sl. kyselá)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schemeClr val="tx1"/>
                </a:solidFill>
              </a:rPr>
              <a:t>1/22/2013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Footer Text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1326"/>
            <a:ext cx="42767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Polární nedisociované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Hydroxy</a:t>
            </a:r>
            <a:r>
              <a:rPr lang="cs-CZ" dirty="0" smtClean="0"/>
              <a:t> AK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181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7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bazické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6536"/>
            <a:ext cx="3584018" cy="481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1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Disociované - kyselé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Asn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Gln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nedisociované,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nejsou aminy!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5276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Speciální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Výskyt omezen na několik bílkovin či mikroorganizmů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Selenocytein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GSH peroxidáza aj.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Antioxidační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Pyrolyzin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Archea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3848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46005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Aminokyseliny jako stavební kameny bílkovin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Obecná struktura, popis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Významné vlastnosti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Chiralita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Acidobazicita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Polarita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Reaktivita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Se-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90863"/>
              </p:ext>
            </p:extLst>
          </p:nvPr>
        </p:nvGraphicFramePr>
        <p:xfrm>
          <a:off x="1043606" y="2204865"/>
          <a:ext cx="6984778" cy="324035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759665"/>
                <a:gridCol w="879063"/>
                <a:gridCol w="879063"/>
                <a:gridCol w="1759665"/>
                <a:gridCol w="879063"/>
                <a:gridCol w="828259"/>
              </a:tblGrid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AMK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Symboly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methionin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Met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Ala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Leu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glutamin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Gln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Q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izoleucin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Lys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K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Ser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arginin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Arg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threonin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Thr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tyrosin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Tyr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cystein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Cys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fenylalanin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Phe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histidin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His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tryptofan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Trp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W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prolin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Pro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asparagová k.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/>
                          <a:ea typeface="Times New Roman"/>
                        </a:rPr>
                        <a:t>Asp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8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Názvy a zkratky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Troj- a jednopísmenkové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Se-</a:t>
            </a: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= U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4" y="2492896"/>
            <a:ext cx="68373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Chemická reaktivita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Reakce karboxylu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solí (disociace – viz výše)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esterů</a:t>
            </a:r>
          </a:p>
          <a:p>
            <a:pPr lvl="1"/>
            <a:r>
              <a:rPr lang="cs-CZ" u="sng" dirty="0" smtClean="0">
                <a:solidFill>
                  <a:schemeClr val="tx1"/>
                </a:solidFill>
              </a:rPr>
              <a:t>Tvorba anhydridů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Tvorba amidů – vazba –CO-NH-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Reakce aminoskupin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Tvorba solí (disociace – viz výše)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</a:rPr>
              <a:t>Acylace – </a:t>
            </a:r>
            <a:r>
              <a:rPr lang="cs-CZ" b="1" dirty="0">
                <a:solidFill>
                  <a:schemeClr val="tx1"/>
                </a:solidFill>
              </a:rPr>
              <a:t>vazba –CO-NH-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Diazotace – R-CH(NH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).COOH + HNO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= R-CH(OH).</a:t>
            </a:r>
            <a:r>
              <a:rPr lang="cs-CZ" dirty="0">
                <a:solidFill>
                  <a:schemeClr val="tx1"/>
                </a:solidFill>
              </a:rPr>
              <a:t>COOH </a:t>
            </a:r>
            <a:r>
              <a:rPr lang="cs-CZ" dirty="0" smtClean="0">
                <a:solidFill>
                  <a:schemeClr val="tx1"/>
                </a:solidFill>
              </a:rPr>
              <a:t>+ N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van </a:t>
            </a:r>
            <a:r>
              <a:rPr lang="cs-CZ" dirty="0" err="1" smtClean="0">
                <a:solidFill>
                  <a:schemeClr val="tx1"/>
                </a:solidFill>
              </a:rPr>
              <a:t>Slyke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Reakce skupin bočního řetězce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Speciální, podle druhu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Význam metabolický – struktura, funkce (oxidace –SH aj.)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Analytické využití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deriváty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Součásti jiných biomolekul – </a:t>
            </a:r>
            <a:r>
              <a:rPr lang="cs-CZ" dirty="0" smtClean="0">
                <a:solidFill>
                  <a:schemeClr val="tx1"/>
                </a:solidFill>
                <a:latin typeface="Symbol" pitchFamily="18" charset="2"/>
                <a:ea typeface="Times New Roman"/>
                <a:sym typeface="Symbol"/>
              </a:rPr>
              <a:t>b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-alanin</a:t>
            </a: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Funkce v metabolizmu 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– výše uvedené + další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ornitin a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citrulin +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Asp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a Arg</a:t>
            </a: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Nervové mediátory a hormony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  <a:sym typeface="Symbol"/>
              </a:rPr>
              <a:t>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aminomáselná</a:t>
            </a:r>
          </a:p>
          <a:p>
            <a:pPr marL="628650" lvl="1" indent="-228600"/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DOPA, dopamin, 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adrenalin</a:t>
            </a:r>
          </a:p>
          <a:p>
            <a:pPr marL="628650" lvl="1" indent="-228600"/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thyroxin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trijodthyronin</a:t>
            </a: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indent="-228600">
              <a:spcAft>
                <a:spcPts val="0"/>
              </a:spcAft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Antibiotika  </a:t>
            </a:r>
          </a:p>
          <a:p>
            <a:pPr marL="628650" lvl="1" indent="-228600"/>
            <a:r>
              <a:rPr lang="cs-CZ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azaserin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, cykloserin, chloramfenikol</a:t>
            </a:r>
          </a:p>
          <a:p>
            <a:pPr>
              <a:spcAft>
                <a:spcPts val="0"/>
              </a:spcAft>
            </a:pPr>
            <a:endParaRPr lang="cs-CZ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8289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2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Volné aminokyseliny a deriváty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38" y="1600200"/>
            <a:ext cx="283192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tx1"/>
                </a:solidFill>
                <a:effectLst/>
              </a:rPr>
              <a:t>Obecná </a:t>
            </a:r>
            <a:r>
              <a:rPr lang="cs-CZ" sz="4800" b="1" dirty="0">
                <a:solidFill>
                  <a:schemeClr val="tx1"/>
                </a:solidFill>
                <a:effectLst/>
              </a:rPr>
              <a:t>struktura </a:t>
            </a:r>
            <a:r>
              <a:rPr lang="cs-CZ" sz="4800" b="1" dirty="0" smtClean="0">
                <a:solidFill>
                  <a:schemeClr val="tx1"/>
                </a:solidFill>
                <a:effectLst/>
              </a:rPr>
              <a:t>aminokyselin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-aminokyseliny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Symbol" pitchFamily="18" charset="2"/>
              </a:rPr>
              <a:t>(2</a:t>
            </a:r>
            <a:r>
              <a:rPr lang="cs-CZ" dirty="0" smtClean="0">
                <a:solidFill>
                  <a:schemeClr val="tx1"/>
                </a:solidFill>
              </a:rPr>
              <a:t>-aminokyseliny)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R – specifický zbytek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jednotlivých AK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L-aminokyseliny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typické pro většinu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biomolekul (D-vzácně)</a:t>
            </a: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1819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41243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Chiralita aminokyselin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Nejméně 1 asymetrický C (mimo </a:t>
            </a:r>
            <a:r>
              <a:rPr lang="cs-CZ" dirty="0" err="1" smtClean="0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133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Chiralita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Absolutní </a:t>
            </a:r>
            <a:r>
              <a:rPr lang="cs-CZ" b="1" dirty="0" smtClean="0">
                <a:solidFill>
                  <a:schemeClr val="tx1"/>
                </a:solidFill>
              </a:rPr>
              <a:t>konfigurace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 (G) není chirální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Cys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(C) je v absolutní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konfiguraci 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 (I) a 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 (T) mají dvě 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chirální </a:t>
            </a:r>
            <a:r>
              <a:rPr lang="cs-CZ" dirty="0">
                <a:solidFill>
                  <a:schemeClr val="tx1"/>
                </a:solidFill>
              </a:rPr>
              <a:t>centra. 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 (2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) a </a:t>
            </a:r>
            <a:r>
              <a:rPr lang="cs-CZ" dirty="0">
                <a:solidFill>
                  <a:schemeClr val="tx1"/>
                </a:solidFill>
              </a:rPr>
              <a:t>L-</a:t>
            </a:r>
            <a:r>
              <a:rPr lang="cs-CZ" dirty="0" err="1">
                <a:solidFill>
                  <a:schemeClr val="tx1"/>
                </a:solidFill>
              </a:rPr>
              <a:t>Thr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smtClean="0">
                <a:solidFill>
                  <a:schemeClr val="tx1"/>
                </a:solidFill>
              </a:rPr>
              <a:t>2</a:t>
            </a:r>
            <a:r>
              <a:rPr lang="cs-CZ" i="1" dirty="0" smtClean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,3</a:t>
            </a:r>
            <a:r>
              <a:rPr lang="cs-CZ" i="1" dirty="0" smtClean="0">
                <a:solidFill>
                  <a:schemeClr val="tx1"/>
                </a:solidFill>
              </a:rPr>
              <a:t>R)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mají </a:t>
            </a:r>
            <a:r>
              <a:rPr lang="cs-CZ" dirty="0">
                <a:solidFill>
                  <a:schemeClr val="tx1"/>
                </a:solidFill>
              </a:rPr>
              <a:t>dva </a:t>
            </a:r>
            <a:r>
              <a:rPr lang="cs-CZ" dirty="0" err="1" smtClean="0">
                <a:solidFill>
                  <a:schemeClr val="tx1"/>
                </a:solidFill>
              </a:rPr>
              <a:t>enantiomery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diastereoizomerní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 </a:t>
            </a:r>
            <a:r>
              <a:rPr lang="cs-CZ" dirty="0" err="1">
                <a:solidFill>
                  <a:schemeClr val="tx1"/>
                </a:solidFill>
              </a:rPr>
              <a:t>alloisoleucinu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i="1" dirty="0">
                <a:solidFill>
                  <a:schemeClr val="tx1"/>
                </a:solidFill>
              </a:rPr>
              <a:t>2R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S</a:t>
            </a:r>
            <a:r>
              <a:rPr lang="cs-CZ" dirty="0">
                <a:solidFill>
                  <a:schemeClr val="tx1"/>
                </a:solidFill>
              </a:rPr>
              <a:t>)</a:t>
            </a: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resp. k </a:t>
            </a:r>
            <a:r>
              <a:rPr lang="cs-CZ" dirty="0" err="1" smtClean="0">
                <a:solidFill>
                  <a:schemeClr val="tx1"/>
                </a:solidFill>
              </a:rPr>
              <a:t>allothreoninu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(2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,3</a:t>
            </a:r>
            <a:r>
              <a:rPr lang="cs-CZ" i="1" dirty="0">
                <a:solidFill>
                  <a:schemeClr val="tx1"/>
                </a:solidFill>
              </a:rPr>
              <a:t>R</a:t>
            </a:r>
            <a:r>
              <a:rPr lang="cs-CZ" dirty="0">
                <a:solidFill>
                  <a:schemeClr val="tx1"/>
                </a:solidFill>
              </a:rPr>
              <a:t>).   </a:t>
            </a:r>
            <a:endParaRPr lang="cs-CZ" b="1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Všechny ostatní L-aminokyseliny jsou </a:t>
            </a:r>
            <a:r>
              <a:rPr lang="cs-CZ" b="1" i="1" dirty="0" smtClean="0">
                <a:solidFill>
                  <a:schemeClr val="tx1"/>
                </a:solidFill>
              </a:rPr>
              <a:t>S </a:t>
            </a:r>
            <a:r>
              <a:rPr lang="cs-CZ" b="1" dirty="0" smtClean="0">
                <a:solidFill>
                  <a:schemeClr val="tx1"/>
                </a:solidFill>
              </a:rPr>
              <a:t>!!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814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Acidobazické vlastnosti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Obojetné </a:t>
            </a:r>
            <a:r>
              <a:rPr lang="cs-CZ" dirty="0" smtClean="0">
                <a:solidFill>
                  <a:schemeClr val="tx1"/>
                </a:solidFill>
              </a:rPr>
              <a:t>ionty x zjednodušené vzorce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Rozpustnost = f(Q), soli x neutrální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68960"/>
            <a:ext cx="51244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Disociace AK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 struktura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 </a:t>
            </a:r>
            <a:r>
              <a:rPr lang="cs-CZ" dirty="0" err="1" smtClean="0">
                <a:solidFill>
                  <a:schemeClr val="tx1"/>
                </a:solidFill>
              </a:rPr>
              <a:t>disociabilních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skupin – složitější křivka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Pojem </a:t>
            </a:r>
            <a:r>
              <a:rPr lang="cs-CZ" dirty="0" err="1" smtClean="0">
                <a:solidFill>
                  <a:schemeClr val="tx1"/>
                </a:solidFill>
              </a:rPr>
              <a:t>pI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9718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263901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Acidobazické vlastnosti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419514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75" y="5805264"/>
            <a:ext cx="5867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Více </a:t>
            </a:r>
            <a:r>
              <a:rPr lang="cs-CZ" dirty="0" err="1"/>
              <a:t>disociabilních</a:t>
            </a:r>
            <a:endParaRPr lang="cs-CZ" dirty="0"/>
          </a:p>
          <a:p>
            <a:r>
              <a:rPr lang="cs-CZ" dirty="0"/>
              <a:t>skupin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 </a:t>
            </a:r>
            <a:r>
              <a:rPr lang="cs-CZ" dirty="0" err="1" smtClean="0"/>
              <a:t>pI</a:t>
            </a:r>
            <a:r>
              <a:rPr lang="cs-CZ" dirty="0" smtClean="0"/>
              <a:t> = (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m</a:t>
            </a:r>
            <a:r>
              <a:rPr lang="cs-CZ" dirty="0" smtClean="0"/>
              <a:t> +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n</a:t>
            </a:r>
            <a:r>
              <a:rPr lang="cs-CZ" dirty="0" smtClean="0"/>
              <a:t>)/2</a:t>
            </a:r>
          </a:p>
          <a:p>
            <a:endParaRPr lang="cs-CZ" dirty="0"/>
          </a:p>
          <a:p>
            <a:r>
              <a:rPr lang="cs-CZ" dirty="0" smtClean="0"/>
              <a:t>kde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m</a:t>
            </a:r>
            <a:r>
              <a:rPr lang="cs-CZ" dirty="0" smtClean="0"/>
              <a:t> a </a:t>
            </a:r>
            <a:r>
              <a:rPr lang="cs-CZ" dirty="0" err="1" smtClean="0"/>
              <a:t>pK</a:t>
            </a:r>
            <a:r>
              <a:rPr lang="cs-CZ" baseline="-25000" dirty="0" err="1" smtClean="0"/>
              <a:t>n</a:t>
            </a:r>
            <a:r>
              <a:rPr lang="cs-CZ" dirty="0" smtClean="0"/>
              <a:t> ohraničují neutrální formu</a:t>
            </a:r>
          </a:p>
          <a:p>
            <a:endParaRPr lang="cs-CZ" dirty="0"/>
          </a:p>
          <a:p>
            <a:r>
              <a:rPr lang="cs-CZ" dirty="0" smtClean="0"/>
              <a:t>Výpočet je informativní (vliv molekuly na disociaci)</a:t>
            </a:r>
          </a:p>
          <a:p>
            <a:endParaRPr lang="cs-CZ" dirty="0"/>
          </a:p>
          <a:p>
            <a:r>
              <a:rPr lang="cs-CZ" dirty="0" smtClean="0"/>
              <a:t>Platí i pro jiné </a:t>
            </a:r>
            <a:r>
              <a:rPr lang="cs-CZ" dirty="0" err="1" smtClean="0"/>
              <a:t>amfoionty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Polarita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Asymetrie elektronových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hustot – nábojů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Závisí na R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Hydropatický</a:t>
            </a:r>
            <a:r>
              <a:rPr lang="cs-CZ" dirty="0" smtClean="0">
                <a:solidFill>
                  <a:schemeClr val="tx1"/>
                </a:solidFill>
              </a:rPr>
              <a:t> index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G transportu z o do i fáze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Oktanol – voda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  <a:sym typeface="Symbol"/>
              </a:rPr>
              <a:t>Jiná vyjádření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1/22/2013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7625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215</TotalTime>
  <Words>603</Words>
  <Application>Microsoft Office PowerPoint</Application>
  <PresentationFormat>Předvádění na obrazovce (4:3)</PresentationFormat>
  <Paragraphs>311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Exekutivní</vt:lpstr>
      <vt:lpstr>C3181 Biochemie I</vt:lpstr>
      <vt:lpstr>Obsah</vt:lpstr>
      <vt:lpstr>Obecná struktura aminokyselin</vt:lpstr>
      <vt:lpstr>Chiralita aminokyselin</vt:lpstr>
      <vt:lpstr>Chiralita aminokyselin</vt:lpstr>
      <vt:lpstr>Acidobazické vlastnosti</vt:lpstr>
      <vt:lpstr>Acidobazické vlastnosti</vt:lpstr>
      <vt:lpstr>Acidobazické vlastnosti</vt:lpstr>
      <vt:lpstr>Polarita</vt:lpstr>
      <vt:lpstr>Přehled aminokyselin</vt:lpstr>
      <vt:lpstr>Nepolární </vt:lpstr>
      <vt:lpstr>Nepolární </vt:lpstr>
      <vt:lpstr>Nepolární </vt:lpstr>
      <vt:lpstr>Nepolární </vt:lpstr>
      <vt:lpstr>Polární nedisociované</vt:lpstr>
      <vt:lpstr>Polární nedisociované</vt:lpstr>
      <vt:lpstr>Disociované - bazické</vt:lpstr>
      <vt:lpstr>Disociované - kyselé</vt:lpstr>
      <vt:lpstr>Speciální</vt:lpstr>
      <vt:lpstr>Názvy a zkratky</vt:lpstr>
      <vt:lpstr>Názvy a zkratky</vt:lpstr>
      <vt:lpstr>Chemická reaktivita</vt:lpstr>
      <vt:lpstr>Volné aminokyseliny a deriváty</vt:lpstr>
      <vt:lpstr>Volné aminokyseliny a deriváty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30</cp:revision>
  <dcterms:created xsi:type="dcterms:W3CDTF">2012-05-21T09:08:24Z</dcterms:created>
  <dcterms:modified xsi:type="dcterms:W3CDTF">2013-01-22T08:05:45Z</dcterms:modified>
</cp:coreProperties>
</file>