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61" r:id="rId13"/>
    <p:sldId id="277" r:id="rId14"/>
    <p:sldId id="278" r:id="rId15"/>
    <p:sldId id="272" r:id="rId16"/>
    <p:sldId id="276" r:id="rId17"/>
    <p:sldId id="279" r:id="rId18"/>
    <p:sldId id="280" r:id="rId19"/>
    <p:sldId id="281" r:id="rId20"/>
    <p:sldId id="273" r:id="rId21"/>
    <p:sldId id="274" r:id="rId22"/>
    <p:sldId id="275" r:id="rId23"/>
    <p:sldId id="26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10/9/2013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10/9/2013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</a:t>
            </a:r>
            <a:r>
              <a:rPr lang="cs-CZ" dirty="0" smtClean="0">
                <a:solidFill>
                  <a:schemeClr val="tx1"/>
                </a:solidFill>
              </a:rPr>
              <a:t>3181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Biochemie 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129614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sz="3500" dirty="0" smtClean="0">
                <a:solidFill>
                  <a:schemeClr val="tx1"/>
                </a:solidFill>
                <a:latin typeface="+mn-lt"/>
              </a:rPr>
              <a:t>03a-Chemické reakce v živých organizmech</a:t>
            </a:r>
          </a:p>
          <a:p>
            <a:pPr algn="l"/>
            <a:endParaRPr lang="cs-CZ" sz="3200" dirty="0">
              <a:solidFill>
                <a:schemeClr val="tx1"/>
              </a:solidFill>
              <a:latin typeface="+mn-lt"/>
            </a:endParaRPr>
          </a:p>
          <a:p>
            <a:pPr algn="r"/>
            <a:r>
              <a:rPr lang="cs-CZ" dirty="0">
                <a:solidFill>
                  <a:schemeClr val="tx1"/>
                </a:solidFill>
              </a:rPr>
              <a:t>FRVŠ </a:t>
            </a:r>
            <a:r>
              <a:rPr lang="cs-CZ" b="1" dirty="0">
                <a:solidFill>
                  <a:schemeClr val="tx1"/>
                </a:solidFill>
              </a:rPr>
              <a:t>1647/2012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10/9/2013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tx1"/>
                </a:solidFill>
                <a:effectLst/>
              </a:rPr>
              <a:t>Makroergické</a:t>
            </a:r>
            <a:r>
              <a:rPr lang="cs-CZ" b="1" dirty="0">
                <a:solidFill>
                  <a:schemeClr val="tx1"/>
                </a:solidFill>
                <a:effectLst/>
              </a:rPr>
              <a:t> sloučeniny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76464"/>
          </a:xfrm>
        </p:spPr>
        <p:txBody>
          <a:bodyPr>
            <a:normAutofit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Srovnání vydatnosti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1988840"/>
            <a:ext cx="6837363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23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tx1"/>
                </a:solidFill>
                <a:effectLst/>
              </a:rPr>
              <a:t>Makroergické</a:t>
            </a:r>
            <a:r>
              <a:rPr lang="cs-CZ" b="1">
                <a:solidFill>
                  <a:schemeClr val="tx1"/>
                </a:solidFill>
                <a:effectLst/>
              </a:rPr>
              <a:t> sloučeniny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Typy </a:t>
            </a:r>
            <a:r>
              <a:rPr lang="cs-CZ" dirty="0" err="1">
                <a:solidFill>
                  <a:schemeClr val="tx1"/>
                </a:solidFill>
              </a:rPr>
              <a:t>makroergických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sloučenin</a:t>
            </a:r>
          </a:p>
          <a:p>
            <a:pPr lvl="1"/>
            <a:r>
              <a:rPr lang="cs-CZ" sz="1800" dirty="0" err="1" smtClean="0">
                <a:solidFill>
                  <a:schemeClr val="tx1"/>
                </a:solidFill>
              </a:rPr>
              <a:t>Fosforylované</a:t>
            </a:r>
            <a:r>
              <a:rPr lang="cs-CZ" sz="1800" dirty="0" smtClean="0">
                <a:solidFill>
                  <a:schemeClr val="tx1"/>
                </a:solidFill>
              </a:rPr>
              <a:t> sloučeniny</a:t>
            </a:r>
          </a:p>
          <a:p>
            <a:pPr lvl="1"/>
            <a:r>
              <a:rPr lang="cs-CZ" sz="1800" dirty="0" err="1" smtClean="0">
                <a:solidFill>
                  <a:schemeClr val="tx1"/>
                </a:solidFill>
              </a:rPr>
              <a:t>Thioestery</a:t>
            </a:r>
            <a:endParaRPr lang="cs-CZ" dirty="0">
              <a:solidFill>
                <a:schemeClr val="tx1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Zdrojem energie je přeměna (hydrolýza) celé molekuly, tj. </a:t>
            </a:r>
            <a:r>
              <a:rPr lang="el-GR" sz="2400" dirty="0">
                <a:solidFill>
                  <a:schemeClr val="tx1"/>
                </a:solidFill>
              </a:rPr>
              <a:t>Δ</a:t>
            </a:r>
            <a:r>
              <a:rPr lang="cs-CZ" sz="2400" dirty="0">
                <a:solidFill>
                  <a:schemeClr val="tx1"/>
                </a:solidFill>
              </a:rPr>
              <a:t>G</a:t>
            </a:r>
            <a:r>
              <a:rPr lang="cs-CZ" sz="2400" baseline="30000" dirty="0">
                <a:solidFill>
                  <a:schemeClr val="tx1"/>
                </a:solidFill>
              </a:rPr>
              <a:t>0</a:t>
            </a:r>
            <a:r>
              <a:rPr lang="cs-CZ" sz="2400" baseline="30000" dirty="0" smtClean="0">
                <a:solidFill>
                  <a:schemeClr val="tx1"/>
                </a:solidFill>
              </a:rPr>
              <a:t>‘ </a:t>
            </a:r>
            <a:r>
              <a:rPr lang="cs-CZ" sz="2400" dirty="0" smtClean="0">
                <a:solidFill>
                  <a:schemeClr val="tx1"/>
                </a:solidFill>
              </a:rPr>
              <a:t>reakce resp. </a:t>
            </a:r>
            <a:r>
              <a:rPr lang="cs-CZ" sz="2400" i="1" dirty="0" smtClean="0">
                <a:solidFill>
                  <a:schemeClr val="tx1"/>
                </a:solidFill>
              </a:rPr>
              <a:t>K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Uplatní se zde i následné pochody</a:t>
            </a:r>
          </a:p>
          <a:p>
            <a:pPr marL="742950" lvl="2" indent="-342900">
              <a:buFont typeface="Courier New" pitchFamily="49" charset="0"/>
              <a:buChar char="o"/>
            </a:pPr>
            <a:r>
              <a:rPr lang="cs-CZ" sz="1800" dirty="0" err="1" smtClean="0">
                <a:solidFill>
                  <a:schemeClr val="tx1"/>
                </a:solidFill>
              </a:rPr>
              <a:t>Tautomerizace</a:t>
            </a:r>
            <a:r>
              <a:rPr lang="cs-CZ" sz="1800" dirty="0" smtClean="0">
                <a:solidFill>
                  <a:schemeClr val="tx1"/>
                </a:solidFill>
              </a:rPr>
              <a:t> produktu a resonanční stavy</a:t>
            </a:r>
          </a:p>
          <a:p>
            <a:pPr marL="742950" lvl="2" indent="-342900">
              <a:buFont typeface="Courier New" pitchFamily="49" charset="0"/>
              <a:buChar char="o"/>
            </a:pPr>
            <a:r>
              <a:rPr lang="cs-CZ" sz="1800" dirty="0" smtClean="0">
                <a:solidFill>
                  <a:schemeClr val="tx1"/>
                </a:solidFill>
              </a:rPr>
              <a:t>Hydratace 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cs-CZ" sz="2400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2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>
                <a:solidFill>
                  <a:schemeClr val="tx1"/>
                </a:solidFill>
                <a:effectLst/>
              </a:rPr>
              <a:t>Typy </a:t>
            </a:r>
            <a:r>
              <a:rPr lang="cs-CZ" sz="4800" dirty="0" err="1">
                <a:solidFill>
                  <a:schemeClr val="tx1"/>
                </a:solidFill>
                <a:effectLst/>
              </a:rPr>
              <a:t>makroergických</a:t>
            </a:r>
            <a:r>
              <a:rPr lang="cs-CZ" sz="4800" dirty="0">
                <a:solidFill>
                  <a:schemeClr val="tx1"/>
                </a:solidFill>
                <a:effectLst/>
              </a:rPr>
              <a:t> sloučenin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Polyfosfáty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(anhydridy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</a:rPr>
              <a:t>Směsné </a:t>
            </a:r>
            <a:r>
              <a:rPr lang="cs-CZ" dirty="0" smtClean="0">
                <a:solidFill>
                  <a:schemeClr val="tx1"/>
                </a:solidFill>
              </a:rPr>
              <a:t>anhydridy –COOH a </a:t>
            </a:r>
            <a:r>
              <a:rPr lang="cs-CZ" dirty="0" err="1" smtClean="0">
                <a:solidFill>
                  <a:schemeClr val="tx1"/>
                </a:solidFill>
              </a:rPr>
              <a:t>P</a:t>
            </a:r>
            <a:r>
              <a:rPr lang="cs-CZ" baseline="-25000" dirty="0" err="1" smtClean="0">
                <a:solidFill>
                  <a:schemeClr val="tx1"/>
                </a:solidFill>
              </a:rPr>
              <a:t>i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</a:p>
          <a:p>
            <a:r>
              <a:rPr lang="cs-CZ" dirty="0" err="1">
                <a:solidFill>
                  <a:schemeClr val="tx1"/>
                </a:solidFill>
              </a:rPr>
              <a:t>Enolfosfáty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>
                <a:solidFill>
                  <a:schemeClr val="tx1"/>
                </a:solidFill>
              </a:rPr>
              <a:t>Fosfoamidy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err="1">
                <a:solidFill>
                  <a:schemeClr val="tx1"/>
                </a:solidFill>
              </a:rPr>
              <a:t>guanidinfosfáty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 err="1">
                <a:solidFill>
                  <a:schemeClr val="tx1"/>
                </a:solidFill>
              </a:rPr>
              <a:t>Thioestery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99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/>
          <a:lstStyle/>
          <a:p>
            <a:r>
              <a:rPr lang="cs-CZ" sz="4800" dirty="0" err="1">
                <a:solidFill>
                  <a:schemeClr val="tx1"/>
                </a:solidFill>
              </a:rPr>
              <a:t>Polyfosfáty</a:t>
            </a:r>
            <a:r>
              <a:rPr lang="cs-CZ" sz="4800" dirty="0">
                <a:solidFill>
                  <a:schemeClr val="tx1"/>
                </a:solidFill>
              </a:rPr>
              <a:t> (anhydridy)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85000" lnSpcReduction="20000"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sz="2600" dirty="0" smtClean="0">
              <a:solidFill>
                <a:schemeClr val="tx1"/>
              </a:solidFill>
            </a:endParaRPr>
          </a:p>
          <a:p>
            <a:r>
              <a:rPr lang="cs-CZ" sz="2600" b="1" dirty="0" smtClean="0">
                <a:solidFill>
                  <a:schemeClr val="tx1"/>
                </a:solidFill>
              </a:rPr>
              <a:t>ATP</a:t>
            </a:r>
            <a:r>
              <a:rPr lang="cs-CZ" sz="2600" dirty="0" smtClean="0">
                <a:solidFill>
                  <a:schemeClr val="tx1"/>
                </a:solidFill>
              </a:rPr>
              <a:t>, základní </a:t>
            </a:r>
            <a:r>
              <a:rPr lang="cs-CZ" sz="2600" dirty="0" smtClean="0">
                <a:solidFill>
                  <a:schemeClr val="tx1"/>
                </a:solidFill>
              </a:rPr>
              <a:t>energetický </a:t>
            </a:r>
            <a:r>
              <a:rPr lang="cs-CZ" sz="2600" dirty="0" smtClean="0">
                <a:solidFill>
                  <a:schemeClr val="tx1"/>
                </a:solidFill>
              </a:rPr>
              <a:t>metabolit</a:t>
            </a:r>
            <a:endParaRPr lang="cs-CZ" sz="2600" dirty="0" smtClean="0">
              <a:solidFill>
                <a:schemeClr val="tx1"/>
              </a:solidFill>
            </a:endParaRPr>
          </a:p>
          <a:p>
            <a:pPr lvl="1"/>
            <a:r>
              <a:rPr lang="cs-CZ" sz="1900" dirty="0" smtClean="0">
                <a:solidFill>
                  <a:schemeClr val="tx1"/>
                </a:solidFill>
              </a:rPr>
              <a:t>2 ~, hydrolýza </a:t>
            </a:r>
            <a:r>
              <a:rPr lang="el-GR" sz="1900" dirty="0" smtClean="0">
                <a:solidFill>
                  <a:schemeClr val="tx1"/>
                </a:solidFill>
              </a:rPr>
              <a:t>γ</a:t>
            </a:r>
            <a:r>
              <a:rPr lang="cs-CZ" sz="1900" dirty="0" smtClean="0">
                <a:solidFill>
                  <a:schemeClr val="tx1"/>
                </a:solidFill>
              </a:rPr>
              <a:t> fosfátu má ΔG</a:t>
            </a:r>
            <a:r>
              <a:rPr lang="cs-CZ" sz="1900" baseline="30000" dirty="0" smtClean="0">
                <a:solidFill>
                  <a:schemeClr val="tx1"/>
                </a:solidFill>
              </a:rPr>
              <a:t>0‘</a:t>
            </a:r>
            <a:r>
              <a:rPr lang="cs-CZ" sz="1900" dirty="0" smtClean="0">
                <a:solidFill>
                  <a:schemeClr val="tx1"/>
                </a:solidFill>
              </a:rPr>
              <a:t> = 30,5 </a:t>
            </a:r>
            <a:r>
              <a:rPr lang="cs-CZ" sz="1900" dirty="0" err="1" smtClean="0">
                <a:solidFill>
                  <a:schemeClr val="tx1"/>
                </a:solidFill>
              </a:rPr>
              <a:t>kJ</a:t>
            </a:r>
            <a:r>
              <a:rPr lang="cs-CZ" sz="1900" dirty="0" smtClean="0">
                <a:solidFill>
                  <a:schemeClr val="tx1"/>
                </a:solidFill>
              </a:rPr>
              <a:t>/mol</a:t>
            </a:r>
          </a:p>
          <a:p>
            <a:pPr lvl="1"/>
            <a:r>
              <a:rPr lang="cs-CZ" sz="1900" dirty="0" smtClean="0">
                <a:solidFill>
                  <a:schemeClr val="tx1"/>
                </a:solidFill>
              </a:rPr>
              <a:t>Zpětná reakce formální, fakticky velmi složitý </a:t>
            </a:r>
            <a:r>
              <a:rPr lang="cs-CZ" sz="1900" dirty="0" err="1" smtClean="0">
                <a:solidFill>
                  <a:schemeClr val="tx1"/>
                </a:solidFill>
              </a:rPr>
              <a:t>endergonický</a:t>
            </a:r>
            <a:r>
              <a:rPr lang="cs-CZ" sz="1900" dirty="0" smtClean="0">
                <a:solidFill>
                  <a:schemeClr val="tx1"/>
                </a:solidFill>
              </a:rPr>
              <a:t> </a:t>
            </a:r>
            <a:r>
              <a:rPr lang="cs-CZ" sz="1900" dirty="0" smtClean="0">
                <a:solidFill>
                  <a:schemeClr val="tx1"/>
                </a:solidFill>
              </a:rPr>
              <a:t>pochod</a:t>
            </a:r>
            <a:endParaRPr lang="cs-CZ" sz="1900" dirty="0" smtClean="0">
              <a:solidFill>
                <a:schemeClr val="tx1"/>
              </a:solidFill>
            </a:endParaRPr>
          </a:p>
          <a:p>
            <a:r>
              <a:rPr lang="cs-CZ" sz="2600" dirty="0" smtClean="0">
                <a:solidFill>
                  <a:schemeClr val="tx1"/>
                </a:solidFill>
              </a:rPr>
              <a:t>Posun reakce doprava </a:t>
            </a:r>
          </a:p>
          <a:p>
            <a:pPr lvl="1"/>
            <a:r>
              <a:rPr lang="cs-CZ" sz="2100" dirty="0" smtClean="0">
                <a:solidFill>
                  <a:schemeClr val="tx1"/>
                </a:solidFill>
              </a:rPr>
              <a:t>Je výsledkem</a:t>
            </a:r>
          </a:p>
          <a:p>
            <a:pPr lvl="2"/>
            <a:r>
              <a:rPr lang="cs-CZ" sz="2100" dirty="0" smtClean="0">
                <a:solidFill>
                  <a:schemeClr val="tx1"/>
                </a:solidFill>
              </a:rPr>
              <a:t>Snížení repulsních sil – nábojů, menší pnutí molekuly</a:t>
            </a:r>
          </a:p>
          <a:p>
            <a:pPr lvl="2"/>
            <a:r>
              <a:rPr lang="cs-CZ" sz="2100" dirty="0" smtClean="0">
                <a:solidFill>
                  <a:schemeClr val="tx1"/>
                </a:solidFill>
              </a:rPr>
              <a:t>Lepší solvatace produktů, více resonančních stavů – snížení energie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14849"/>
            <a:ext cx="3330477" cy="1621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021039"/>
            <a:ext cx="2897144" cy="1609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150" y="2849344"/>
            <a:ext cx="12954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132" y="2980667"/>
            <a:ext cx="1181100" cy="12382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21299999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Zahnutá šipka nahoru 8"/>
          <p:cNvSpPr/>
          <p:nvPr/>
        </p:nvSpPr>
        <p:spPr>
          <a:xfrm>
            <a:off x="4103948" y="2448021"/>
            <a:ext cx="936104" cy="3777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Zahnutá šipka dolů 9"/>
          <p:cNvSpPr/>
          <p:nvPr/>
        </p:nvSpPr>
        <p:spPr>
          <a:xfrm>
            <a:off x="4078762" y="3147221"/>
            <a:ext cx="936104" cy="365760"/>
          </a:xfrm>
          <a:prstGeom prst="curvedDownArrow">
            <a:avLst/>
          </a:prstGeom>
          <a:scene3d>
            <a:camera prst="orthographicFront">
              <a:rot lat="0" lon="105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742496" y="1937426"/>
            <a:ext cx="72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717310" y="3636794"/>
            <a:ext cx="72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793538" y="1937426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</a:t>
            </a:r>
            <a:r>
              <a:rPr lang="cs-CZ" baseline="-25000" dirty="0" err="1" smtClean="0"/>
              <a:t>i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888726" y="363679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</a:t>
            </a:r>
            <a:r>
              <a:rPr lang="cs-CZ" baseline="-25000" dirty="0" err="1" smtClean="0"/>
              <a:t>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365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/>
          <a:lstStyle/>
          <a:p>
            <a:r>
              <a:rPr lang="cs-CZ" sz="4800" dirty="0" err="1">
                <a:solidFill>
                  <a:schemeClr val="tx1"/>
                </a:solidFill>
              </a:rPr>
              <a:t>Polyfosfáty</a:t>
            </a:r>
            <a:r>
              <a:rPr lang="cs-CZ" sz="4800" dirty="0">
                <a:solidFill>
                  <a:schemeClr val="tx1"/>
                </a:solidFill>
              </a:rPr>
              <a:t> (anhydridy)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ATP – AMP a </a:t>
            </a:r>
            <a:r>
              <a:rPr lang="cs-CZ" dirty="0" err="1" smtClean="0">
                <a:solidFill>
                  <a:schemeClr val="tx1"/>
                </a:solidFill>
              </a:rPr>
              <a:t>difosfát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Uvolní se více energie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ΔG</a:t>
            </a:r>
            <a:r>
              <a:rPr lang="cs-CZ" sz="2000" baseline="30000" dirty="0" smtClean="0">
                <a:solidFill>
                  <a:schemeClr val="tx1"/>
                </a:solidFill>
              </a:rPr>
              <a:t>0‘</a:t>
            </a:r>
            <a:r>
              <a:rPr lang="cs-CZ" sz="2000" dirty="0" smtClean="0">
                <a:solidFill>
                  <a:schemeClr val="tx1"/>
                </a:solidFill>
              </a:rPr>
              <a:t> = 45,6 </a:t>
            </a:r>
            <a:r>
              <a:rPr lang="cs-CZ" sz="2000" dirty="0" err="1" smtClean="0">
                <a:solidFill>
                  <a:schemeClr val="tx1"/>
                </a:solidFill>
              </a:rPr>
              <a:t>kJ</a:t>
            </a:r>
            <a:r>
              <a:rPr lang="cs-CZ" sz="2000" dirty="0" smtClean="0">
                <a:solidFill>
                  <a:schemeClr val="tx1"/>
                </a:solidFill>
              </a:rPr>
              <a:t>/mol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Další se uvolní hydrolýzou </a:t>
            </a:r>
            <a:r>
              <a:rPr lang="cs-CZ" sz="2000" dirty="0" err="1" smtClean="0">
                <a:solidFill>
                  <a:schemeClr val="tx1"/>
                </a:solidFill>
              </a:rPr>
              <a:t>difosfátu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2"/>
            <a:r>
              <a:rPr lang="cs-CZ" dirty="0" err="1" smtClean="0">
                <a:solidFill>
                  <a:schemeClr val="tx1"/>
                </a:solidFill>
              </a:rPr>
              <a:t>PP</a:t>
            </a:r>
            <a:r>
              <a:rPr lang="cs-CZ" baseline="-25000" dirty="0" err="1" smtClean="0">
                <a:solidFill>
                  <a:schemeClr val="tx1"/>
                </a:solidFill>
              </a:rPr>
              <a:t>i</a:t>
            </a:r>
            <a:r>
              <a:rPr lang="cs-CZ" dirty="0" smtClean="0">
                <a:solidFill>
                  <a:schemeClr val="tx1"/>
                </a:solidFill>
              </a:rPr>
              <a:t> + H</a:t>
            </a:r>
            <a:r>
              <a:rPr lang="cs-CZ" baseline="-25000" dirty="0" smtClean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O = 2 </a:t>
            </a:r>
            <a:r>
              <a:rPr lang="cs-CZ" dirty="0" err="1" smtClean="0">
                <a:solidFill>
                  <a:schemeClr val="tx1"/>
                </a:solidFill>
              </a:rPr>
              <a:t>P</a:t>
            </a:r>
            <a:r>
              <a:rPr lang="cs-CZ" baseline="-25000" dirty="0" err="1" smtClean="0">
                <a:solidFill>
                  <a:schemeClr val="tx1"/>
                </a:solidFill>
              </a:rPr>
              <a:t>i</a:t>
            </a:r>
            <a:r>
              <a:rPr lang="cs-CZ" dirty="0" smtClean="0">
                <a:solidFill>
                  <a:schemeClr val="tx1"/>
                </a:solidFill>
              </a:rPr>
              <a:t>   (chemicky </a:t>
            </a:r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</a:t>
            </a:r>
            <a:r>
              <a:rPr lang="cs-CZ" baseline="-25000" dirty="0">
                <a:solidFill>
                  <a:schemeClr val="tx1"/>
                </a:solidFill>
              </a:rPr>
              <a:t>7</a:t>
            </a:r>
            <a:r>
              <a:rPr lang="cs-CZ" baseline="30000" dirty="0">
                <a:solidFill>
                  <a:schemeClr val="tx1"/>
                </a:solidFill>
              </a:rPr>
              <a:t>4−</a:t>
            </a:r>
            <a:r>
              <a:rPr lang="cs-CZ" dirty="0">
                <a:solidFill>
                  <a:schemeClr val="tx1"/>
                </a:solidFill>
              </a:rPr>
              <a:t> + H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 → 2 HPO</a:t>
            </a:r>
            <a:r>
              <a:rPr lang="cs-CZ" baseline="-25000" dirty="0">
                <a:solidFill>
                  <a:schemeClr val="tx1"/>
                </a:solidFill>
              </a:rPr>
              <a:t>4</a:t>
            </a:r>
            <a:r>
              <a:rPr lang="cs-CZ" baseline="30000" dirty="0">
                <a:solidFill>
                  <a:schemeClr val="tx1"/>
                </a:solidFill>
              </a:rPr>
              <a:t>2</a:t>
            </a:r>
            <a:r>
              <a:rPr lang="cs-CZ" baseline="30000" dirty="0" smtClean="0">
                <a:solidFill>
                  <a:schemeClr val="tx1"/>
                </a:solidFill>
              </a:rPr>
              <a:t>−</a:t>
            </a:r>
            <a:r>
              <a:rPr lang="cs-CZ" dirty="0" smtClean="0">
                <a:solidFill>
                  <a:schemeClr val="tx1"/>
                </a:solidFill>
              </a:rPr>
              <a:t>) 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ΔG</a:t>
            </a:r>
            <a:r>
              <a:rPr lang="cs-CZ" baseline="30000" dirty="0" smtClean="0">
                <a:solidFill>
                  <a:schemeClr val="tx1"/>
                </a:solidFill>
              </a:rPr>
              <a:t>0</a:t>
            </a:r>
            <a:r>
              <a:rPr lang="cs-CZ" baseline="30000" dirty="0">
                <a:solidFill>
                  <a:schemeClr val="tx1"/>
                </a:solidFill>
              </a:rPr>
              <a:t>‘</a:t>
            </a:r>
            <a:r>
              <a:rPr lang="cs-CZ" dirty="0">
                <a:solidFill>
                  <a:schemeClr val="tx1"/>
                </a:solidFill>
              </a:rPr>
              <a:t> = </a:t>
            </a:r>
            <a:r>
              <a:rPr lang="cs-CZ" dirty="0" smtClean="0">
                <a:solidFill>
                  <a:schemeClr val="tx1"/>
                </a:solidFill>
              </a:rPr>
              <a:t>19,3 </a:t>
            </a:r>
            <a:r>
              <a:rPr lang="cs-CZ" dirty="0" err="1" smtClean="0">
                <a:solidFill>
                  <a:schemeClr val="tx1"/>
                </a:solidFill>
              </a:rPr>
              <a:t>kJ</a:t>
            </a:r>
            <a:r>
              <a:rPr lang="cs-CZ" dirty="0" smtClean="0">
                <a:solidFill>
                  <a:schemeClr val="tx1"/>
                </a:solidFill>
              </a:rPr>
              <a:t>/mol (přesto se řadí k </a:t>
            </a:r>
            <a:r>
              <a:rPr lang="cs-CZ" dirty="0" err="1" smtClean="0">
                <a:solidFill>
                  <a:schemeClr val="tx1"/>
                </a:solidFill>
              </a:rPr>
              <a:t>makroergickým</a:t>
            </a:r>
            <a:r>
              <a:rPr lang="cs-CZ" dirty="0" smtClean="0">
                <a:solidFill>
                  <a:schemeClr val="tx1"/>
                </a:solidFill>
              </a:rPr>
              <a:t> sloučeninám)</a:t>
            </a:r>
            <a:endParaRPr lang="cs-CZ" dirty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40682"/>
            <a:ext cx="3330477" cy="1621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014692"/>
            <a:ext cx="12954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Zahnutá šipka nahoru 8"/>
          <p:cNvSpPr/>
          <p:nvPr/>
        </p:nvSpPr>
        <p:spPr>
          <a:xfrm>
            <a:off x="4103948" y="2636912"/>
            <a:ext cx="936104" cy="3777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775676" y="2156016"/>
            <a:ext cx="72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793538" y="212209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PP</a:t>
            </a:r>
            <a:r>
              <a:rPr lang="cs-CZ" baseline="-25000" dirty="0" err="1" smtClean="0"/>
              <a:t>i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200462"/>
            <a:ext cx="2786063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838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/>
          <a:lstStyle/>
          <a:p>
            <a:r>
              <a:rPr lang="cs-CZ" sz="4800" dirty="0" err="1">
                <a:solidFill>
                  <a:schemeClr val="tx1"/>
                </a:solidFill>
              </a:rPr>
              <a:t>Polyfosfáty</a:t>
            </a:r>
            <a:r>
              <a:rPr lang="cs-CZ" sz="4800" dirty="0">
                <a:solidFill>
                  <a:schemeClr val="tx1"/>
                </a:solidFill>
              </a:rPr>
              <a:t> (anhydridy)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/>
          </a:bodyPr>
          <a:lstStyle/>
          <a:p>
            <a:r>
              <a:rPr lang="cs-CZ" sz="2800" dirty="0" err="1" smtClean="0">
                <a:solidFill>
                  <a:schemeClr val="tx1"/>
                </a:solidFill>
              </a:rPr>
              <a:t>Difosfát</a:t>
            </a:r>
            <a:r>
              <a:rPr lang="cs-CZ" sz="2800" dirty="0" smtClean="0">
                <a:solidFill>
                  <a:schemeClr val="tx1"/>
                </a:solidFill>
              </a:rPr>
              <a:t> (pyrofosfát – PP)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sz="2000" dirty="0" err="1" smtClean="0">
                <a:solidFill>
                  <a:schemeClr val="tx1"/>
                </a:solidFill>
              </a:rPr>
              <a:t>PP</a:t>
            </a:r>
            <a:r>
              <a:rPr lang="cs-CZ" sz="2000" baseline="-25000" dirty="0" err="1" smtClean="0">
                <a:solidFill>
                  <a:schemeClr val="tx1"/>
                </a:solidFill>
              </a:rPr>
              <a:t>i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+ H</a:t>
            </a:r>
            <a:r>
              <a:rPr lang="cs-CZ" sz="2000" baseline="-25000" dirty="0">
                <a:solidFill>
                  <a:schemeClr val="tx1"/>
                </a:solidFill>
              </a:rPr>
              <a:t>2</a:t>
            </a:r>
            <a:r>
              <a:rPr lang="cs-CZ" sz="2000" dirty="0">
                <a:solidFill>
                  <a:schemeClr val="tx1"/>
                </a:solidFill>
              </a:rPr>
              <a:t>O = 2 </a:t>
            </a:r>
            <a:r>
              <a:rPr lang="cs-CZ" sz="2000" dirty="0" err="1">
                <a:solidFill>
                  <a:schemeClr val="tx1"/>
                </a:solidFill>
              </a:rPr>
              <a:t>P</a:t>
            </a:r>
            <a:r>
              <a:rPr lang="cs-CZ" sz="2000" baseline="-25000" dirty="0" err="1">
                <a:solidFill>
                  <a:schemeClr val="tx1"/>
                </a:solidFill>
              </a:rPr>
              <a:t>i</a:t>
            </a:r>
            <a:r>
              <a:rPr lang="cs-CZ" sz="2000" dirty="0">
                <a:solidFill>
                  <a:schemeClr val="tx1"/>
                </a:solidFill>
              </a:rPr>
              <a:t>   (chemicky P</a:t>
            </a:r>
            <a:r>
              <a:rPr lang="cs-CZ" sz="2000" baseline="-25000" dirty="0">
                <a:solidFill>
                  <a:schemeClr val="tx1"/>
                </a:solidFill>
              </a:rPr>
              <a:t>2</a:t>
            </a:r>
            <a:r>
              <a:rPr lang="cs-CZ" sz="2000" dirty="0">
                <a:solidFill>
                  <a:schemeClr val="tx1"/>
                </a:solidFill>
              </a:rPr>
              <a:t>O</a:t>
            </a:r>
            <a:r>
              <a:rPr lang="cs-CZ" sz="2000" baseline="-25000" dirty="0">
                <a:solidFill>
                  <a:schemeClr val="tx1"/>
                </a:solidFill>
              </a:rPr>
              <a:t>7</a:t>
            </a:r>
            <a:r>
              <a:rPr lang="cs-CZ" sz="2000" baseline="30000" dirty="0">
                <a:solidFill>
                  <a:schemeClr val="tx1"/>
                </a:solidFill>
              </a:rPr>
              <a:t>4−</a:t>
            </a:r>
            <a:r>
              <a:rPr lang="cs-CZ" sz="2000" dirty="0">
                <a:solidFill>
                  <a:schemeClr val="tx1"/>
                </a:solidFill>
              </a:rPr>
              <a:t> + H</a:t>
            </a:r>
            <a:r>
              <a:rPr lang="cs-CZ" sz="2000" baseline="-25000" dirty="0">
                <a:solidFill>
                  <a:schemeClr val="tx1"/>
                </a:solidFill>
              </a:rPr>
              <a:t>2</a:t>
            </a:r>
            <a:r>
              <a:rPr lang="cs-CZ" sz="2000" dirty="0">
                <a:solidFill>
                  <a:schemeClr val="tx1"/>
                </a:solidFill>
              </a:rPr>
              <a:t>O → 2 HPO</a:t>
            </a:r>
            <a:r>
              <a:rPr lang="cs-CZ" sz="2000" baseline="-25000" dirty="0">
                <a:solidFill>
                  <a:schemeClr val="tx1"/>
                </a:solidFill>
              </a:rPr>
              <a:t>4</a:t>
            </a:r>
            <a:r>
              <a:rPr lang="cs-CZ" sz="2000" baseline="30000" dirty="0">
                <a:solidFill>
                  <a:schemeClr val="tx1"/>
                </a:solidFill>
              </a:rPr>
              <a:t>2−</a:t>
            </a:r>
            <a:r>
              <a:rPr lang="cs-CZ" sz="2000" dirty="0">
                <a:solidFill>
                  <a:schemeClr val="tx1"/>
                </a:solidFill>
              </a:rPr>
              <a:t>) 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ΔG</a:t>
            </a:r>
            <a:r>
              <a:rPr lang="cs-CZ" sz="1800" baseline="30000" dirty="0" smtClean="0">
                <a:solidFill>
                  <a:schemeClr val="tx1"/>
                </a:solidFill>
              </a:rPr>
              <a:t>0</a:t>
            </a:r>
            <a:r>
              <a:rPr lang="cs-CZ" sz="1800" baseline="30000" dirty="0">
                <a:solidFill>
                  <a:schemeClr val="tx1"/>
                </a:solidFill>
              </a:rPr>
              <a:t>‘</a:t>
            </a:r>
            <a:r>
              <a:rPr lang="cs-CZ" sz="1800" dirty="0">
                <a:solidFill>
                  <a:schemeClr val="tx1"/>
                </a:solidFill>
              </a:rPr>
              <a:t> = 19,3 </a:t>
            </a:r>
            <a:r>
              <a:rPr lang="cs-CZ" sz="1800" dirty="0" err="1">
                <a:solidFill>
                  <a:schemeClr val="tx1"/>
                </a:solidFill>
              </a:rPr>
              <a:t>kJ</a:t>
            </a:r>
            <a:r>
              <a:rPr lang="cs-CZ" sz="1800" dirty="0">
                <a:solidFill>
                  <a:schemeClr val="tx1"/>
                </a:solidFill>
              </a:rPr>
              <a:t>/mol (přesto se řadí k </a:t>
            </a:r>
            <a:r>
              <a:rPr lang="cs-CZ" sz="1800" dirty="0" err="1">
                <a:solidFill>
                  <a:schemeClr val="tx1"/>
                </a:solidFill>
              </a:rPr>
              <a:t>makroergickým</a:t>
            </a:r>
            <a:r>
              <a:rPr lang="cs-CZ" sz="1800" dirty="0">
                <a:solidFill>
                  <a:schemeClr val="tx1"/>
                </a:solidFill>
              </a:rPr>
              <a:t> sloučeninám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Zdroj energie pro některé bakteriální transporty</a:t>
            </a:r>
          </a:p>
          <a:p>
            <a:r>
              <a:rPr lang="cs-CZ" sz="2000" dirty="0" err="1" smtClean="0">
                <a:solidFill>
                  <a:schemeClr val="tx1"/>
                </a:solidFill>
              </a:rPr>
              <a:t>Polyfosfáty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anorganické adsorbenty a energetické zdroje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hypotetická účast v chemickém vývoji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748147"/>
            <a:ext cx="3048000" cy="1821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687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 smtClean="0">
                <a:solidFill>
                  <a:schemeClr val="tx1"/>
                </a:solidFill>
              </a:rPr>
              <a:t>ATP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Schéma cyklu ATP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586" y="2132856"/>
            <a:ext cx="5838825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270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 smtClean="0">
                <a:solidFill>
                  <a:schemeClr val="tx1"/>
                </a:solidFill>
              </a:rPr>
              <a:t>ATP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Centrální úloha ATP v energetickém metabolizmu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492896"/>
            <a:ext cx="51054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013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/>
          <a:lstStyle/>
          <a:p>
            <a:r>
              <a:rPr lang="cs-CZ" sz="4800" dirty="0">
                <a:solidFill>
                  <a:schemeClr val="tx1"/>
                </a:solidFill>
              </a:rPr>
              <a:t>Trvalá dostupnost ATP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Způsoby </a:t>
            </a:r>
            <a:r>
              <a:rPr lang="cs-CZ" dirty="0" err="1" smtClean="0">
                <a:solidFill>
                  <a:schemeClr val="tx1"/>
                </a:solidFill>
              </a:rPr>
              <a:t>resyntézy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Obrácení hydrolýzy – složité, ale trvalejší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Denní obrat ca tělesná váha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Jednodušší syntéza </a:t>
            </a:r>
            <a:r>
              <a:rPr lang="cs-CZ" sz="1800" dirty="0" err="1" smtClean="0">
                <a:solidFill>
                  <a:schemeClr val="tx1"/>
                </a:solidFill>
              </a:rPr>
              <a:t>adenylátkinasou</a:t>
            </a:r>
            <a:r>
              <a:rPr lang="cs-CZ" sz="1800" dirty="0" smtClean="0">
                <a:solidFill>
                  <a:schemeClr val="tx1"/>
                </a:solidFill>
              </a:rPr>
              <a:t> – rychlé, ale omezené možnosti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     </a:t>
            </a:r>
            <a:r>
              <a:rPr lang="cs-CZ" dirty="0" smtClean="0">
                <a:solidFill>
                  <a:schemeClr val="tx1"/>
                </a:solidFill>
              </a:rPr>
              <a:t>		2 ADP = ATP + AMP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Efektivita ATP jako energetického zdroje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ATP + H</a:t>
            </a:r>
            <a:r>
              <a:rPr lang="cs-CZ" sz="1800" baseline="-25000" dirty="0" smtClean="0">
                <a:solidFill>
                  <a:schemeClr val="tx1"/>
                </a:solidFill>
              </a:rPr>
              <a:t>2</a:t>
            </a:r>
            <a:r>
              <a:rPr lang="cs-CZ" sz="1800" dirty="0" smtClean="0">
                <a:solidFill>
                  <a:schemeClr val="tx1"/>
                </a:solidFill>
              </a:rPr>
              <a:t>O = ADP + </a:t>
            </a:r>
            <a:r>
              <a:rPr lang="cs-CZ" sz="1800" dirty="0" err="1" smtClean="0">
                <a:solidFill>
                  <a:schemeClr val="tx1"/>
                </a:solidFill>
              </a:rPr>
              <a:t>P</a:t>
            </a:r>
            <a:r>
              <a:rPr lang="cs-CZ" sz="1800" baseline="-25000" dirty="0" err="1" smtClean="0">
                <a:solidFill>
                  <a:schemeClr val="tx1"/>
                </a:solidFill>
              </a:rPr>
              <a:t>i</a:t>
            </a:r>
            <a:r>
              <a:rPr lang="cs-CZ" sz="1800" dirty="0" smtClean="0">
                <a:solidFill>
                  <a:schemeClr val="tx1"/>
                </a:solidFill>
              </a:rPr>
              <a:t>       </a:t>
            </a:r>
            <a:r>
              <a:rPr lang="en-US" sz="1800" dirty="0" smtClean="0">
                <a:solidFill>
                  <a:schemeClr val="tx1"/>
                </a:solidFill>
              </a:rPr>
              <a:t>Δ</a:t>
            </a:r>
            <a:r>
              <a:rPr lang="en-US" sz="1800" i="1" dirty="0" smtClean="0">
                <a:solidFill>
                  <a:schemeClr val="tx1"/>
                </a:solidFill>
              </a:rPr>
              <a:t>G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>
                <a:solidFill>
                  <a:schemeClr val="tx1"/>
                </a:solidFill>
              </a:rPr>
              <a:t>= </a:t>
            </a:r>
            <a:r>
              <a:rPr lang="en-US" sz="1800" dirty="0">
                <a:solidFill>
                  <a:schemeClr val="tx1"/>
                </a:solidFill>
              </a:rPr>
              <a:t>Δ</a:t>
            </a:r>
            <a:r>
              <a:rPr lang="en-US" sz="1800" i="1" dirty="0">
                <a:solidFill>
                  <a:schemeClr val="tx1"/>
                </a:solidFill>
              </a:rPr>
              <a:t>G</a:t>
            </a:r>
            <a:r>
              <a:rPr lang="en-US" sz="1800" i="1" baseline="30000" dirty="0">
                <a:solidFill>
                  <a:schemeClr val="tx1"/>
                </a:solidFill>
              </a:rPr>
              <a:t>0</a:t>
            </a:r>
            <a:r>
              <a:rPr lang="en-US" sz="1800" i="1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+ RT </a:t>
            </a:r>
            <a:r>
              <a:rPr lang="en-US" sz="1800" dirty="0" err="1">
                <a:solidFill>
                  <a:schemeClr val="tx1"/>
                </a:solidFill>
              </a:rPr>
              <a:t>ln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(</a:t>
            </a:r>
            <a:r>
              <a:rPr lang="en-US" sz="1800" dirty="0" smtClean="0">
                <a:solidFill>
                  <a:schemeClr val="tx1"/>
                </a:solidFill>
              </a:rPr>
              <a:t>[</a:t>
            </a:r>
            <a:r>
              <a:rPr lang="en-US" sz="1800" dirty="0">
                <a:solidFill>
                  <a:schemeClr val="tx1"/>
                </a:solidFill>
              </a:rPr>
              <a:t>P]/[</a:t>
            </a:r>
            <a:r>
              <a:rPr lang="en-US" sz="1800" dirty="0" smtClean="0">
                <a:solidFill>
                  <a:schemeClr val="tx1"/>
                </a:solidFill>
              </a:rPr>
              <a:t>R</a:t>
            </a:r>
            <a:r>
              <a:rPr lang="en-US" sz="1800" dirty="0" smtClean="0">
                <a:solidFill>
                  <a:schemeClr val="tx1"/>
                </a:solidFill>
              </a:rPr>
              <a:t>]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  <a:endParaRPr lang="cs-CZ" sz="1800" dirty="0" smtClean="0">
              <a:solidFill>
                <a:schemeClr val="tx1"/>
              </a:solidFill>
            </a:endParaRP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Když  </a:t>
            </a:r>
            <a:r>
              <a:rPr lang="en-US" sz="1800" dirty="0" smtClean="0">
                <a:solidFill>
                  <a:schemeClr val="tx1"/>
                </a:solidFill>
              </a:rPr>
              <a:t>[</a:t>
            </a:r>
            <a:r>
              <a:rPr lang="en-US" sz="1800" dirty="0">
                <a:solidFill>
                  <a:schemeClr val="tx1"/>
                </a:solidFill>
              </a:rPr>
              <a:t>ATP]/[ADP][P</a:t>
            </a:r>
            <a:r>
              <a:rPr lang="en-US" sz="1800" baseline="-25000" dirty="0">
                <a:solidFill>
                  <a:schemeClr val="tx1"/>
                </a:solidFill>
              </a:rPr>
              <a:t>i</a:t>
            </a:r>
            <a:r>
              <a:rPr lang="en-US" sz="1800" dirty="0">
                <a:solidFill>
                  <a:schemeClr val="tx1"/>
                </a:solidFill>
              </a:rPr>
              <a:t>] = </a:t>
            </a:r>
            <a:r>
              <a:rPr lang="en-US" sz="1800" dirty="0" smtClean="0">
                <a:solidFill>
                  <a:schemeClr val="tx1"/>
                </a:solidFill>
              </a:rPr>
              <a:t>500</a:t>
            </a:r>
            <a:r>
              <a:rPr lang="cs-CZ" sz="1800" dirty="0" smtClean="0">
                <a:solidFill>
                  <a:schemeClr val="tx1"/>
                </a:solidFill>
              </a:rPr>
              <a:t> (tzv. fosforylační potenciál buňky), pak hodnota </a:t>
            </a:r>
            <a:r>
              <a:rPr lang="en-US" sz="1800" dirty="0" smtClean="0">
                <a:solidFill>
                  <a:schemeClr val="tx1"/>
                </a:solidFill>
              </a:rPr>
              <a:t>ΔG</a:t>
            </a:r>
            <a:r>
              <a:rPr lang="cs-CZ" sz="1800" dirty="0" smtClean="0">
                <a:solidFill>
                  <a:schemeClr val="tx1"/>
                </a:solidFill>
              </a:rPr>
              <a:t> dosahuje až 50 </a:t>
            </a:r>
            <a:r>
              <a:rPr lang="cs-CZ" sz="1800" dirty="0" err="1" smtClean="0">
                <a:solidFill>
                  <a:schemeClr val="tx1"/>
                </a:solidFill>
              </a:rPr>
              <a:t>kJ</a:t>
            </a:r>
            <a:r>
              <a:rPr lang="cs-CZ" sz="1800" dirty="0" smtClean="0">
                <a:solidFill>
                  <a:schemeClr val="tx1"/>
                </a:solidFill>
              </a:rPr>
              <a:t>/mol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Význam udržování vysoké </a:t>
            </a:r>
            <a:r>
              <a:rPr lang="en-US" sz="1800" dirty="0">
                <a:solidFill>
                  <a:schemeClr val="tx1"/>
                </a:solidFill>
              </a:rPr>
              <a:t>[ATP</a:t>
            </a:r>
            <a:r>
              <a:rPr lang="en-US" sz="1800" dirty="0" smtClean="0">
                <a:solidFill>
                  <a:schemeClr val="tx1"/>
                </a:solidFill>
              </a:rPr>
              <a:t>]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9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 err="1">
                <a:solidFill>
                  <a:schemeClr val="tx1"/>
                </a:solidFill>
                <a:effectLst/>
              </a:rPr>
              <a:t>Fosfoamidy</a:t>
            </a:r>
            <a:r>
              <a:rPr lang="cs-CZ" sz="4800" dirty="0">
                <a:solidFill>
                  <a:schemeClr val="tx1"/>
                </a:solidFill>
                <a:effectLst/>
              </a:rPr>
              <a:t> (</a:t>
            </a:r>
            <a:r>
              <a:rPr lang="cs-CZ" sz="4800" dirty="0" err="1">
                <a:solidFill>
                  <a:schemeClr val="tx1"/>
                </a:solidFill>
                <a:effectLst/>
              </a:rPr>
              <a:t>guanidinfosfáty</a:t>
            </a:r>
            <a:r>
              <a:rPr lang="cs-CZ" sz="4800" dirty="0">
                <a:solidFill>
                  <a:schemeClr val="tx1"/>
                </a:solidFill>
                <a:effectLst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Kreatinfosfát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Produkt hydrolýzy je lépe rezonančně stabilizován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124" y="3356992"/>
            <a:ext cx="3476625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821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Obecné rysy metabolismu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Chemické reakce a jejich energetika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Makroergické</a:t>
            </a:r>
            <a:r>
              <a:rPr lang="cs-CZ" dirty="0" smtClean="0">
                <a:solidFill>
                  <a:schemeClr val="tx1"/>
                </a:solidFill>
              </a:rPr>
              <a:t> sloučeniny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txBody>
          <a:bodyPr/>
          <a:lstStyle/>
          <a:p>
            <a:r>
              <a:rPr lang="cs-CZ" sz="4800" dirty="0" smtClean="0">
                <a:solidFill>
                  <a:schemeClr val="tx1"/>
                </a:solidFill>
                <a:effectLst/>
              </a:rPr>
              <a:t>Kooperace s ATP</a:t>
            </a:r>
            <a:endParaRPr lang="cs-CZ" sz="48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>
                <a:solidFill>
                  <a:schemeClr val="tx1"/>
                </a:solidFill>
              </a:rPr>
              <a:t>Kreatinkinasa</a:t>
            </a:r>
            <a:r>
              <a:rPr lang="cs-CZ" dirty="0" smtClean="0">
                <a:solidFill>
                  <a:schemeClr val="tx1"/>
                </a:solidFill>
              </a:rPr>
              <a:t>, svaly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ATP + </a:t>
            </a:r>
            <a:r>
              <a:rPr lang="cs-CZ" dirty="0" smtClean="0">
                <a:solidFill>
                  <a:schemeClr val="tx1"/>
                </a:solidFill>
              </a:rPr>
              <a:t>H2O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= ADP </a:t>
            </a:r>
            <a:r>
              <a:rPr lang="cs-CZ" dirty="0">
                <a:solidFill>
                  <a:schemeClr val="tx1"/>
                </a:solidFill>
              </a:rPr>
              <a:t>+ </a:t>
            </a:r>
            <a:r>
              <a:rPr lang="cs-CZ" dirty="0" err="1">
                <a:solidFill>
                  <a:schemeClr val="tx1"/>
                </a:solidFill>
              </a:rPr>
              <a:t>Pi</a:t>
            </a:r>
            <a:r>
              <a:rPr lang="cs-CZ" dirty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chemeClr val="tx1"/>
                </a:solidFill>
              </a:rPr>
              <a:t>Δ</a:t>
            </a:r>
            <a:r>
              <a:rPr lang="cs-CZ" dirty="0">
                <a:solidFill>
                  <a:schemeClr val="tx1"/>
                </a:solidFill>
              </a:rPr>
              <a:t>G</a:t>
            </a:r>
            <a:r>
              <a:rPr lang="cs-CZ" baseline="30000" dirty="0">
                <a:solidFill>
                  <a:schemeClr val="tx1"/>
                </a:solidFill>
              </a:rPr>
              <a:t>0’ </a:t>
            </a:r>
            <a:r>
              <a:rPr lang="cs-CZ" dirty="0">
                <a:solidFill>
                  <a:schemeClr val="tx1"/>
                </a:solidFill>
              </a:rPr>
              <a:t>= - 30,5 kJ.mol</a:t>
            </a:r>
            <a:r>
              <a:rPr lang="cs-CZ" baseline="30000" dirty="0">
                <a:solidFill>
                  <a:schemeClr val="tx1"/>
                </a:solidFill>
              </a:rPr>
              <a:t>-1</a:t>
            </a:r>
          </a:p>
          <a:p>
            <a:r>
              <a:rPr lang="cs-CZ" dirty="0">
                <a:solidFill>
                  <a:schemeClr val="tx1"/>
                </a:solidFill>
              </a:rPr>
              <a:t>			</a:t>
            </a:r>
          </a:p>
          <a:p>
            <a:pPr marL="0" indent="0">
              <a:buNone/>
            </a:pPr>
            <a:r>
              <a:rPr lang="cs-CZ" dirty="0" err="1">
                <a:solidFill>
                  <a:schemeClr val="tx1"/>
                </a:solidFill>
              </a:rPr>
              <a:t>Kr</a:t>
            </a:r>
            <a:r>
              <a:rPr lang="cs-CZ" dirty="0">
                <a:solidFill>
                  <a:schemeClr val="tx1"/>
                </a:solidFill>
              </a:rPr>
              <a:t>-P + </a:t>
            </a:r>
            <a:r>
              <a:rPr lang="cs-CZ" dirty="0" smtClean="0">
                <a:solidFill>
                  <a:schemeClr val="tx1"/>
                </a:solidFill>
              </a:rPr>
              <a:t>H2O = </a:t>
            </a:r>
            <a:r>
              <a:rPr lang="cs-CZ" dirty="0" err="1" smtClean="0">
                <a:solidFill>
                  <a:schemeClr val="tx1"/>
                </a:solidFill>
              </a:rPr>
              <a:t>Kr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+ </a:t>
            </a:r>
            <a:r>
              <a:rPr lang="cs-CZ" dirty="0" err="1">
                <a:solidFill>
                  <a:schemeClr val="tx1"/>
                </a:solidFill>
              </a:rPr>
              <a:t>Pi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tx1"/>
                </a:solidFill>
              </a:rPr>
              <a:t>Δ</a:t>
            </a:r>
            <a:r>
              <a:rPr lang="cs-CZ" dirty="0">
                <a:solidFill>
                  <a:schemeClr val="tx1"/>
                </a:solidFill>
              </a:rPr>
              <a:t>G</a:t>
            </a:r>
            <a:r>
              <a:rPr lang="cs-CZ" baseline="30000" dirty="0">
                <a:solidFill>
                  <a:schemeClr val="tx1"/>
                </a:solidFill>
              </a:rPr>
              <a:t>0</a:t>
            </a:r>
            <a:r>
              <a:rPr lang="cs-CZ" dirty="0">
                <a:solidFill>
                  <a:schemeClr val="tx1"/>
                </a:solidFill>
              </a:rPr>
              <a:t>’ = - 43,1 </a:t>
            </a:r>
            <a:r>
              <a:rPr lang="cs-CZ" dirty="0" smtClean="0">
                <a:solidFill>
                  <a:schemeClr val="tx1"/>
                </a:solidFill>
              </a:rPr>
              <a:t>kJ.mol</a:t>
            </a:r>
            <a:r>
              <a:rPr lang="cs-CZ" baseline="30000" dirty="0" smtClean="0">
                <a:solidFill>
                  <a:schemeClr val="tx1"/>
                </a:solidFill>
              </a:rPr>
              <a:t>-1</a:t>
            </a:r>
            <a:endParaRPr lang="cs-CZ" baseline="30000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ATP + </a:t>
            </a:r>
            <a:r>
              <a:rPr lang="cs-CZ" dirty="0" err="1">
                <a:solidFill>
                  <a:schemeClr val="tx1"/>
                </a:solidFill>
              </a:rPr>
              <a:t>Kr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= </a:t>
            </a:r>
            <a:r>
              <a:rPr lang="cs-CZ" dirty="0">
                <a:solidFill>
                  <a:schemeClr val="tx1"/>
                </a:solidFill>
              </a:rPr>
              <a:t>ADP + </a:t>
            </a:r>
            <a:r>
              <a:rPr lang="cs-CZ" dirty="0" err="1" smtClean="0">
                <a:solidFill>
                  <a:schemeClr val="tx1"/>
                </a:solidFill>
              </a:rPr>
              <a:t>Kr</a:t>
            </a:r>
            <a:r>
              <a:rPr lang="cs-CZ" dirty="0" smtClean="0">
                <a:solidFill>
                  <a:schemeClr val="tx1"/>
                </a:solidFill>
              </a:rPr>
              <a:t>-P</a:t>
            </a:r>
          </a:p>
          <a:p>
            <a:pPr marL="0" indent="0">
              <a:buNone/>
            </a:pPr>
            <a:r>
              <a:rPr lang="el-GR" dirty="0">
                <a:solidFill>
                  <a:schemeClr val="tx1"/>
                </a:solidFill>
              </a:rPr>
              <a:t>Δ</a:t>
            </a:r>
            <a:r>
              <a:rPr lang="cs-CZ" dirty="0">
                <a:solidFill>
                  <a:schemeClr val="tx1"/>
                </a:solidFill>
              </a:rPr>
              <a:t>G</a:t>
            </a:r>
            <a:r>
              <a:rPr lang="cs-CZ" baseline="30000" dirty="0">
                <a:solidFill>
                  <a:schemeClr val="tx1"/>
                </a:solidFill>
              </a:rPr>
              <a:t>0</a:t>
            </a:r>
            <a:r>
              <a:rPr lang="cs-CZ" dirty="0">
                <a:solidFill>
                  <a:schemeClr val="tx1"/>
                </a:solidFill>
              </a:rPr>
              <a:t>’ </a:t>
            </a:r>
            <a:r>
              <a:rPr lang="cs-CZ" dirty="0" smtClean="0">
                <a:solidFill>
                  <a:schemeClr val="tx1"/>
                </a:solidFill>
              </a:rPr>
              <a:t>= ?    </a:t>
            </a:r>
            <a:r>
              <a:rPr lang="cs-CZ" i="1" dirty="0" smtClean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 = ?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Udržování </a:t>
            </a:r>
            <a:r>
              <a:rPr lang="cs-CZ" dirty="0">
                <a:solidFill>
                  <a:schemeClr val="tx1"/>
                </a:solidFill>
              </a:rPr>
              <a:t>vysoké </a:t>
            </a:r>
            <a:r>
              <a:rPr lang="en-US" dirty="0">
                <a:solidFill>
                  <a:schemeClr val="tx1"/>
                </a:solidFill>
              </a:rPr>
              <a:t>[</a:t>
            </a:r>
            <a:r>
              <a:rPr lang="cs-CZ" dirty="0" smtClean="0">
                <a:solidFill>
                  <a:schemeClr val="tx1"/>
                </a:solidFill>
              </a:rPr>
              <a:t>ATP</a:t>
            </a:r>
            <a:r>
              <a:rPr lang="cs-CZ" dirty="0">
                <a:solidFill>
                  <a:schemeClr val="tx1"/>
                </a:solidFill>
              </a:rPr>
              <a:t>]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614055"/>
            <a:ext cx="501967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424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>
                <a:solidFill>
                  <a:schemeClr val="tx1"/>
                </a:solidFill>
                <a:effectLst/>
              </a:rPr>
              <a:t>Směsné anhydridy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Příkladem 1,3-bisfosfoglycerát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3-fosfát – typ </a:t>
            </a:r>
            <a:r>
              <a:rPr lang="cs-CZ" dirty="0" err="1" smtClean="0">
                <a:solidFill>
                  <a:schemeClr val="tx1"/>
                </a:solidFill>
              </a:rPr>
              <a:t>acylfosfátu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Produkty hydrolýzy (-COOH) lépe rezonančně stabilizovány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Esterová vazba není </a:t>
            </a:r>
            <a:r>
              <a:rPr lang="cs-CZ" dirty="0" err="1" smtClean="0">
                <a:solidFill>
                  <a:schemeClr val="tx1"/>
                </a:solidFill>
              </a:rPr>
              <a:t>makroergická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05063"/>
            <a:ext cx="4262857" cy="2434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437223"/>
            <a:ext cx="1042987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530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 err="1">
                <a:solidFill>
                  <a:schemeClr val="tx1"/>
                </a:solidFill>
                <a:effectLst/>
              </a:rPr>
              <a:t>Enolfosfáty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Fosfo</a:t>
            </a:r>
            <a:r>
              <a:rPr lang="cs-CZ" dirty="0" smtClean="0">
                <a:solidFill>
                  <a:schemeClr val="tx1"/>
                </a:solidFill>
              </a:rPr>
              <a:t>-</a:t>
            </a:r>
            <a:r>
              <a:rPr lang="cs-CZ" i="1" dirty="0" smtClean="0">
                <a:solidFill>
                  <a:schemeClr val="tx1"/>
                </a:solidFill>
              </a:rPr>
              <a:t>eno</a:t>
            </a:r>
            <a:r>
              <a:rPr lang="cs-CZ" dirty="0" smtClean="0">
                <a:solidFill>
                  <a:schemeClr val="tx1"/>
                </a:solidFill>
              </a:rPr>
              <a:t>l-pyruvát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Vysoce záporná hodnota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ΔG</a:t>
            </a:r>
            <a:r>
              <a:rPr lang="cs-CZ" sz="2000" baseline="30000" dirty="0" smtClean="0">
                <a:solidFill>
                  <a:schemeClr val="tx1"/>
                </a:solidFill>
              </a:rPr>
              <a:t>0</a:t>
            </a:r>
            <a:r>
              <a:rPr lang="cs-CZ" sz="2000" dirty="0" smtClean="0">
                <a:solidFill>
                  <a:schemeClr val="tx1"/>
                </a:solidFill>
              </a:rPr>
              <a:t> hydrolýzy je způsobena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následným přesmykem na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stabilní </a:t>
            </a:r>
            <a:r>
              <a:rPr lang="cs-CZ" sz="2000" i="1" dirty="0" smtClean="0">
                <a:solidFill>
                  <a:schemeClr val="tx1"/>
                </a:solidFill>
              </a:rPr>
              <a:t>keto</a:t>
            </a:r>
            <a:r>
              <a:rPr lang="cs-CZ" sz="2000" dirty="0" smtClean="0">
                <a:solidFill>
                  <a:schemeClr val="tx1"/>
                </a:solidFill>
              </a:rPr>
              <a:t>-formu (množství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rezonančních stavů – analogie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s přesmykem </a:t>
            </a:r>
            <a:r>
              <a:rPr lang="cs-CZ" sz="2000" dirty="0" smtClean="0">
                <a:solidFill>
                  <a:schemeClr val="tx1"/>
                </a:solidFill>
              </a:rPr>
              <a:t>vinylalkoholu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na acetaldehyd)</a:t>
            </a:r>
          </a:p>
          <a:p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905" y="2852936"/>
            <a:ext cx="4618095" cy="2736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692657" y="3390034"/>
            <a:ext cx="4924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dirty="0"/>
              <a:t>~</a:t>
            </a:r>
          </a:p>
        </p:txBody>
      </p:sp>
    </p:spTree>
    <p:extLst>
      <p:ext uri="{BB962C8B-B14F-4D97-AF65-F5344CB8AC3E}">
        <p14:creationId xmlns:p14="http://schemas.microsoft.com/office/powerpoint/2010/main" val="67952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  <a:effectLst/>
              </a:rPr>
              <a:t>Thioestery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R-CO~SX </a:t>
            </a:r>
            <a:r>
              <a:rPr lang="cs-CZ" dirty="0">
                <a:solidFill>
                  <a:schemeClr val="tx1"/>
                </a:solidFill>
              </a:rPr>
              <a:t>+ H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 = R-COO- + H+ + </a:t>
            </a:r>
            <a:r>
              <a:rPr lang="cs-CZ" dirty="0" smtClean="0">
                <a:solidFill>
                  <a:schemeClr val="tx1"/>
                </a:solidFill>
              </a:rPr>
              <a:t>HSX</a:t>
            </a: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O-estery </a:t>
            </a:r>
            <a:r>
              <a:rPr lang="cs-CZ" sz="1800" dirty="0" err="1">
                <a:solidFill>
                  <a:schemeClr val="tx1"/>
                </a:solidFill>
              </a:rPr>
              <a:t>makroergické</a:t>
            </a:r>
            <a:r>
              <a:rPr lang="cs-CZ" sz="1800" dirty="0">
                <a:solidFill>
                  <a:schemeClr val="tx1"/>
                </a:solidFill>
              </a:rPr>
              <a:t> nejsou, jsou resonančně lépe stabilizovány a </a:t>
            </a:r>
            <a:r>
              <a:rPr lang="el-GR" sz="1800" dirty="0">
                <a:solidFill>
                  <a:schemeClr val="tx1"/>
                </a:solidFill>
              </a:rPr>
              <a:t>Δ</a:t>
            </a:r>
            <a:r>
              <a:rPr lang="cs-CZ" sz="1800" dirty="0">
                <a:solidFill>
                  <a:schemeClr val="tx1"/>
                </a:solidFill>
              </a:rPr>
              <a:t>G</a:t>
            </a:r>
            <a:r>
              <a:rPr lang="cs-CZ" sz="1800" baseline="30000" dirty="0">
                <a:solidFill>
                  <a:schemeClr val="tx1"/>
                </a:solidFill>
              </a:rPr>
              <a:t>0</a:t>
            </a:r>
            <a:r>
              <a:rPr lang="cs-CZ" sz="1800" dirty="0">
                <a:solidFill>
                  <a:schemeClr val="tx1"/>
                </a:solidFill>
              </a:rPr>
              <a:t> hydrolýzy je menší)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CoA</a:t>
            </a:r>
            <a:r>
              <a:rPr lang="cs-CZ" dirty="0" smtClean="0">
                <a:solidFill>
                  <a:schemeClr val="tx1"/>
                </a:solidFill>
              </a:rPr>
              <a:t>-SH</a:t>
            </a:r>
          </a:p>
          <a:p>
            <a:pPr lvl="1"/>
            <a:r>
              <a:rPr lang="cs-CZ" sz="1800" dirty="0" err="1" smtClean="0">
                <a:solidFill>
                  <a:schemeClr val="tx1"/>
                </a:solidFill>
              </a:rPr>
              <a:t>Fosfopantethein</a:t>
            </a:r>
            <a:r>
              <a:rPr lang="cs-CZ" sz="1800" dirty="0" smtClean="0">
                <a:solidFill>
                  <a:schemeClr val="tx1"/>
                </a:solidFill>
              </a:rPr>
              <a:t>, -SH enzymů</a:t>
            </a:r>
            <a:endParaRPr lang="cs-CZ" sz="1800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802" y="2743556"/>
            <a:ext cx="6065837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773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effectLst/>
              </a:rPr>
              <a:t>Metabolismus a jeho obecné rysy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204864"/>
            <a:ext cx="9144000" cy="3921299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S</a:t>
            </a:r>
            <a:r>
              <a:rPr lang="cs-CZ" sz="2800" dirty="0" smtClean="0">
                <a:solidFill>
                  <a:schemeClr val="tx1"/>
                </a:solidFill>
              </a:rPr>
              <a:t>oubor </a:t>
            </a:r>
            <a:r>
              <a:rPr lang="cs-CZ" sz="2800" dirty="0">
                <a:solidFill>
                  <a:schemeClr val="tx1"/>
                </a:solidFill>
              </a:rPr>
              <a:t>pochodů přeměny látek v živých </a:t>
            </a:r>
            <a:r>
              <a:rPr lang="cs-CZ" sz="2800" dirty="0" smtClean="0">
                <a:solidFill>
                  <a:schemeClr val="tx1"/>
                </a:solidFill>
              </a:rPr>
              <a:t>organismech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C</a:t>
            </a:r>
            <a:r>
              <a:rPr lang="cs-CZ" sz="2000" dirty="0" smtClean="0">
                <a:solidFill>
                  <a:schemeClr val="tx1"/>
                </a:solidFill>
              </a:rPr>
              <a:t>hemické reakce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J</a:t>
            </a:r>
            <a:r>
              <a:rPr lang="cs-CZ" sz="2000" dirty="0" smtClean="0">
                <a:solidFill>
                  <a:schemeClr val="tx1"/>
                </a:solidFill>
              </a:rPr>
              <a:t>iné pochody– </a:t>
            </a:r>
            <a:r>
              <a:rPr lang="cs-CZ" sz="2000" dirty="0">
                <a:solidFill>
                  <a:schemeClr val="tx1"/>
                </a:solidFill>
              </a:rPr>
              <a:t>např. </a:t>
            </a:r>
            <a:r>
              <a:rPr lang="cs-CZ" sz="2000" dirty="0" smtClean="0">
                <a:solidFill>
                  <a:schemeClr val="tx1"/>
                </a:solidFill>
              </a:rPr>
              <a:t>transport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Mají stránku </a:t>
            </a:r>
            <a:r>
              <a:rPr lang="cs-CZ" sz="2800" dirty="0">
                <a:solidFill>
                  <a:schemeClr val="tx1"/>
                </a:solidFill>
              </a:rPr>
              <a:t>materiálovou </a:t>
            </a:r>
            <a:r>
              <a:rPr lang="cs-CZ" sz="2800" dirty="0" smtClean="0">
                <a:solidFill>
                  <a:schemeClr val="tx1"/>
                </a:solidFill>
              </a:rPr>
              <a:t>a energetickou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Anabolizmus a katabolizmus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Současné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Převládající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Bilance</a:t>
            </a: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Chemické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reakce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Stručné termodynamické principy – uzavřený systém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				</a:t>
            </a:r>
            <a:r>
              <a:rPr lang="cs-CZ" i="1" dirty="0" smtClean="0">
                <a:solidFill>
                  <a:schemeClr val="tx1"/>
                </a:solidFill>
              </a:rPr>
              <a:t>k</a:t>
            </a:r>
            <a:r>
              <a:rPr lang="cs-CZ" i="1" baseline="-25000" dirty="0" smtClean="0">
                <a:solidFill>
                  <a:schemeClr val="tx1"/>
                </a:solidFill>
              </a:rPr>
              <a:t>1</a:t>
            </a:r>
            <a:endParaRPr lang="cs-CZ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		A </a:t>
            </a:r>
            <a:r>
              <a:rPr lang="cs-CZ" dirty="0">
                <a:solidFill>
                  <a:schemeClr val="tx1"/>
                </a:solidFill>
              </a:rPr>
              <a:t>+ B   		     </a:t>
            </a:r>
            <a:r>
              <a:rPr lang="cs-CZ" dirty="0" smtClean="0">
                <a:solidFill>
                  <a:schemeClr val="tx1"/>
                </a:solidFill>
              </a:rPr>
              <a:t>          C </a:t>
            </a:r>
            <a:r>
              <a:rPr lang="cs-CZ" dirty="0">
                <a:solidFill>
                  <a:schemeClr val="tx1"/>
                </a:solidFill>
              </a:rPr>
              <a:t>+ D + </a:t>
            </a:r>
            <a:r>
              <a:rPr lang="cs-CZ" dirty="0" smtClean="0">
                <a:solidFill>
                  <a:schemeClr val="tx1"/>
                </a:solidFill>
              </a:rPr>
              <a:t>ΔG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 smtClean="0">
                <a:solidFill>
                  <a:schemeClr val="tx1"/>
                </a:solidFill>
              </a:rPr>
              <a:t>				</a:t>
            </a:r>
            <a:r>
              <a:rPr lang="cs-CZ" i="1" dirty="0" smtClean="0">
                <a:solidFill>
                  <a:schemeClr val="tx1"/>
                </a:solidFill>
              </a:rPr>
              <a:t>k</a:t>
            </a:r>
            <a:r>
              <a:rPr lang="cs-CZ" i="1" baseline="-25000" dirty="0" smtClean="0">
                <a:solidFill>
                  <a:schemeClr val="tx1"/>
                </a:solidFill>
              </a:rPr>
              <a:t>2</a:t>
            </a:r>
            <a:endParaRPr lang="cs-CZ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 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v</a:t>
            </a:r>
            <a:r>
              <a:rPr lang="cs-CZ" baseline="-25000" dirty="0" smtClean="0">
                <a:solidFill>
                  <a:schemeClr val="tx1"/>
                </a:solidFill>
              </a:rPr>
              <a:t>1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= </a:t>
            </a:r>
            <a:r>
              <a:rPr lang="cs-CZ" i="1" dirty="0">
                <a:solidFill>
                  <a:schemeClr val="tx1"/>
                </a:solidFill>
              </a:rPr>
              <a:t>k</a:t>
            </a:r>
            <a:r>
              <a:rPr lang="cs-CZ" i="1" baseline="-25000" dirty="0">
                <a:solidFill>
                  <a:schemeClr val="tx1"/>
                </a:solidFill>
              </a:rPr>
              <a:t>1</a:t>
            </a:r>
            <a:r>
              <a:rPr lang="cs-CZ" dirty="0">
                <a:solidFill>
                  <a:schemeClr val="tx1"/>
                </a:solidFill>
              </a:rPr>
              <a:t> . </a:t>
            </a:r>
            <a:r>
              <a:rPr lang="en-US" dirty="0">
                <a:solidFill>
                  <a:schemeClr val="tx1"/>
                </a:solidFill>
              </a:rPr>
              <a:t>[A] . [</a:t>
            </a:r>
            <a:r>
              <a:rPr lang="en-US" dirty="0" smtClean="0">
                <a:solidFill>
                  <a:schemeClr val="tx1"/>
                </a:solidFill>
              </a:rPr>
              <a:t>B]</a:t>
            </a:r>
            <a:r>
              <a:rPr lang="cs-CZ" dirty="0" smtClean="0">
                <a:solidFill>
                  <a:schemeClr val="tx1"/>
                </a:solidFill>
              </a:rPr>
              <a:t>   </a:t>
            </a:r>
            <a:r>
              <a:rPr lang="en-US" dirty="0" smtClean="0">
                <a:solidFill>
                  <a:schemeClr val="tx1"/>
                </a:solidFill>
              </a:rPr>
              <a:t>v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= </a:t>
            </a:r>
            <a:r>
              <a:rPr lang="en-US" i="1" dirty="0">
                <a:solidFill>
                  <a:schemeClr val="tx1"/>
                </a:solidFill>
              </a:rPr>
              <a:t>k</a:t>
            </a:r>
            <a:r>
              <a:rPr lang="en-US" i="1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 . [C] . [</a:t>
            </a:r>
            <a:r>
              <a:rPr lang="en-US" dirty="0" smtClean="0">
                <a:solidFill>
                  <a:schemeClr val="tx1"/>
                </a:solidFill>
              </a:rPr>
              <a:t>D]</a:t>
            </a:r>
            <a:r>
              <a:rPr lang="cs-CZ" dirty="0" smtClean="0">
                <a:solidFill>
                  <a:schemeClr val="tx1"/>
                </a:solidFill>
              </a:rPr>
              <a:t>     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v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= </a:t>
            </a:r>
            <a:r>
              <a:rPr lang="en-US" dirty="0" smtClean="0">
                <a:solidFill>
                  <a:schemeClr val="tx1"/>
                </a:solidFill>
              </a:rPr>
              <a:t>v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</a:t>
            </a:r>
            <a:r>
              <a:rPr lang="cs-CZ" i="1" dirty="0" smtClean="0">
                <a:solidFill>
                  <a:schemeClr val="tx1"/>
                </a:solidFill>
              </a:rPr>
              <a:t>k</a:t>
            </a:r>
            <a:r>
              <a:rPr lang="cs-CZ" i="1" baseline="-25000" dirty="0" smtClean="0">
                <a:solidFill>
                  <a:schemeClr val="tx1"/>
                </a:solidFill>
              </a:rPr>
              <a:t>1</a:t>
            </a:r>
            <a:r>
              <a:rPr lang="cs-CZ" dirty="0" smtClean="0">
                <a:solidFill>
                  <a:schemeClr val="tx1"/>
                </a:solidFill>
              </a:rPr>
              <a:t>/</a:t>
            </a:r>
            <a:r>
              <a:rPr lang="cs-CZ" i="1" dirty="0" smtClean="0">
                <a:solidFill>
                  <a:schemeClr val="tx1"/>
                </a:solidFill>
              </a:rPr>
              <a:t>k</a:t>
            </a:r>
            <a:r>
              <a:rPr lang="cs-CZ" i="1" baseline="-25000" dirty="0" smtClean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 = </a:t>
            </a:r>
            <a:r>
              <a:rPr lang="cs-CZ" i="1" dirty="0" smtClean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= </a:t>
            </a:r>
            <a:r>
              <a:rPr lang="en-US" dirty="0">
                <a:solidFill>
                  <a:schemeClr val="tx1"/>
                </a:solidFill>
              </a:rPr>
              <a:t>[C] . [D] / [A] . [B] 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ΔG</a:t>
            </a:r>
            <a:r>
              <a:rPr lang="cs-CZ" baseline="30000" dirty="0" smtClean="0">
                <a:solidFill>
                  <a:schemeClr val="tx1"/>
                </a:solidFill>
              </a:rPr>
              <a:t>0</a:t>
            </a:r>
            <a:r>
              <a:rPr lang="cs-CZ" dirty="0" smtClean="0">
                <a:solidFill>
                  <a:schemeClr val="tx1"/>
                </a:solidFill>
              </a:rPr>
              <a:t>  </a:t>
            </a:r>
            <a:r>
              <a:rPr lang="cs-CZ" dirty="0">
                <a:solidFill>
                  <a:schemeClr val="tx1"/>
                </a:solidFill>
              </a:rPr>
              <a:t>= - RT . </a:t>
            </a:r>
            <a:r>
              <a:rPr lang="cs-CZ" dirty="0" err="1">
                <a:solidFill>
                  <a:schemeClr val="tx1"/>
                </a:solidFill>
              </a:rPr>
              <a:t>ln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i="1" dirty="0" smtClean="0">
                <a:solidFill>
                  <a:schemeClr val="tx1"/>
                </a:solidFill>
              </a:rPr>
              <a:t>K	</a:t>
            </a:r>
            <a:r>
              <a:rPr lang="cs-CZ" dirty="0">
                <a:solidFill>
                  <a:schemeClr val="tx1"/>
                </a:solidFill>
              </a:rPr>
              <a:t>	</a:t>
            </a:r>
            <a:r>
              <a:rPr lang="cs-CZ" i="1" dirty="0" smtClean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= </a:t>
            </a:r>
            <a:r>
              <a:rPr lang="cs-CZ" i="1" dirty="0">
                <a:solidFill>
                  <a:schemeClr val="tx1"/>
                </a:solidFill>
              </a:rPr>
              <a:t>e</a:t>
            </a:r>
            <a:r>
              <a:rPr lang="cs-CZ" baseline="30000" dirty="0">
                <a:solidFill>
                  <a:schemeClr val="tx1"/>
                </a:solidFill>
              </a:rPr>
              <a:t>-(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baseline="30000" dirty="0" smtClean="0">
                <a:solidFill>
                  <a:schemeClr val="tx1"/>
                </a:solidFill>
              </a:rPr>
              <a:t>ΔG0/RT)</a:t>
            </a:r>
            <a:r>
              <a:rPr lang="cs-CZ" dirty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ΔG    </a:t>
            </a:r>
            <a:r>
              <a:rPr lang="cs-CZ" dirty="0">
                <a:solidFill>
                  <a:schemeClr val="tx1"/>
                </a:solidFill>
              </a:rPr>
              <a:t>=  ΔG</a:t>
            </a:r>
            <a:r>
              <a:rPr lang="cs-CZ" baseline="30000" dirty="0">
                <a:solidFill>
                  <a:schemeClr val="tx1"/>
                </a:solidFill>
              </a:rPr>
              <a:t>0</a:t>
            </a:r>
            <a:r>
              <a:rPr lang="cs-CZ" dirty="0">
                <a:solidFill>
                  <a:schemeClr val="tx1"/>
                </a:solidFill>
              </a:rPr>
              <a:t> + RT . </a:t>
            </a:r>
            <a:r>
              <a:rPr lang="cs-CZ" dirty="0" err="1">
                <a:solidFill>
                  <a:schemeClr val="tx1"/>
                </a:solidFill>
              </a:rPr>
              <a:t>ln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en-US" dirty="0">
                <a:solidFill>
                  <a:schemeClr val="tx1"/>
                </a:solidFill>
              </a:rPr>
              <a:t>[C] . [D] / [A] . [B])</a:t>
            </a:r>
            <a:r>
              <a:rPr lang="en-US" baseline="-25000" dirty="0">
                <a:solidFill>
                  <a:schemeClr val="tx1"/>
                </a:solidFill>
              </a:rPr>
              <a:t>v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chemeClr val="tx1"/>
                </a:solidFill>
              </a:rPr>
              <a:t>[C] . [D] / [A] . [B])</a:t>
            </a:r>
            <a:r>
              <a:rPr lang="en-US" baseline="-25000" dirty="0">
                <a:solidFill>
                  <a:schemeClr val="tx1"/>
                </a:solidFill>
              </a:rPr>
              <a:t>v  </a:t>
            </a:r>
            <a:r>
              <a:rPr lang="cs-CZ" baseline="-25000" dirty="0" smtClean="0">
                <a:solidFill>
                  <a:schemeClr val="tx1"/>
                </a:solidFill>
              </a:rPr>
              <a:t>   </a:t>
            </a:r>
            <a:r>
              <a:rPr lang="en-US" dirty="0" smtClean="0">
                <a:solidFill>
                  <a:schemeClr val="tx1"/>
                </a:solidFill>
              </a:rPr>
              <a:t>&lt; </a:t>
            </a:r>
            <a:r>
              <a:rPr lang="en-US" i="1" dirty="0">
                <a:solidFill>
                  <a:schemeClr val="tx1"/>
                </a:solidFill>
              </a:rPr>
              <a:t>K</a:t>
            </a: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ΔG </a:t>
            </a:r>
            <a:r>
              <a:rPr lang="en-US" dirty="0">
                <a:solidFill>
                  <a:schemeClr val="tx1"/>
                </a:solidFill>
              </a:rPr>
              <a:t>&lt; </a:t>
            </a:r>
            <a:r>
              <a:rPr lang="en-US" dirty="0" smtClean="0">
                <a:solidFill>
                  <a:schemeClr val="tx1"/>
                </a:solidFill>
              </a:rPr>
              <a:t>0</a:t>
            </a:r>
            <a:r>
              <a:rPr lang="cs-CZ" dirty="0" smtClean="0">
                <a:solidFill>
                  <a:schemeClr val="tx1"/>
                </a:solidFill>
              </a:rPr>
              <a:t> – spontánní směr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cs-CZ" dirty="0" smtClean="0">
                <a:solidFill>
                  <a:schemeClr val="tx1"/>
                </a:solidFill>
              </a:rPr>
              <a:t>ΔG </a:t>
            </a:r>
            <a:r>
              <a:rPr lang="en-US" dirty="0">
                <a:solidFill>
                  <a:schemeClr val="tx1"/>
                </a:solidFill>
              </a:rPr>
              <a:t>&gt; </a:t>
            </a:r>
            <a:r>
              <a:rPr lang="en-US" dirty="0" smtClean="0">
                <a:solidFill>
                  <a:schemeClr val="tx1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				      </a:t>
            </a:r>
            <a:r>
              <a:rPr lang="cs-CZ" dirty="0" smtClean="0">
                <a:solidFill>
                  <a:schemeClr val="tx1"/>
                </a:solidFill>
              </a:rPr>
              <a:t>       		           </a:t>
            </a:r>
            <a:r>
              <a:rPr lang="en-US" dirty="0" smtClean="0">
                <a:solidFill>
                  <a:schemeClr val="tx1"/>
                </a:solidFill>
              </a:rPr>
              <a:t>= </a:t>
            </a: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ΔG </a:t>
            </a:r>
            <a:r>
              <a:rPr lang="cs-CZ" dirty="0">
                <a:solidFill>
                  <a:schemeClr val="tx1"/>
                </a:solidFill>
              </a:rPr>
              <a:t>= </a:t>
            </a:r>
            <a:r>
              <a:rPr lang="cs-CZ" dirty="0" smtClean="0">
                <a:solidFill>
                  <a:schemeClr val="tx1"/>
                </a:solidFill>
              </a:rPr>
              <a:t>0</a:t>
            </a:r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 smtClean="0">
                <a:solidFill>
                  <a:schemeClr val="tx1"/>
                </a:solidFill>
              </a:rPr>
              <a:t>– rovnováha 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 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Obousměrná vodorovná šipka 6"/>
          <p:cNvSpPr/>
          <p:nvPr/>
        </p:nvSpPr>
        <p:spPr>
          <a:xfrm>
            <a:off x="3730721" y="2098569"/>
            <a:ext cx="1216152" cy="12115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5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Chemické reakce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Vztah mezi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rovnovážnou </a:t>
            </a:r>
            <a:r>
              <a:rPr lang="cs-CZ" dirty="0">
                <a:solidFill>
                  <a:schemeClr val="tx1"/>
                </a:solidFill>
              </a:rPr>
              <a:t>konstantou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a </a:t>
            </a:r>
            <a:r>
              <a:rPr lang="cs-CZ" dirty="0">
                <a:solidFill>
                  <a:schemeClr val="tx1"/>
                </a:solidFill>
              </a:rPr>
              <a:t>ΔG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556792"/>
            <a:ext cx="3677144" cy="5162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2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Chemické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reakce v metabolizmu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Otevřený systém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Sled navazujících chemických reakcí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Hledisko dílčí a celkové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Porušování a obnovování 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rovnováh</a:t>
            </a:r>
            <a:endParaRPr lang="cs-CZ" sz="1800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Energetika reakce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Spontánní pochody exergonické (katabolické)</a:t>
            </a:r>
          </a:p>
          <a:p>
            <a:pPr lvl="2"/>
            <a:r>
              <a:rPr lang="cs-CZ" sz="1800" dirty="0" smtClean="0">
                <a:solidFill>
                  <a:schemeClr val="tx1"/>
                </a:solidFill>
              </a:rPr>
              <a:t>Někdy jsou stimulovány aktivací metabolitů</a:t>
            </a:r>
          </a:p>
          <a:p>
            <a:pPr lvl="1"/>
            <a:r>
              <a:rPr lang="cs-CZ" sz="1800" dirty="0" err="1" smtClean="0">
                <a:solidFill>
                  <a:schemeClr val="tx1"/>
                </a:solidFill>
              </a:rPr>
              <a:t>Endergonické</a:t>
            </a:r>
            <a:r>
              <a:rPr lang="cs-CZ" sz="1800" dirty="0" smtClean="0">
                <a:solidFill>
                  <a:schemeClr val="tx1"/>
                </a:solidFill>
              </a:rPr>
              <a:t> pochody (povšechně anabolické, někdy i dílčí katabolické) – problém rovnováhy</a:t>
            </a:r>
          </a:p>
          <a:p>
            <a:pPr lvl="2"/>
            <a:r>
              <a:rPr lang="cs-CZ" sz="1800" dirty="0" smtClean="0">
                <a:solidFill>
                  <a:schemeClr val="tx1"/>
                </a:solidFill>
              </a:rPr>
              <a:t>Vliv předchozí a následující reakce – materiálová stránka</a:t>
            </a:r>
          </a:p>
          <a:p>
            <a:pPr lvl="2"/>
            <a:r>
              <a:rPr lang="cs-CZ" sz="1800" dirty="0" smtClean="0">
                <a:solidFill>
                  <a:schemeClr val="tx1"/>
                </a:solidFill>
              </a:rPr>
              <a:t>Dodání energie – vhodný způsob – spřažené reakce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Problém </a:t>
            </a:r>
            <a:r>
              <a:rPr lang="cs-CZ" dirty="0" err="1" smtClean="0">
                <a:solidFill>
                  <a:schemeClr val="tx1"/>
                </a:solidFill>
              </a:rPr>
              <a:t>rovnováh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   E                                       </a:t>
            </a:r>
            <a:r>
              <a:rPr lang="cs-CZ" dirty="0" err="1" smtClean="0">
                <a:solidFill>
                  <a:schemeClr val="tx1"/>
                </a:solidFill>
              </a:rPr>
              <a:t>E</a:t>
            </a:r>
            <a:r>
              <a:rPr lang="cs-CZ" dirty="0" smtClean="0">
                <a:solidFill>
                  <a:schemeClr val="tx1"/>
                </a:solidFill>
              </a:rPr>
              <a:t>             </a:t>
            </a:r>
          </a:p>
          <a:p>
            <a:pPr marL="457200" lvl="1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 marL="914400" lvl="2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A                                          X                                                                                                                 </a:t>
            </a:r>
          </a:p>
          <a:p>
            <a:pPr marL="457200" lvl="1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                        C					N</a:t>
            </a:r>
          </a:p>
          <a:p>
            <a:pPr marL="1371600" lvl="3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 marL="1371600" lvl="3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   B                                                  </a:t>
            </a:r>
          </a:p>
          <a:p>
            <a:pPr marL="1371600" lvl="3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	                                            M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                           	         D   	               Y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14" name="Přímá spojnice se šipkou 13"/>
          <p:cNvCxnSpPr/>
          <p:nvPr/>
        </p:nvCxnSpPr>
        <p:spPr>
          <a:xfrm flipV="1">
            <a:off x="971600" y="2492896"/>
            <a:ext cx="0" cy="34563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1619672" y="3212976"/>
            <a:ext cx="504056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2411760" y="3429000"/>
            <a:ext cx="576064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3203848" y="3429000"/>
            <a:ext cx="792088" cy="23042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5580112" y="3429000"/>
            <a:ext cx="1296144" cy="15121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5364088" y="3068960"/>
            <a:ext cx="1080120" cy="26642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ál 24"/>
          <p:cNvSpPr/>
          <p:nvPr/>
        </p:nvSpPr>
        <p:spPr>
          <a:xfrm>
            <a:off x="5724128" y="4401108"/>
            <a:ext cx="504056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084" y="2377405"/>
            <a:ext cx="231775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75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Spřažené reakce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Probíhají společně 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Ani spontánní exergonická neprobíhá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Energii pro </a:t>
            </a:r>
            <a:r>
              <a:rPr lang="cs-CZ" dirty="0" err="1" smtClean="0">
                <a:solidFill>
                  <a:schemeClr val="tx1"/>
                </a:solidFill>
              </a:rPr>
              <a:t>endergonickou</a:t>
            </a:r>
            <a:r>
              <a:rPr lang="cs-CZ" dirty="0" smtClean="0">
                <a:solidFill>
                  <a:schemeClr val="tx1"/>
                </a:solidFill>
              </a:rPr>
              <a:t> reakci dodává exergonická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Spřažení formou </a:t>
            </a: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K</a:t>
            </a:r>
            <a:r>
              <a:rPr lang="cs-CZ" sz="1800" dirty="0" smtClean="0">
                <a:solidFill>
                  <a:schemeClr val="tx1"/>
                </a:solidFill>
              </a:rPr>
              <a:t>onformačních změn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Tvorby meziproduktů</a:t>
            </a: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G</a:t>
            </a:r>
            <a:r>
              <a:rPr lang="cs-CZ" sz="1800" dirty="0" smtClean="0">
                <a:solidFill>
                  <a:schemeClr val="tx1"/>
                </a:solidFill>
              </a:rPr>
              <a:t>radientů</a:t>
            </a:r>
            <a:endParaRPr lang="cs-CZ" sz="1800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Syntéza a využití energetických metabolitů</a:t>
            </a:r>
          </a:p>
          <a:p>
            <a:pPr lvl="1"/>
            <a:r>
              <a:rPr lang="cs-CZ" sz="1800" dirty="0" err="1" smtClean="0">
                <a:solidFill>
                  <a:schemeClr val="tx1"/>
                </a:solidFill>
              </a:rPr>
              <a:t>Makroergické</a:t>
            </a:r>
            <a:r>
              <a:rPr lang="cs-CZ" sz="1800" dirty="0" smtClean="0">
                <a:solidFill>
                  <a:schemeClr val="tx1"/>
                </a:solidFill>
              </a:rPr>
              <a:t> sloučeniny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tx1"/>
                </a:solidFill>
                <a:effectLst/>
              </a:rPr>
              <a:t>Makroergické</a:t>
            </a:r>
            <a:r>
              <a:rPr lang="cs-CZ" b="1" dirty="0">
                <a:solidFill>
                  <a:schemeClr val="tx1"/>
                </a:solidFill>
                <a:effectLst/>
              </a:rPr>
              <a:t> sloučeniny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Uvolňují značné množství energie v rychlém a jednoduchém pochodu (reakci)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Nelze charakterizovat jako látky s vysokým obsahem energie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Znázorňují se pomocí symbolu ~ pro tzv. </a:t>
            </a:r>
            <a:r>
              <a:rPr lang="cs-CZ" dirty="0" err="1" smtClean="0">
                <a:solidFill>
                  <a:schemeClr val="tx1"/>
                </a:solidFill>
              </a:rPr>
              <a:t>makroergickou</a:t>
            </a:r>
            <a:r>
              <a:rPr lang="cs-CZ" dirty="0" smtClean="0">
                <a:solidFill>
                  <a:schemeClr val="tx1"/>
                </a:solidFill>
              </a:rPr>
              <a:t> vazbu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Vazba ~ není sama zdrojem energie, ta je záležitostí přeměny celé molekuly. Tato vazba ovšem při reakci </a:t>
            </a:r>
            <a:r>
              <a:rPr lang="cs-CZ" sz="1800" dirty="0" smtClean="0">
                <a:solidFill>
                  <a:schemeClr val="tx1"/>
                </a:solidFill>
              </a:rPr>
              <a:t>zaniká</a:t>
            </a:r>
            <a:endParaRPr lang="cs-CZ" sz="1800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Srovnání množství uvolněné energie 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Standartní reakcí pro srovnání je hydrolýza a její </a:t>
            </a:r>
            <a:r>
              <a:rPr lang="el-GR" sz="1800" dirty="0" smtClean="0">
                <a:solidFill>
                  <a:schemeClr val="tx1"/>
                </a:solidFill>
              </a:rPr>
              <a:t>Δ</a:t>
            </a:r>
            <a:r>
              <a:rPr lang="cs-CZ" sz="1800" dirty="0" smtClean="0">
                <a:solidFill>
                  <a:schemeClr val="tx1"/>
                </a:solidFill>
              </a:rPr>
              <a:t>G</a:t>
            </a:r>
            <a:r>
              <a:rPr lang="cs-CZ" sz="1800" baseline="30000" dirty="0" smtClean="0">
                <a:solidFill>
                  <a:schemeClr val="tx1"/>
                </a:solidFill>
              </a:rPr>
              <a:t>0‘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Uvádí se hranice 25 </a:t>
            </a:r>
            <a:r>
              <a:rPr lang="cs-CZ" sz="1800" dirty="0" err="1" smtClean="0">
                <a:solidFill>
                  <a:schemeClr val="tx1"/>
                </a:solidFill>
              </a:rPr>
              <a:t>kJ</a:t>
            </a:r>
            <a:r>
              <a:rPr lang="cs-CZ" sz="1800" dirty="0" smtClean="0">
                <a:solidFill>
                  <a:schemeClr val="tx1"/>
                </a:solidFill>
              </a:rPr>
              <a:t>/mol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0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657</TotalTime>
  <Words>707</Words>
  <Application>Microsoft Office PowerPoint</Application>
  <PresentationFormat>Předvádění na obrazovce (4:3)</PresentationFormat>
  <Paragraphs>292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Exekutivní</vt:lpstr>
      <vt:lpstr>C3181 Biochemie I</vt:lpstr>
      <vt:lpstr>Obsah</vt:lpstr>
      <vt:lpstr>Metabolismus a jeho obecné rysy</vt:lpstr>
      <vt:lpstr>Chemické reakce</vt:lpstr>
      <vt:lpstr>Chemické reakce</vt:lpstr>
      <vt:lpstr>Chemické reakce v metabolizmu</vt:lpstr>
      <vt:lpstr>Problém rovnováh</vt:lpstr>
      <vt:lpstr>Spřažené reakce</vt:lpstr>
      <vt:lpstr>Makroergické sloučeniny</vt:lpstr>
      <vt:lpstr>Makroergické sloučeniny</vt:lpstr>
      <vt:lpstr>Makroergické sloučeniny</vt:lpstr>
      <vt:lpstr>Typy makroergických sloučenin</vt:lpstr>
      <vt:lpstr>Polyfosfáty (anhydridy)</vt:lpstr>
      <vt:lpstr>Polyfosfáty (anhydridy)</vt:lpstr>
      <vt:lpstr>Polyfosfáty (anhydridy)</vt:lpstr>
      <vt:lpstr>ATP</vt:lpstr>
      <vt:lpstr>ATP</vt:lpstr>
      <vt:lpstr>Trvalá dostupnost ATP</vt:lpstr>
      <vt:lpstr>Fosfoamidy (guanidinfosfáty)</vt:lpstr>
      <vt:lpstr>Kooperace s ATP</vt:lpstr>
      <vt:lpstr>Směsné anhydridy</vt:lpstr>
      <vt:lpstr>Enolfosfáty</vt:lpstr>
      <vt:lpstr>Thioestery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39</cp:revision>
  <dcterms:created xsi:type="dcterms:W3CDTF">2012-05-21T09:08:24Z</dcterms:created>
  <dcterms:modified xsi:type="dcterms:W3CDTF">2013-10-09T06:29:17Z</dcterms:modified>
</cp:coreProperties>
</file>