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2" r:id="rId7"/>
    <p:sldId id="271" r:id="rId8"/>
    <p:sldId id="266" r:id="rId9"/>
    <p:sldId id="273" r:id="rId10"/>
    <p:sldId id="274" r:id="rId11"/>
    <p:sldId id="275" r:id="rId12"/>
    <p:sldId id="276" r:id="rId13"/>
    <p:sldId id="278" r:id="rId14"/>
    <p:sldId id="277" r:id="rId15"/>
    <p:sldId id="26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qmul.ac.uk/iubmb/enzym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03b-Enzymy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Substrátová specificita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603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Model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Zámku a klíče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Indukovaného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přizpůsobení,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postupné změny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konformace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3085715" cy="206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3096"/>
            <a:ext cx="3085715" cy="204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Šrafovaná šipka doprava 7"/>
          <p:cNvSpPr/>
          <p:nvPr/>
        </p:nvSpPr>
        <p:spPr>
          <a:xfrm>
            <a:off x="4710701" y="4941168"/>
            <a:ext cx="648072" cy="242316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Názvosloví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Triviální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názvy </a:t>
            </a:r>
            <a:r>
              <a:rPr lang="cs-CZ" sz="2000" dirty="0">
                <a:solidFill>
                  <a:schemeClr val="tx1"/>
                </a:solidFill>
              </a:rPr>
              <a:t>souvisely s místem výskytu nebo funkcí – </a:t>
            </a:r>
            <a:r>
              <a:rPr lang="cs-CZ" sz="2000" dirty="0" smtClean="0">
                <a:solidFill>
                  <a:schemeClr val="tx1"/>
                </a:solidFill>
              </a:rPr>
              <a:t>ptyalin (sliny), trypsin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pepsin, starý žlutý enzym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Jednoduché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Název </a:t>
            </a:r>
            <a:r>
              <a:rPr lang="cs-CZ" sz="2000" dirty="0">
                <a:solidFill>
                  <a:schemeClr val="tx1"/>
                </a:solidFill>
              </a:rPr>
              <a:t>substrátu nebo reakce + koncovka </a:t>
            </a:r>
            <a:r>
              <a:rPr lang="cs-CZ" sz="2000" dirty="0" err="1">
                <a:solidFill>
                  <a:schemeClr val="tx1"/>
                </a:solidFill>
              </a:rPr>
              <a:t>asa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smtClean="0">
                <a:solidFill>
                  <a:schemeClr val="tx1"/>
                </a:solidFill>
              </a:rPr>
              <a:t>amylasa, </a:t>
            </a:r>
            <a:r>
              <a:rPr lang="cs-CZ" sz="2000" dirty="0" err="1" smtClean="0">
                <a:solidFill>
                  <a:schemeClr val="tx1"/>
                </a:solidFill>
              </a:rPr>
              <a:t>ureasa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Systematické názvosloví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odráží rekční specificitu – základ systematického třídění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Regulérní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Substráty:produkty-reakce</a:t>
            </a:r>
            <a:r>
              <a:rPr lang="cs-CZ" dirty="0" smtClean="0">
                <a:solidFill>
                  <a:schemeClr val="tx1"/>
                </a:solidFill>
              </a:rPr>
              <a:t>, typické pro jednotlivé třídy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L-Glu:NAD</a:t>
            </a:r>
            <a:r>
              <a:rPr lang="cs-CZ" baseline="30000" dirty="0" smtClean="0">
                <a:solidFill>
                  <a:schemeClr val="tx1"/>
                </a:solidFill>
              </a:rPr>
              <a:t>+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 err="1" smtClean="0">
                <a:solidFill>
                  <a:schemeClr val="tx1"/>
                </a:solidFill>
              </a:rPr>
              <a:t>oxidoreduktasa</a:t>
            </a:r>
            <a:r>
              <a:rPr lang="cs-CZ" dirty="0" smtClean="0">
                <a:solidFill>
                  <a:schemeClr val="tx1"/>
                </a:solidFill>
              </a:rPr>
              <a:t> (deaminující)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zjednodušené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Substrát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smtClean="0">
                <a:solidFill>
                  <a:schemeClr val="tx1"/>
                </a:solidFill>
              </a:rPr>
              <a:t>reakce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asa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glukosa-6-fosfátdehydrogenasa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IUB – 1961</a:t>
            </a:r>
          </a:p>
          <a:p>
            <a:r>
              <a:rPr lang="cs-CZ" dirty="0">
                <a:solidFill>
                  <a:schemeClr val="tx1"/>
                </a:solidFill>
              </a:rPr>
              <a:t>6 tříd podle typu </a:t>
            </a:r>
            <a:r>
              <a:rPr lang="cs-CZ" dirty="0" smtClean="0">
                <a:solidFill>
                  <a:schemeClr val="tx1"/>
                </a:solidFill>
              </a:rPr>
              <a:t>katalyzované reakce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1.třída  </a:t>
            </a:r>
            <a:r>
              <a:rPr lang="cs-CZ" b="1" dirty="0" err="1">
                <a:solidFill>
                  <a:schemeClr val="tx1"/>
                </a:solidFill>
              </a:rPr>
              <a:t>oxidoreduktasy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oxidačně redukční  reakce – nejpočetnější </a:t>
            </a:r>
            <a:r>
              <a:rPr lang="cs-CZ" dirty="0" smtClean="0">
                <a:solidFill>
                  <a:schemeClr val="tx1"/>
                </a:solidFill>
              </a:rPr>
              <a:t>třída – </a:t>
            </a:r>
            <a:r>
              <a:rPr lang="cs-CZ" dirty="0" err="1" smtClean="0">
                <a:solidFill>
                  <a:schemeClr val="tx1"/>
                </a:solidFill>
              </a:rPr>
              <a:t>laktátdehydrogenasa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2.třída  </a:t>
            </a:r>
            <a:r>
              <a:rPr lang="cs-CZ" b="1" dirty="0" err="1">
                <a:solidFill>
                  <a:schemeClr val="tx1"/>
                </a:solidFill>
              </a:rPr>
              <a:t>transferasy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 přenos skupin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aspartátaminotransferasa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3.třída hydrolázy </a:t>
            </a:r>
            <a:r>
              <a:rPr lang="cs-CZ" dirty="0">
                <a:solidFill>
                  <a:schemeClr val="tx1"/>
                </a:solidFill>
              </a:rPr>
              <a:t>– hydrolyticky (za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vazby – početná </a:t>
            </a:r>
            <a:r>
              <a:rPr lang="cs-CZ" dirty="0" smtClean="0">
                <a:solidFill>
                  <a:schemeClr val="tx1"/>
                </a:solidFill>
              </a:rPr>
              <a:t>skupina – </a:t>
            </a:r>
            <a:r>
              <a:rPr lang="cs-CZ" dirty="0" err="1" smtClean="0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4.třída </a:t>
            </a:r>
            <a:r>
              <a:rPr lang="cs-CZ" b="1" dirty="0" err="1">
                <a:solidFill>
                  <a:schemeClr val="tx1"/>
                </a:solidFill>
              </a:rPr>
              <a:t>lyasy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nehydrolyticky</a:t>
            </a:r>
            <a:r>
              <a:rPr lang="cs-CZ" dirty="0">
                <a:solidFill>
                  <a:schemeClr val="tx1"/>
                </a:solidFill>
              </a:rPr>
              <a:t> (bez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</a:t>
            </a:r>
            <a:r>
              <a:rPr lang="cs-CZ" dirty="0" smtClean="0">
                <a:solidFill>
                  <a:schemeClr val="tx1"/>
                </a:solidFill>
              </a:rPr>
              <a:t>vazby, eliminace i adice – </a:t>
            </a:r>
            <a:r>
              <a:rPr lang="cs-CZ" dirty="0" err="1" smtClean="0">
                <a:solidFill>
                  <a:schemeClr val="tx1"/>
                </a:solidFill>
              </a:rPr>
              <a:t>karbonátdehydratasa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5.třída </a:t>
            </a:r>
            <a:r>
              <a:rPr lang="cs-CZ" b="1" dirty="0" err="1">
                <a:solidFill>
                  <a:schemeClr val="tx1"/>
                </a:solidFill>
              </a:rPr>
              <a:t>izomerasy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intramolekulární přesuny atomů či </a:t>
            </a:r>
            <a:r>
              <a:rPr lang="cs-CZ" dirty="0" smtClean="0">
                <a:solidFill>
                  <a:schemeClr val="tx1"/>
                </a:solidFill>
              </a:rPr>
              <a:t>skupin – glukosa-6-fosfátizomerasa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6.třída </a:t>
            </a:r>
            <a:r>
              <a:rPr lang="cs-CZ" b="1" dirty="0" err="1">
                <a:solidFill>
                  <a:schemeClr val="tx1"/>
                </a:solidFill>
              </a:rPr>
              <a:t>ligasy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vznik energeticky náročných vazeb nejčastěji za spotřeby </a:t>
            </a:r>
            <a:r>
              <a:rPr lang="cs-CZ" dirty="0" smtClean="0">
                <a:solidFill>
                  <a:schemeClr val="tx1"/>
                </a:solidFill>
              </a:rPr>
              <a:t>ATP – </a:t>
            </a:r>
            <a:r>
              <a:rPr lang="cs-CZ" dirty="0" err="1" smtClean="0">
                <a:solidFill>
                  <a:schemeClr val="tx1"/>
                </a:solidFill>
              </a:rPr>
              <a:t>asparaginsyntethasa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2" y="2060848"/>
            <a:ext cx="9260952" cy="382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100" u="sng" dirty="0">
                <a:solidFill>
                  <a:schemeClr val="tx1"/>
                </a:solidFill>
                <a:hlinkClick r:id="rId2"/>
              </a:rPr>
              <a:t>http://www.chem.qmul.ac.uk/iubmb/enzyme/index.html</a:t>
            </a:r>
            <a:endParaRPr lang="cs-CZ" sz="21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EC </a:t>
            </a:r>
            <a:r>
              <a:rPr lang="cs-CZ" dirty="0" err="1" smtClean="0">
                <a:solidFill>
                  <a:schemeClr val="tx1"/>
                </a:solidFill>
              </a:rPr>
              <a:t>a.b.c.d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Např. </a:t>
            </a:r>
            <a:r>
              <a:rPr lang="cs-CZ" dirty="0" err="1">
                <a:solidFill>
                  <a:schemeClr val="tx1"/>
                </a:solidFill>
              </a:rPr>
              <a:t>alkohol:NAD:oxidoreduktasa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alkoholdehydrogenasa</a:t>
            </a:r>
            <a:r>
              <a:rPr lang="cs-CZ" dirty="0">
                <a:solidFill>
                  <a:schemeClr val="tx1"/>
                </a:solidFill>
              </a:rPr>
              <a:t>) EC 1.1.1.27</a:t>
            </a:r>
          </a:p>
          <a:p>
            <a:r>
              <a:rPr lang="cs-CZ" dirty="0">
                <a:solidFill>
                  <a:schemeClr val="tx1"/>
                </a:solidFill>
              </a:rPr>
              <a:t>EC 1 – </a:t>
            </a:r>
            <a:r>
              <a:rPr lang="cs-CZ" dirty="0" err="1">
                <a:solidFill>
                  <a:schemeClr val="tx1"/>
                </a:solidFill>
              </a:rPr>
              <a:t>oxidoreduktasy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1.1. – skupina CHOH</a:t>
            </a:r>
          </a:p>
          <a:p>
            <a:r>
              <a:rPr lang="cs-CZ" dirty="0">
                <a:solidFill>
                  <a:schemeClr val="tx1"/>
                </a:solidFill>
              </a:rPr>
              <a:t>EC 1.1.1. – </a:t>
            </a:r>
            <a:r>
              <a:rPr lang="cs-CZ" dirty="0" err="1">
                <a:solidFill>
                  <a:schemeClr val="tx1"/>
                </a:solidFill>
              </a:rPr>
              <a:t>kofaktor</a:t>
            </a:r>
            <a:r>
              <a:rPr lang="cs-CZ" dirty="0">
                <a:solidFill>
                  <a:schemeClr val="tx1"/>
                </a:solidFill>
              </a:rPr>
              <a:t> NAD</a:t>
            </a:r>
          </a:p>
          <a:p>
            <a:r>
              <a:rPr lang="cs-CZ" dirty="0">
                <a:solidFill>
                  <a:schemeClr val="tx1"/>
                </a:solidFill>
              </a:rPr>
              <a:t>EC 1.1.1.27 – číslo uvnitř skupiny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Jednoduché enzymy </a:t>
            </a:r>
            <a:r>
              <a:rPr lang="cs-CZ" dirty="0">
                <a:solidFill>
                  <a:schemeClr val="tx1"/>
                </a:solidFill>
              </a:rPr>
              <a:t>– složené pouze z </a:t>
            </a:r>
            <a:r>
              <a:rPr lang="cs-CZ" dirty="0" smtClean="0">
                <a:solidFill>
                  <a:schemeClr val="tx1"/>
                </a:solidFill>
              </a:rPr>
              <a:t>proteinu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globulárních protein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enzymy </a:t>
            </a:r>
            <a:r>
              <a:rPr lang="cs-CZ" sz="1800" dirty="0">
                <a:solidFill>
                  <a:schemeClr val="tx1"/>
                </a:solidFill>
              </a:rPr>
              <a:t>monomerní, tvořené jedinou </a:t>
            </a:r>
            <a:r>
              <a:rPr lang="cs-CZ" sz="1800" dirty="0" smtClean="0">
                <a:solidFill>
                  <a:schemeClr val="tx1"/>
                </a:solidFill>
              </a:rPr>
              <a:t>podjednotkou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oligomerní</a:t>
            </a:r>
            <a:r>
              <a:rPr lang="cs-CZ" sz="1800" dirty="0">
                <a:solidFill>
                  <a:schemeClr val="tx1"/>
                </a:solidFill>
              </a:rPr>
              <a:t>, tvořené z více podjednotek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Složené </a:t>
            </a:r>
            <a:r>
              <a:rPr lang="cs-CZ" b="1" dirty="0">
                <a:solidFill>
                  <a:schemeClr val="tx1"/>
                </a:solidFill>
              </a:rPr>
              <a:t>enzymy </a:t>
            </a:r>
            <a:r>
              <a:rPr lang="cs-CZ" dirty="0">
                <a:solidFill>
                  <a:schemeClr val="tx1"/>
                </a:solidFill>
              </a:rPr>
              <a:t>– obsahují </a:t>
            </a:r>
            <a:r>
              <a:rPr lang="cs-CZ" dirty="0" smtClean="0">
                <a:solidFill>
                  <a:schemeClr val="tx1"/>
                </a:solidFill>
              </a:rPr>
              <a:t>též </a:t>
            </a:r>
            <a:r>
              <a:rPr lang="cs-CZ" dirty="0" err="1" smtClean="0">
                <a:solidFill>
                  <a:schemeClr val="tx1"/>
                </a:solidFill>
              </a:rPr>
              <a:t>nebílkovinou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složku – </a:t>
            </a:r>
            <a:r>
              <a:rPr lang="cs-CZ" b="1" dirty="0" err="1" smtClean="0">
                <a:solidFill>
                  <a:schemeClr val="tx1"/>
                </a:solidFill>
              </a:rPr>
              <a:t>kofaktor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vázanou na bílkovinnou součást </a:t>
            </a:r>
            <a:r>
              <a:rPr lang="cs-CZ" b="1" dirty="0" smtClean="0">
                <a:solidFill>
                  <a:schemeClr val="tx1"/>
                </a:solidFill>
              </a:rPr>
              <a:t>apoenzym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chemeClr val="tx1"/>
                </a:solidFill>
              </a:rPr>
              <a:t>apoprotein – struktura jak výše uvedeno)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Kovový ion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err="1" smtClean="0">
                <a:solidFill>
                  <a:schemeClr val="tx1"/>
                </a:solidFill>
              </a:rPr>
              <a:t>metaloenzymy</a:t>
            </a:r>
            <a:r>
              <a:rPr lang="cs-CZ" sz="1800" dirty="0" smtClean="0">
                <a:solidFill>
                  <a:schemeClr val="tx1"/>
                </a:solidFill>
              </a:rPr>
              <a:t> (</a:t>
            </a:r>
            <a:r>
              <a:rPr lang="cs-CZ" sz="1800" dirty="0">
                <a:solidFill>
                  <a:schemeClr val="tx1"/>
                </a:solidFill>
              </a:rPr>
              <a:t>Zn</a:t>
            </a:r>
            <a:r>
              <a:rPr lang="cs-CZ" sz="1800" baseline="30000" dirty="0">
                <a:solidFill>
                  <a:schemeClr val="tx1"/>
                </a:solidFill>
              </a:rPr>
              <a:t>2+ </a:t>
            </a:r>
            <a:r>
              <a:rPr lang="cs-CZ" sz="1800" dirty="0" smtClean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alkoholdehydrogenasa</a:t>
            </a:r>
            <a:r>
              <a:rPr lang="cs-CZ" sz="1800" dirty="0" smtClean="0">
                <a:solidFill>
                  <a:schemeClr val="tx1"/>
                </a:solidFill>
              </a:rPr>
              <a:t>, Cu</a:t>
            </a:r>
            <a:r>
              <a:rPr lang="cs-CZ" sz="1800" baseline="30000" dirty="0" smtClean="0">
                <a:solidFill>
                  <a:schemeClr val="tx1"/>
                </a:solidFill>
              </a:rPr>
              <a:t>2</a:t>
            </a:r>
            <a:r>
              <a:rPr lang="cs-CZ" sz="1800" baseline="30000" dirty="0">
                <a:solidFill>
                  <a:schemeClr val="tx1"/>
                </a:solidFill>
              </a:rPr>
              <a:t>+ </a:t>
            </a:r>
            <a:r>
              <a:rPr lang="cs-CZ" sz="1800" dirty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diaminoxidasa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Organická </a:t>
            </a:r>
            <a:r>
              <a:rPr lang="cs-CZ" sz="1800" dirty="0" smtClean="0">
                <a:solidFill>
                  <a:schemeClr val="tx1"/>
                </a:solidFill>
              </a:rPr>
              <a:t>skupina či sloučenina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Pevně (většinou kovalentně) vázaná – </a:t>
            </a:r>
            <a:r>
              <a:rPr lang="cs-CZ" sz="1800" b="1" dirty="0" err="1">
                <a:solidFill>
                  <a:schemeClr val="tx1"/>
                </a:solidFill>
              </a:rPr>
              <a:t>prostetická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skupina</a:t>
            </a:r>
            <a:r>
              <a:rPr lang="cs-CZ" sz="1800" dirty="0" smtClean="0">
                <a:solidFill>
                  <a:schemeClr val="tx1"/>
                </a:solidFill>
              </a:rPr>
              <a:t> (širší význam) – odstranění – ztráta aktivity 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Volně vázaná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– koenzym</a:t>
            </a:r>
            <a:r>
              <a:rPr lang="cs-CZ" sz="1800" dirty="0" smtClean="0">
                <a:solidFill>
                  <a:schemeClr val="tx1"/>
                </a:solidFill>
              </a:rPr>
              <a:t> – </a:t>
            </a:r>
            <a:r>
              <a:rPr lang="cs-CZ" sz="1800" dirty="0" smtClean="0">
                <a:solidFill>
                  <a:schemeClr val="tx1"/>
                </a:solidFill>
              </a:rPr>
              <a:t>vratn</a:t>
            </a:r>
            <a:r>
              <a:rPr lang="cs-CZ" sz="1800" dirty="0" smtClean="0">
                <a:solidFill>
                  <a:schemeClr val="tx1"/>
                </a:solidFill>
              </a:rPr>
              <a:t>ě disociuje – druhý substrát</a:t>
            </a:r>
            <a:endParaRPr lang="cs-CZ" sz="1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Jak </a:t>
            </a:r>
            <a:r>
              <a:rPr lang="cs-CZ" dirty="0" err="1">
                <a:solidFill>
                  <a:schemeClr val="tx1"/>
                </a:solidFill>
              </a:rPr>
              <a:t>prostetická</a:t>
            </a:r>
            <a:r>
              <a:rPr lang="cs-CZ" dirty="0">
                <a:solidFill>
                  <a:schemeClr val="tx1"/>
                </a:solidFill>
              </a:rPr>
              <a:t> skupina, tak koenzym vstupují do enzymové reakce, liší se však způsobem regenerace :</a:t>
            </a:r>
          </a:p>
          <a:p>
            <a:r>
              <a:rPr lang="cs-CZ" b="1" dirty="0" err="1">
                <a:solidFill>
                  <a:schemeClr val="tx1"/>
                </a:solidFill>
              </a:rPr>
              <a:t>prostetická</a:t>
            </a:r>
            <a:r>
              <a:rPr lang="cs-CZ" b="1" dirty="0">
                <a:solidFill>
                  <a:schemeClr val="tx1"/>
                </a:solidFill>
              </a:rPr>
              <a:t> skupina </a:t>
            </a:r>
            <a:r>
              <a:rPr lang="cs-CZ" dirty="0">
                <a:solidFill>
                  <a:schemeClr val="tx1"/>
                </a:solidFill>
              </a:rPr>
              <a:t>– na téže enzymové bílkovině, je </a:t>
            </a:r>
            <a:r>
              <a:rPr lang="cs-CZ" dirty="0" smtClean="0">
                <a:solidFill>
                  <a:schemeClr val="tx1"/>
                </a:solidFill>
              </a:rPr>
              <a:t>pevně </a:t>
            </a:r>
            <a:r>
              <a:rPr lang="cs-CZ" dirty="0">
                <a:solidFill>
                  <a:schemeClr val="tx1"/>
                </a:solidFill>
              </a:rPr>
              <a:t>vázáná</a:t>
            </a:r>
          </a:p>
          <a:p>
            <a:r>
              <a:rPr lang="cs-CZ" b="1" dirty="0">
                <a:solidFill>
                  <a:schemeClr val="tx1"/>
                </a:solidFill>
              </a:rPr>
              <a:t>koenzym</a:t>
            </a:r>
            <a:r>
              <a:rPr lang="cs-CZ" dirty="0">
                <a:solidFill>
                  <a:schemeClr val="tx1"/>
                </a:solidFill>
              </a:rPr>
              <a:t> – disociuje z dané enzymové bílkoviny a může se regenerovat v jiné enzymové reakci – též druhý </a:t>
            </a:r>
            <a:r>
              <a:rPr lang="cs-CZ" dirty="0" smtClean="0">
                <a:solidFill>
                  <a:schemeClr val="tx1"/>
                </a:solidFill>
              </a:rPr>
              <a:t>substrát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Jednoduchý enzym </a:t>
            </a:r>
            <a:r>
              <a:rPr lang="cs-CZ" dirty="0" smtClean="0">
                <a:solidFill>
                  <a:schemeClr val="tx1"/>
                </a:solidFill>
              </a:rPr>
              <a:t>– vratná změna reaktivních skupin </a:t>
            </a:r>
            <a:r>
              <a:rPr lang="cs-CZ" dirty="0" err="1" smtClean="0">
                <a:solidFill>
                  <a:schemeClr val="tx1"/>
                </a:solidFill>
              </a:rPr>
              <a:t>aminoacylů</a:t>
            </a:r>
            <a:r>
              <a:rPr lang="cs-CZ" dirty="0" smtClean="0">
                <a:solidFill>
                  <a:schemeClr val="tx1"/>
                </a:solidFill>
              </a:rPr>
              <a:t> – viz chymotrypsin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Reakční </a:t>
            </a:r>
            <a:r>
              <a:rPr lang="cs-CZ" dirty="0">
                <a:solidFill>
                  <a:schemeClr val="tx1"/>
                </a:solidFill>
              </a:rPr>
              <a:t>kinetika, enzymy jako biokatalyzátory. Aktivní místo, katalytické místo, </a:t>
            </a:r>
            <a:r>
              <a:rPr lang="cs-CZ" dirty="0" err="1">
                <a:solidFill>
                  <a:schemeClr val="tx1"/>
                </a:solidFill>
              </a:rPr>
              <a:t>kofaktory</a:t>
            </a:r>
            <a:r>
              <a:rPr lang="cs-CZ" dirty="0">
                <a:solidFill>
                  <a:schemeClr val="tx1"/>
                </a:solidFill>
              </a:rPr>
              <a:t>, koenzymy a </a:t>
            </a:r>
            <a:r>
              <a:rPr lang="cs-CZ" dirty="0" err="1">
                <a:solidFill>
                  <a:schemeClr val="tx1"/>
                </a:solidFill>
              </a:rPr>
              <a:t>prostetické</a:t>
            </a:r>
            <a:r>
              <a:rPr lang="cs-CZ" dirty="0">
                <a:solidFill>
                  <a:schemeClr val="tx1"/>
                </a:solidFill>
              </a:rPr>
              <a:t> skupiny, mechanismus působení (příklad serinových </a:t>
            </a:r>
            <a:r>
              <a:rPr lang="cs-CZ" dirty="0" smtClean="0">
                <a:solidFill>
                  <a:schemeClr val="tx1"/>
                </a:solidFill>
              </a:rPr>
              <a:t>proteináz).</a:t>
            </a:r>
          </a:p>
          <a:p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ozdělení </a:t>
            </a:r>
            <a:r>
              <a:rPr lang="cs-CZ" dirty="0">
                <a:solidFill>
                  <a:schemeClr val="tx1"/>
                </a:solidFill>
              </a:rPr>
              <a:t>enzymů a jejich </a:t>
            </a:r>
            <a:r>
              <a:rPr lang="cs-CZ" dirty="0" smtClean="0">
                <a:solidFill>
                  <a:schemeClr val="tx1"/>
                </a:solidFill>
              </a:rPr>
              <a:t>třídy</a:t>
            </a:r>
            <a:r>
              <a:rPr lang="cs-CZ" dirty="0" smtClean="0">
                <a:solidFill>
                  <a:schemeClr val="tx1"/>
                </a:solidFill>
              </a:rPr>
              <a:t>, názvosloví.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Praktické </a:t>
            </a:r>
            <a:r>
              <a:rPr lang="cs-CZ" dirty="0">
                <a:solidFill>
                  <a:schemeClr val="tx1"/>
                </a:solidFill>
              </a:rPr>
              <a:t>aspekty – klinické a technologické aplikace, termostabilní enzymy.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Aktivační energie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Překonání repulsních sil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Kinetická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 – v živých systémech omezeno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Katalýza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Berzelius</a:t>
            </a:r>
            <a:r>
              <a:rPr lang="cs-CZ" dirty="0">
                <a:solidFill>
                  <a:schemeClr val="tx1"/>
                </a:solidFill>
              </a:rPr>
              <a:t> 1835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Usnadnění reakce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Snížení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baseline="-25000" dirty="0" err="1" smtClean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, rozložení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Transitní stavy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0" y="2276872"/>
            <a:ext cx="4271430" cy="39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Chemické katalyzátory 	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Látky urychlující </a:t>
            </a:r>
            <a:r>
              <a:rPr lang="cs-CZ" sz="2000" dirty="0">
                <a:solidFill>
                  <a:schemeClr val="tx1"/>
                </a:solidFill>
              </a:rPr>
              <a:t>chemické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nemění přitom rovnováhy chemických reakcí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snižují aktivační energii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„nemění“ se při reakci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Biokatalyzátory – speciální požadavky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Katalyzované reakce </a:t>
            </a:r>
            <a:r>
              <a:rPr lang="cs-CZ" sz="2000" dirty="0">
                <a:solidFill>
                  <a:schemeClr val="tx1"/>
                </a:solidFill>
              </a:rPr>
              <a:t>probíhají cíleně podle přesného genetického plánu.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Průběh reakcí musí být specifický.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Jejich </a:t>
            </a:r>
            <a:r>
              <a:rPr lang="cs-CZ" sz="2000" dirty="0" smtClean="0">
                <a:solidFill>
                  <a:schemeClr val="tx1"/>
                </a:solidFill>
              </a:rPr>
              <a:t>rychlost </a:t>
            </a:r>
            <a:r>
              <a:rPr lang="cs-CZ" sz="2000" dirty="0">
                <a:solidFill>
                  <a:schemeClr val="tx1"/>
                </a:solidFill>
              </a:rPr>
              <a:t>musí být přesně regulována podle potřeb organismu.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Proto se biokatalyzátory liší od běžných chemických katalyzátorů:</a:t>
            </a:r>
          </a:p>
          <a:p>
            <a:r>
              <a:rPr lang="cs-CZ" dirty="0">
                <a:solidFill>
                  <a:schemeClr val="tx1"/>
                </a:solidFill>
              </a:rPr>
              <a:t>1) Vyšší reakční rychlostí</a:t>
            </a:r>
          </a:p>
          <a:p>
            <a:r>
              <a:rPr lang="cs-CZ" dirty="0">
                <a:solidFill>
                  <a:schemeClr val="tx1"/>
                </a:solidFill>
              </a:rPr>
              <a:t>2) Mírnějšími podmínkami reakce – T, pH, </a:t>
            </a:r>
            <a:r>
              <a:rPr lang="cs-CZ" dirty="0" smtClean="0">
                <a:solidFill>
                  <a:schemeClr val="tx1"/>
                </a:solidFill>
              </a:rPr>
              <a:t>tlak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3) Vyšší </a:t>
            </a:r>
            <a:r>
              <a:rPr lang="cs-CZ" dirty="0" smtClean="0">
                <a:solidFill>
                  <a:schemeClr val="tx1"/>
                </a:solidFill>
              </a:rPr>
              <a:t>specifitou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4) Schopnosti regulace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Globulární bílkoviny – enzymy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Katalytická funkce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Téměř všechny </a:t>
            </a:r>
            <a:r>
              <a:rPr lang="cs-CZ" sz="2000" dirty="0" smtClean="0">
                <a:solidFill>
                  <a:schemeClr val="tx1"/>
                </a:solidFill>
              </a:rPr>
              <a:t>reakce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RNA – </a:t>
            </a:r>
            <a:r>
              <a:rPr lang="cs-CZ" sz="2800" dirty="0" err="1" smtClean="0">
                <a:solidFill>
                  <a:schemeClr val="tx1"/>
                </a:solidFill>
              </a:rPr>
              <a:t>ribozymy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Katalyticky účinné RNA - </a:t>
            </a:r>
            <a:r>
              <a:rPr lang="cs-CZ" sz="2000" dirty="0">
                <a:solidFill>
                  <a:schemeClr val="tx1"/>
                </a:solidFill>
              </a:rPr>
              <a:t>T. R. </a:t>
            </a:r>
            <a:r>
              <a:rPr lang="cs-CZ" sz="2000" dirty="0" smtClean="0">
                <a:solidFill>
                  <a:schemeClr val="tx1"/>
                </a:solidFill>
              </a:rPr>
              <a:t>Cech </a:t>
            </a:r>
            <a:r>
              <a:rPr lang="cs-CZ" sz="2000" dirty="0">
                <a:solidFill>
                  <a:schemeClr val="tx1"/>
                </a:solidFill>
              </a:rPr>
              <a:t>a S. </a:t>
            </a:r>
            <a:r>
              <a:rPr lang="cs-CZ" sz="2000" dirty="0" err="1" smtClean="0">
                <a:solidFill>
                  <a:schemeClr val="tx1"/>
                </a:solidFill>
              </a:rPr>
              <a:t>Altmann</a:t>
            </a:r>
            <a:r>
              <a:rPr lang="cs-CZ" sz="2000" dirty="0" smtClean="0">
                <a:solidFill>
                  <a:schemeClr val="tx1"/>
                </a:solidFill>
              </a:rPr>
              <a:t>, NC 1989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Několik speciálních reakcí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Syntéza peptidové vazby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Zbytek „RNA světa“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Příklady enzymů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porovnání </a:t>
            </a:r>
            <a:r>
              <a:rPr lang="cs-CZ" dirty="0">
                <a:solidFill>
                  <a:schemeClr val="tx1"/>
                </a:solidFill>
              </a:rPr>
              <a:t>rychlostních konstant spontánní a katalyzované reakce.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 tak snadno a rychle probíhající pochod jako je disociace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je v organizmech katalyticky </a:t>
            </a:r>
            <a:r>
              <a:rPr lang="cs-CZ" dirty="0" smtClean="0">
                <a:solidFill>
                  <a:schemeClr val="tx1"/>
                </a:solidFill>
              </a:rPr>
              <a:t>urychlena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45904"/>
            <a:ext cx="8342858" cy="34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Historie poznávání enzymů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Pasteur </a:t>
            </a:r>
            <a:r>
              <a:rPr lang="cs-CZ" dirty="0">
                <a:solidFill>
                  <a:schemeClr val="tx1"/>
                </a:solidFill>
              </a:rPr>
              <a:t>1860 – fermentace je katalyzovány látkami, tuto schopnost však nelze oddělit od živých buněk, které jsou vybaveny tzv. životní sílou  </a:t>
            </a:r>
            <a:r>
              <a:rPr lang="cs-CZ" i="1" dirty="0">
                <a:solidFill>
                  <a:schemeClr val="tx1"/>
                </a:solidFill>
              </a:rPr>
              <a:t>vis </a:t>
            </a:r>
            <a:r>
              <a:rPr lang="cs-CZ" i="1" dirty="0" err="1">
                <a:solidFill>
                  <a:schemeClr val="tx1"/>
                </a:solidFill>
              </a:rPr>
              <a:t>vitalis</a:t>
            </a:r>
            <a:r>
              <a:rPr lang="cs-CZ" i="1" dirty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Liebig</a:t>
            </a:r>
            <a:r>
              <a:rPr lang="cs-CZ" dirty="0">
                <a:solidFill>
                  <a:schemeClr val="tx1"/>
                </a:solidFill>
              </a:rPr>
              <a:t> – fermenty jsou schopny katalyzovat tyto reakce i mimo živou buňku – spor s </a:t>
            </a:r>
            <a:r>
              <a:rPr lang="cs-CZ" dirty="0" smtClean="0">
                <a:solidFill>
                  <a:schemeClr val="tx1"/>
                </a:solidFill>
              </a:rPr>
              <a:t>Pasteurem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Kühn</a:t>
            </a:r>
            <a:r>
              <a:rPr lang="cs-CZ" dirty="0">
                <a:solidFill>
                  <a:schemeClr val="tx1"/>
                </a:solidFill>
              </a:rPr>
              <a:t> 1878 – </a:t>
            </a:r>
            <a:r>
              <a:rPr lang="cs-CZ" dirty="0" smtClean="0">
                <a:solidFill>
                  <a:schemeClr val="tx1"/>
                </a:solidFill>
              </a:rPr>
              <a:t>„enzym</a:t>
            </a:r>
            <a:r>
              <a:rPr lang="cs-CZ" dirty="0">
                <a:solidFill>
                  <a:schemeClr val="tx1"/>
                </a:solidFill>
              </a:rPr>
              <a:t>“    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  <a:sym typeface="Symbol"/>
              </a:rPr>
              <a:t>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me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 </a:t>
            </a:r>
            <a:r>
              <a:rPr lang="cs-CZ" dirty="0" smtClean="0">
                <a:solidFill>
                  <a:schemeClr val="tx1"/>
                </a:solidFill>
              </a:rPr>
              <a:t>kvasnicích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Eduard a Hans </a:t>
            </a:r>
            <a:r>
              <a:rPr lang="cs-CZ" dirty="0" err="1" smtClean="0">
                <a:solidFill>
                  <a:schemeClr val="tx1"/>
                </a:solidFill>
              </a:rPr>
              <a:t>Büchnerovi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1897 – tyto reakce je schopen katalyzovat i samotný extrakt kvasinek</a:t>
            </a:r>
          </a:p>
          <a:p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1926 – bílkovinná povaha enzymů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Vlastnosti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Struktura – vlastnosti – funkce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Bílkovina mající schopnost vázat reaktanty (</a:t>
            </a:r>
            <a:r>
              <a:rPr lang="cs-CZ" b="1" dirty="0" smtClean="0">
                <a:solidFill>
                  <a:schemeClr val="tx1"/>
                </a:solidFill>
              </a:rPr>
              <a:t>substráty</a:t>
            </a:r>
            <a:r>
              <a:rPr lang="cs-CZ" dirty="0" smtClean="0">
                <a:solidFill>
                  <a:schemeClr val="tx1"/>
                </a:solidFill>
              </a:rPr>
              <a:t>) a přeměnit je na produkty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dochází v tzv. aktivním místě (centru)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Struktura aktivního centra umožňuje specifickou interakci a vazbu s omezeným výběrem substrátů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má vhodný geometrický tvar a rozložení reaktivních skupin – chemické interakce – architektura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Specificita enzymů – klíčová vlastnost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Substrátová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Reakční 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556</TotalTime>
  <Words>634</Words>
  <Application>Microsoft Office PowerPoint</Application>
  <PresentationFormat>Předvádění na obrazovce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C3181 Biochemie I</vt:lpstr>
      <vt:lpstr>Obsah</vt:lpstr>
      <vt:lpstr>Katalýza</vt:lpstr>
      <vt:lpstr>Katalýza</vt:lpstr>
      <vt:lpstr>Biokatalyzátory</vt:lpstr>
      <vt:lpstr>Biokatalyzátory</vt:lpstr>
      <vt:lpstr>Biokatalyzátory</vt:lpstr>
      <vt:lpstr>Historie poznávání enzymů </vt:lpstr>
      <vt:lpstr>Vlastnosti enzymů</vt:lpstr>
      <vt:lpstr>Substrátová specificita</vt:lpstr>
      <vt:lpstr>Názvosloví enzymů</vt:lpstr>
      <vt:lpstr>Třídění a klasifikace</vt:lpstr>
      <vt:lpstr>Třídění a klasifikace</vt:lpstr>
      <vt:lpstr>Třídění a klasifikace</vt:lpstr>
      <vt:lpstr>Struktura enzymů</vt:lpstr>
      <vt:lpstr>Struktura enzymů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35</cp:revision>
  <dcterms:created xsi:type="dcterms:W3CDTF">2012-05-21T09:08:24Z</dcterms:created>
  <dcterms:modified xsi:type="dcterms:W3CDTF">2013-10-09T07:13:47Z</dcterms:modified>
</cp:coreProperties>
</file>