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397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6" r:id="rId14"/>
    <p:sldId id="567" r:id="rId15"/>
    <p:sldId id="565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FFFF99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8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eratin" TargetMode="External"/><Relationship Id="rId2" Type="http://schemas.openxmlformats.org/officeDocument/2006/relationships/hyperlink" Target="http://cs.wikipedia.org/wiki/B%C3%ADlkov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Fibroin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s.wikipedia.org/wiki/Lys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cs.wikipedia.org/wiki/Alanin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cs.wikipedia.org/wiki/Glyc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Leucin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cs.wikipedia.org/wiki/Prolin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cs.wikipedia.org/wiki/Valin" TargetMode="Externa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/>
            </a:r>
            <a:br>
              <a:rPr lang="cs-CZ" sz="5400" dirty="0" smtClean="0">
                <a:latin typeface="Calibri"/>
                <a:ea typeface="Calibri"/>
                <a:cs typeface="Times New Roman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Bílkovinná vlákna III </a:t>
            </a:r>
            <a:b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  <a:t/>
            </a:r>
            <a:b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 smtClean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19. 12. 2013</a:t>
            </a:r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Co vytváří VLASTNÍ ELASTICKÉ VLÁKNO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8" name="Obrázek 7" descr="800px-2W86_(Fibrillin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3673816" cy="1942530"/>
          </a:xfrm>
          <a:prstGeom prst="rect">
            <a:avLst/>
          </a:prstGeom>
        </p:spPr>
      </p:pic>
      <p:pic>
        <p:nvPicPr>
          <p:cNvPr id="11" name="Obrázek 10" descr="img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17122" y="1723638"/>
            <a:ext cx="2065020" cy="63398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779912" y="836712"/>
            <a:ext cx="4248472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en-US" sz="2800" b="1" dirty="0" smtClean="0"/>
              <a:t> </a:t>
            </a:r>
            <a:r>
              <a:rPr lang="en-US" b="1" dirty="0" smtClean="0"/>
              <a:t>is a glycoprotein, which is essential for the formation of elastic fibers found in connective tissue.</a:t>
            </a:r>
            <a:r>
              <a:rPr lang="cs-CZ" b="1" dirty="0" smtClean="0"/>
              <a:t> </a:t>
            </a:r>
            <a:r>
              <a:rPr lang="en-US" b="1" dirty="0" err="1" smtClean="0"/>
              <a:t>Fibrillin</a:t>
            </a:r>
            <a:r>
              <a:rPr lang="en-US" b="1" dirty="0" smtClean="0"/>
              <a:t> is a major component of the </a:t>
            </a:r>
            <a:r>
              <a:rPr lang="en-US" b="1" dirty="0" err="1" smtClean="0"/>
              <a:t>microfibrils</a:t>
            </a:r>
            <a:r>
              <a:rPr lang="en-US" b="1" dirty="0" smtClean="0"/>
              <a:t> that form a 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sheath</a:t>
            </a:r>
            <a:r>
              <a:rPr lang="en-US" b="1" dirty="0" smtClean="0"/>
              <a:t> surrounding the amorphous </a:t>
            </a:r>
            <a:r>
              <a:rPr lang="en-US" b="1" dirty="0" err="1" smtClean="0"/>
              <a:t>elastin</a:t>
            </a:r>
            <a:r>
              <a:rPr lang="en-US" b="1" dirty="0" smtClean="0"/>
              <a:t>. 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2129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 + Elastin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pic>
        <p:nvPicPr>
          <p:cNvPr id="9" name="Obrázek 8" descr="ELASTIN 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2160240" cy="3478353"/>
          </a:xfrm>
          <a:prstGeom prst="rect">
            <a:avLst/>
          </a:prstGeom>
        </p:spPr>
      </p:pic>
      <p:pic>
        <p:nvPicPr>
          <p:cNvPr id="11" name="Obrázek 10" descr="ELASTIN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2247900" cy="2028825"/>
          </a:xfrm>
          <a:prstGeom prst="rect">
            <a:avLst/>
          </a:prstGeom>
        </p:spPr>
      </p:pic>
      <p:pic>
        <p:nvPicPr>
          <p:cNvPr id="12" name="Obrázek 11" descr="ELASTIN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836712"/>
            <a:ext cx="3016822" cy="3168352"/>
          </a:xfrm>
          <a:prstGeom prst="rect">
            <a:avLst/>
          </a:prstGeom>
        </p:spPr>
      </p:pic>
      <p:pic>
        <p:nvPicPr>
          <p:cNvPr id="13" name="Obrázek 12" descr="ELASTIN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2996952"/>
            <a:ext cx="2736304" cy="33044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10" name="Obrázek 9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4082854" cy="3240360"/>
          </a:xfrm>
          <a:prstGeom prst="rect">
            <a:avLst/>
          </a:prstGeom>
        </p:spPr>
      </p:pic>
      <p:pic>
        <p:nvPicPr>
          <p:cNvPr id="14" name="Obrázek 13" descr="ELASTIN 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5" y="2996952"/>
            <a:ext cx="4135937" cy="3240360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90872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Stárnoucí či stará pokožka už nestačí znovu vytvářet elastická vlákna elastinu, která jsou enzymem ELASTÁZOU štěpena. Pokožka ztrácí pružnost na vytvářejí se napřed vrásky a pak ………….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b="1" dirty="0" smtClean="0">
                <a:solidFill>
                  <a:srgbClr val="FF0000"/>
                </a:solidFill>
              </a:rPr>
              <a:t>je REVERZIBILNÍ PROCES,  kdy se změní sekundární struktura polymerního řetězce </a:t>
            </a:r>
          </a:p>
          <a:p>
            <a:r>
              <a:rPr lang="cs-CZ" sz="2800" b="1" dirty="0" smtClean="0">
                <a:solidFill>
                  <a:srgbClr val="0000FF"/>
                </a:solidFill>
              </a:rPr>
              <a:t>Tyto změněné struktury pak mohou vytvářet agregací reverzibilní terciární struktury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Změněné</a:t>
            </a:r>
            <a:r>
              <a:rPr lang="cs-CZ" sz="2800" b="1" dirty="0" smtClean="0">
                <a:solidFill>
                  <a:srgbClr val="0000FF"/>
                </a:solidFill>
              </a:rPr>
              <a:t> </a:t>
            </a:r>
            <a:r>
              <a:rPr lang="cs-CZ" sz="2800" b="1" dirty="0" smtClean="0">
                <a:solidFill>
                  <a:srgbClr val="008000"/>
                </a:solidFill>
              </a:rPr>
              <a:t>struktury se nazývají KOACERVÁT 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KOACERVACE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9" name="Obrázek 8" descr="KOACERVACE ELASTINU imagesLFPVH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384376" cy="4437677"/>
          </a:xfrm>
          <a:prstGeom prst="rect">
            <a:avLst/>
          </a:prstGeom>
        </p:spPr>
      </p:pic>
      <p:pic>
        <p:nvPicPr>
          <p:cNvPr id="11" name="Obrázek 10" descr="KOACERVACE ELASTINU imagesMHXJXL9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451404" cy="24482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491880" y="5013176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 smtClean="0">
                <a:solidFill>
                  <a:srgbClr val="FF0000"/>
                </a:solidFill>
              </a:rPr>
              <a:t>Tropoelastin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aggregates</a:t>
            </a:r>
            <a:r>
              <a:rPr lang="en-US" sz="1600" b="1" dirty="0" smtClean="0"/>
              <a:t> at physiological temperature due to interactions </a:t>
            </a:r>
            <a:r>
              <a:rPr lang="en-US" sz="1600" b="1" dirty="0" smtClean="0">
                <a:solidFill>
                  <a:srgbClr val="0000FF"/>
                </a:solidFill>
              </a:rPr>
              <a:t>between hydrophobic domains</a:t>
            </a:r>
            <a:r>
              <a:rPr lang="en-US" sz="1600" b="1" dirty="0" smtClean="0"/>
              <a:t>. This process is reversible and thermodynamically controlled. </a:t>
            </a:r>
            <a:endParaRPr lang="cs-CZ" sz="16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0527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Změna SEKUNDÁRNÍ STRUKTURY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  <a:latin typeface="Arial Black" pitchFamily="34" charset="0"/>
              </a:rPr>
              <a:t>Změna TERCIÁRNÍ STRUKTURY</a:t>
            </a:r>
            <a:endParaRPr lang="cs-CZ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79912" y="350100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TYTO OBRÁZKY JSOU ILUSTRACÍ POJMU </a:t>
            </a:r>
            <a:r>
              <a:rPr lang="cs-CZ" sz="2400" b="1" u="sng" dirty="0" smtClean="0">
                <a:solidFill>
                  <a:srgbClr val="FFC000"/>
                </a:solidFill>
              </a:rPr>
              <a:t>KOACERVACE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r>
              <a:rPr lang="cs-CZ" b="1" dirty="0" smtClean="0">
                <a:solidFill>
                  <a:srgbClr val="FFC000"/>
                </a:solidFill>
              </a:rPr>
              <a:t>A </a:t>
            </a:r>
            <a:r>
              <a:rPr lang="cs-CZ" sz="2800" b="1" u="sng" dirty="0" smtClean="0">
                <a:solidFill>
                  <a:srgbClr val="FFC000"/>
                </a:solidFill>
              </a:rPr>
              <a:t>KOACERVÁT</a:t>
            </a:r>
            <a:endParaRPr lang="cs-CZ" b="1" u="sng" dirty="0" smtClean="0">
              <a:solidFill>
                <a:srgbClr val="FFC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  <a:latin typeface="Arial Black" pitchFamily="34" charset="0"/>
              </a:rPr>
              <a:t>NEVZTAHUJÍ SE PŘÍMO K ELASTINU</a:t>
            </a:r>
            <a:endParaRPr lang="cs-CZ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ELASTINU v USNI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00FF"/>
                </a:solidFill>
              </a:rPr>
              <a:t>TVOŘÍ MENŠÍ ČÁST NEŽ KOLAGEN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MŮŽE PŘISPÍVAT K ELASTICITĚ USNĚ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 smtClean="0"/>
              <a:t>19. 12. 2013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267744" y="6245225"/>
            <a:ext cx="5544616" cy="352127"/>
          </a:xfrm>
          <a:noFill/>
        </p:spPr>
        <p:txBody>
          <a:bodyPr/>
          <a:lstStyle/>
          <a:p>
            <a:r>
              <a:rPr lang="pl-PL" smtClean="0"/>
              <a:t>PŘÍRODNÍ POLYMERY PŘF MU  15 2013 BÍLKOVINNÁ VLÁKNA III</a:t>
            </a:r>
            <a:endParaRPr lang="sk-SK" dirty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2</a:t>
            </a:fld>
            <a:endParaRPr lang="sk-SK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9512" y="332657"/>
          <a:ext cx="8784976" cy="5721309"/>
        </p:xfrm>
        <a:graphic>
          <a:graphicData uri="http://schemas.openxmlformats.org/drawingml/2006/table">
            <a:tbl>
              <a:tblPr/>
              <a:tblGrid>
                <a:gridCol w="668749"/>
                <a:gridCol w="1203459"/>
                <a:gridCol w="6912768"/>
              </a:tblGrid>
              <a:tr h="39401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LEKCE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2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datum</a:t>
                      </a:r>
                      <a:r>
                        <a:rPr lang="sk-S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téma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19.IX.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Úvod do </a:t>
                      </a:r>
                      <a:r>
                        <a:rPr lang="sk-SK" sz="1400" b="1" kern="1200" dirty="0" err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předmětu</a:t>
                      </a: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Struktura a názvosloví přírodních polymerů, literatura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 IX.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Deriváty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-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pryskyřice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vysýchavé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oleje, šelak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613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Vosky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gumy.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přírodní kaučuk, získávání, zpracování a modifikace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Polyfenoly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lignin,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huminové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kyseliny, třísloviny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93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 – škrob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II –  celulóza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Kasein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syrovátka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vaječné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proteiny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Identifikace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látek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530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Laboratorní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metody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přírodních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polymerů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261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29. XI.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EXKURZE –  KLIHÁRNA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813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XII.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12. 12.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19. 12.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III -  ELASTIN</a:t>
                      </a:r>
                    </a:p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Polysacharidy III – KYSELINA HYALURONOVÁ</a:t>
                      </a:r>
                      <a:endParaRPr lang="cs-CZ" sz="2400" b="1" cap="all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 smtClean="0"/>
              <a:t>Ing. J. Dvořáková: </a:t>
            </a:r>
            <a:r>
              <a:rPr lang="cs-CZ" sz="2400" b="1" dirty="0" smtClean="0">
                <a:solidFill>
                  <a:srgbClr val="C00000"/>
                </a:solidFill>
              </a:rPr>
              <a:t>PŘÍRODNÍ POLYMERY</a:t>
            </a:r>
            <a:r>
              <a:rPr lang="cs-CZ" sz="2400" dirty="0" smtClean="0"/>
              <a:t>, VŠCHT Praha, Katedra polymerů, skripta 1990</a:t>
            </a:r>
          </a:p>
          <a:p>
            <a:r>
              <a:rPr lang="cs-CZ" sz="2400" dirty="0" smtClean="0"/>
              <a:t>A. Blažej, V. </a:t>
            </a:r>
            <a:r>
              <a:rPr lang="cs-CZ" sz="2400" dirty="0" err="1" smtClean="0"/>
              <a:t>Szilvová</a:t>
            </a:r>
            <a:r>
              <a:rPr lang="cs-CZ" sz="2400" dirty="0" smtClean="0"/>
              <a:t>: </a:t>
            </a:r>
            <a:r>
              <a:rPr lang="cs-CZ" sz="2400" b="1" dirty="0" err="1" smtClean="0">
                <a:solidFill>
                  <a:srgbClr val="C00000"/>
                </a:solidFill>
              </a:rPr>
              <a:t>Prírodné</a:t>
            </a:r>
            <a:r>
              <a:rPr lang="cs-CZ" sz="2400" b="1" dirty="0" smtClean="0">
                <a:solidFill>
                  <a:srgbClr val="C00000"/>
                </a:solidFill>
              </a:rPr>
              <a:t> a syntetické polymery</a:t>
            </a:r>
            <a:r>
              <a:rPr lang="cs-CZ" sz="2400" dirty="0" smtClean="0"/>
              <a:t>, SVŠT Bratislava, skripta 1985</a:t>
            </a:r>
          </a:p>
          <a:p>
            <a:r>
              <a:rPr lang="cs-CZ" sz="2400" dirty="0" smtClean="0"/>
              <a:t>A. Blažej a kol.:</a:t>
            </a:r>
            <a:br>
              <a:rPr lang="cs-CZ" sz="2400" dirty="0" smtClean="0"/>
            </a:br>
            <a:r>
              <a:rPr lang="cs-CZ" sz="2400" b="1" dirty="0" err="1" smtClean="0">
                <a:solidFill>
                  <a:srgbClr val="C00000"/>
                </a:solidFill>
              </a:rPr>
              <a:t>Štruktúra</a:t>
            </a:r>
            <a:r>
              <a:rPr lang="cs-CZ" sz="2400" b="1" dirty="0" smtClean="0">
                <a:solidFill>
                  <a:srgbClr val="C00000"/>
                </a:solidFill>
              </a:rPr>
              <a:t> a vlastnosti vláknitých </a:t>
            </a:r>
            <a:r>
              <a:rPr lang="cs-CZ" sz="2400" b="1" dirty="0" err="1" smtClean="0">
                <a:solidFill>
                  <a:srgbClr val="C00000"/>
                </a:solidFill>
              </a:rPr>
              <a:t>bielkovín</a:t>
            </a:r>
            <a:r>
              <a:rPr lang="cs-CZ" sz="2400" b="1" dirty="0" smtClean="0">
                <a:solidFill>
                  <a:srgbClr val="C00000"/>
                </a:solidFill>
              </a:rPr>
              <a:t>, 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Kde se vyskytuje ELASTIN v těle?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 smtClean="0"/>
              <a:t>Velké množství elastinu se vyskytuje v cévách poblíž srdce, dále ve vazech,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v kůži</a:t>
            </a:r>
            <a:r>
              <a:rPr lang="cs-CZ" sz="2800" b="1" dirty="0" smtClean="0"/>
              <a:t> a v šlachách.</a:t>
            </a:r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 smtClean="0"/>
              <a:t> je nerozpustný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b="1" dirty="0" smtClean="0"/>
              <a:t>, jehož jméno je odvozeno od jeho  elastických vlastností</a:t>
            </a:r>
          </a:p>
          <a:p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dirty="0" smtClean="0"/>
              <a:t> </a:t>
            </a:r>
            <a:r>
              <a:rPr lang="cs-CZ" sz="2800" b="1" dirty="0" smtClean="0"/>
              <a:t>je označení pro jakýkoliv </a:t>
            </a:r>
            <a:r>
              <a:rPr lang="cs-CZ" sz="2800" b="1" dirty="0" smtClean="0">
                <a:hlinkClick r:id="rId2" tooltip="Bílkovina"/>
              </a:rPr>
              <a:t>protein</a:t>
            </a:r>
            <a:r>
              <a:rPr lang="cs-CZ" sz="2800" b="1" dirty="0" smtClean="0"/>
              <a:t> přibližně vláknitého tvaru.</a:t>
            </a:r>
          </a:p>
          <a:p>
            <a:r>
              <a:rPr lang="cs-CZ" sz="2800" b="1" dirty="0" smtClean="0"/>
              <a:t>Jsou nerozpustné ve vodním prostředí a patří k nim například </a:t>
            </a:r>
            <a:r>
              <a:rPr lang="cs-CZ" sz="2800" b="1" dirty="0" smtClean="0">
                <a:hlinkClick r:id="rId3" tooltip="Keratin"/>
              </a:rPr>
              <a:t>keratin</a:t>
            </a:r>
            <a:r>
              <a:rPr lang="cs-CZ" sz="2800" b="1" dirty="0" smtClean="0"/>
              <a:t> či </a:t>
            </a:r>
            <a:r>
              <a:rPr lang="cs-CZ" sz="2800" b="1" dirty="0" smtClean="0">
                <a:hlinkClick r:id="rId4" tooltip="Fibroin (stránka neexistuje)"/>
              </a:rPr>
              <a:t>fibroin</a:t>
            </a:r>
            <a:r>
              <a:rPr lang="cs-CZ" sz="2800" b="1" dirty="0" smtClean="0"/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 smtClean="0"/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Čím se liší ELASTIN od </a:t>
            </a:r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KOLAGENU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KOLAGEN </a:t>
            </a:r>
            <a:r>
              <a:rPr lang="cs-CZ" sz="2800" b="1" dirty="0" smtClean="0">
                <a:solidFill>
                  <a:srgbClr val="0000FF"/>
                </a:solidFill>
              </a:rPr>
              <a:t>je</a:t>
            </a:r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800" b="1" u="sng" dirty="0" smtClean="0">
                <a:solidFill>
                  <a:srgbClr val="0000FF"/>
                </a:solidFill>
              </a:rPr>
              <a:t>krystalický </a:t>
            </a:r>
            <a:r>
              <a:rPr lang="cs-CZ" sz="2800" b="1" u="sng" dirty="0" smtClean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cs-CZ" sz="2800" b="1" u="sng" dirty="0" err="1" smtClean="0">
                <a:solidFill>
                  <a:srgbClr val="0000FF"/>
                </a:solidFill>
              </a:rPr>
              <a:t>helix</a:t>
            </a:r>
            <a:r>
              <a:rPr lang="cs-CZ" sz="2800" b="1" dirty="0" smtClean="0">
                <a:solidFill>
                  <a:srgbClr val="0000FF"/>
                </a:solidFill>
              </a:rPr>
              <a:t>, vytvářející celou hierarchii struktur od primární &gt; sekundární &gt; terciární &gt; kvartérní</a:t>
            </a:r>
          </a:p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</a:t>
            </a:r>
            <a:r>
              <a:rPr lang="cs-CZ" sz="2800" b="1" dirty="0" smtClean="0">
                <a:solidFill>
                  <a:srgbClr val="FF0000"/>
                </a:solidFill>
              </a:rPr>
              <a:t>je </a:t>
            </a:r>
            <a:r>
              <a:rPr lang="cs-CZ" sz="2800" b="1" u="sng" dirty="0" smtClean="0">
                <a:solidFill>
                  <a:srgbClr val="FF0000"/>
                </a:solidFill>
              </a:rPr>
              <a:t>AMORFNÍ SESÍŤOVANÝ </a:t>
            </a:r>
            <a:r>
              <a:rPr lang="cs-CZ" sz="2800" b="1" dirty="0" smtClean="0">
                <a:solidFill>
                  <a:srgbClr val="FF0000"/>
                </a:solidFill>
              </a:rPr>
              <a:t>skleroprotein, nevytváří </a:t>
            </a:r>
            <a:r>
              <a:rPr lang="cs-CZ" sz="2800" b="1" dirty="0" err="1" smtClean="0">
                <a:solidFill>
                  <a:srgbClr val="FF0000"/>
                </a:solidFill>
              </a:rPr>
              <a:t>helixy</a:t>
            </a:r>
            <a:r>
              <a:rPr lang="cs-CZ" sz="2800" b="1" dirty="0" smtClean="0">
                <a:solidFill>
                  <a:srgbClr val="FF0000"/>
                </a:solidFill>
              </a:rPr>
              <a:t> (ani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2800" b="1" dirty="0" smtClean="0">
                <a:solidFill>
                  <a:srgbClr val="FF0000"/>
                </a:solidFill>
              </a:rPr>
              <a:t>) ani </a:t>
            </a:r>
            <a:r>
              <a:rPr lang="cs-CZ" sz="2800" b="1" dirty="0" smtClean="0">
                <a:solidFill>
                  <a:srgbClr val="FF0000"/>
                </a:solidFill>
                <a:latin typeface="Symbol" pitchFamily="18" charset="2"/>
              </a:rPr>
              <a:t>b </a:t>
            </a:r>
            <a:r>
              <a:rPr lang="cs-CZ" sz="2800" b="1" dirty="0" smtClean="0">
                <a:solidFill>
                  <a:srgbClr val="FF0000"/>
                </a:solidFill>
              </a:rPr>
              <a:t>listy (</a:t>
            </a:r>
            <a:r>
              <a:rPr lang="cs-CZ" sz="2800" b="1" dirty="0" err="1" smtClean="0">
                <a:solidFill>
                  <a:srgbClr val="FF0000"/>
                </a:solidFill>
              </a:rPr>
              <a:t>sheets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ELASTIN – primární </a:t>
            </a:r>
            <a:r>
              <a:rPr lang="cs-CZ" sz="2800" dirty="0" err="1" smtClean="0">
                <a:solidFill>
                  <a:srgbClr val="FF0000"/>
                </a:solidFill>
                <a:latin typeface="Arial Black" pitchFamily="34" charset="0"/>
              </a:rPr>
              <a:t>stuktura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 smtClean="0"/>
              <a:t>Složení elastinu je bohaté zejména na aminokyseliny glycin, alanin, prolin, valin a leucin. </a:t>
            </a:r>
          </a:p>
          <a:p>
            <a:r>
              <a:rPr lang="cs-CZ" sz="2800" b="1" dirty="0" smtClean="0"/>
              <a:t>Obsahuje také poměrně mnoho bazických </a:t>
            </a:r>
            <a:r>
              <a:rPr lang="cs-CZ" sz="2800" b="1" dirty="0" err="1" smtClean="0"/>
              <a:t>lysinových</a:t>
            </a:r>
            <a:r>
              <a:rPr lang="cs-CZ" sz="2800" b="1" dirty="0" smtClean="0"/>
              <a:t> zbytků a elastin má proto izoelektrický bod 10.</a:t>
            </a:r>
            <a:endParaRPr lang="cs-CZ" sz="2800" b="1" dirty="0" smtClean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050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hlinkClick r:id="rId2" tooltip="Lysin"/>
              </a:rPr>
              <a:t>Lysin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Lys</a:t>
            </a:r>
            <a:r>
              <a:rPr lang="cs-CZ" sz="2000" b="1" dirty="0" smtClean="0"/>
              <a:t>, K)</a:t>
            </a:r>
            <a:endParaRPr lang="cs-CZ" sz="2000" b="1" dirty="0"/>
          </a:p>
        </p:txBody>
      </p:sp>
      <p:pic>
        <p:nvPicPr>
          <p:cNvPr id="12" name="Obrázek 11" descr="Amminoacido_lisina_formu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077072"/>
            <a:ext cx="233362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188641"/>
          <a:ext cx="8352928" cy="6048671"/>
        </p:xfrm>
        <a:graphic>
          <a:graphicData uri="http://schemas.openxmlformats.org/drawingml/2006/table">
            <a:tbl>
              <a:tblPr/>
              <a:tblGrid>
                <a:gridCol w="1951617"/>
                <a:gridCol w="6401311"/>
              </a:tblGrid>
              <a:tr h="3165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Biogenní aminokyseliny</a:t>
                      </a:r>
                    </a:p>
                  </a:txBody>
                  <a:tcPr marL="12285" marR="12285" marT="12285" marB="1228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2" tooltip="Glycin"/>
                        </a:rPr>
                        <a:t>Glycin</a:t>
                      </a:r>
                      <a:r>
                        <a:rPr lang="cs-CZ" sz="1800" dirty="0"/>
                        <a:t> (</a:t>
                      </a:r>
                      <a:r>
                        <a:rPr lang="cs-CZ" sz="1800" dirty="0" err="1"/>
                        <a:t>Gly</a:t>
                      </a:r>
                      <a:r>
                        <a:rPr lang="cs-CZ" sz="1800" dirty="0"/>
                        <a:t>, G)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3" tooltip="Alanin"/>
                        </a:rPr>
                        <a:t>Alanin</a:t>
                      </a:r>
                      <a:r>
                        <a:rPr lang="cs-CZ" sz="1800" dirty="0"/>
                        <a:t> (Ala, A)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387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>
                          <a:hlinkClick r:id="rId4" tooltip="Valin"/>
                        </a:rPr>
                        <a:t>Valin</a:t>
                      </a:r>
                      <a:r>
                        <a:rPr lang="cs-CZ" sz="1800" dirty="0"/>
                        <a:t> (Val, V)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hlinkClick r:id="rId5" tooltip="Prolin"/>
                        </a:rPr>
                        <a:t>Prolin</a:t>
                      </a:r>
                      <a:r>
                        <a:rPr lang="cs-CZ" dirty="0" smtClean="0"/>
                        <a:t> (Pro, P)</a:t>
                      </a:r>
                    </a:p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1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r>
                        <a:rPr lang="cs-CZ" sz="1800" dirty="0" smtClean="0">
                          <a:hlinkClick r:id="rId6" tooltip="Leucin"/>
                        </a:rPr>
                        <a:t>Leucin</a:t>
                      </a:r>
                      <a:r>
                        <a:rPr lang="cs-CZ" sz="1800" dirty="0" smtClean="0"/>
                        <a:t> (Leu, L)</a:t>
                      </a:r>
                      <a:r>
                        <a:rPr lang="cs-CZ" sz="1800" dirty="0"/>
                        <a:t/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Obrázek 23" descr="Amminoacido_glicina_formu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548680"/>
            <a:ext cx="1104900" cy="914400"/>
          </a:xfrm>
          <a:prstGeom prst="rect">
            <a:avLst/>
          </a:prstGeom>
        </p:spPr>
      </p:pic>
      <p:pic>
        <p:nvPicPr>
          <p:cNvPr id="25" name="Obrázek 24" descr="Amminoacido_alanina_formul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772816"/>
            <a:ext cx="1247775" cy="914400"/>
          </a:xfrm>
          <a:prstGeom prst="rect">
            <a:avLst/>
          </a:prstGeom>
        </p:spPr>
      </p:pic>
      <p:pic>
        <p:nvPicPr>
          <p:cNvPr id="26" name="Obrázek 25" descr="Amminoacido_valina_formu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2924944"/>
            <a:ext cx="1266825" cy="914400"/>
          </a:xfrm>
          <a:prstGeom prst="rect">
            <a:avLst/>
          </a:prstGeom>
        </p:spPr>
      </p:pic>
      <p:pic>
        <p:nvPicPr>
          <p:cNvPr id="11" name="Obrázek 10" descr="800px-Amminoacido_prolina_formula_sv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077072"/>
            <a:ext cx="1440160" cy="1018914"/>
          </a:xfrm>
          <a:prstGeom prst="rect">
            <a:avLst/>
          </a:prstGeom>
        </p:spPr>
      </p:pic>
      <p:pic>
        <p:nvPicPr>
          <p:cNvPr id="12" name="Obrázek 11" descr="Amminoacido_leucina_formul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5229200"/>
            <a:ext cx="155257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Co vytváří síťování v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pic>
        <p:nvPicPr>
          <p:cNvPr id="10" name="Obrázek 9" descr="ELASTIN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5988" y="1014723"/>
            <a:ext cx="5530348" cy="515058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V čem spočívá elasticita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Menší molekuly tzv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TROPOELASTINU</a:t>
            </a:r>
            <a:r>
              <a:rPr lang="cs-CZ" sz="2800" dirty="0" smtClean="0">
                <a:solidFill>
                  <a:srgbClr val="0000FF"/>
                </a:solidFill>
              </a:rPr>
              <a:t> jsou za </a:t>
            </a:r>
            <a:r>
              <a:rPr lang="cs-CZ" sz="2800" b="1" dirty="0" smtClean="0">
                <a:solidFill>
                  <a:srgbClr val="0000FF"/>
                </a:solidFill>
                <a:latin typeface="Arial Black" pitchFamily="34" charset="0"/>
              </a:rPr>
              <a:t>ENZYMATICKÉ KATALÝZY </a:t>
            </a:r>
            <a:r>
              <a:rPr lang="cs-CZ" sz="2800" b="1" dirty="0" err="1" smtClean="0">
                <a:solidFill>
                  <a:srgbClr val="0000FF"/>
                </a:solidFill>
              </a:rPr>
              <a:t>sesíťovány</a:t>
            </a:r>
            <a:r>
              <a:rPr lang="cs-CZ" sz="2800" b="1" dirty="0" smtClean="0">
                <a:solidFill>
                  <a:srgbClr val="0000FF"/>
                </a:solidFill>
              </a:rPr>
              <a:t> molekulami </a:t>
            </a:r>
            <a:r>
              <a:rPr lang="cs-CZ" sz="2800" b="1" dirty="0" err="1" smtClean="0">
                <a:solidFill>
                  <a:srgbClr val="0000FF"/>
                </a:solidFill>
                <a:latin typeface="Arial Black" pitchFamily="34" charset="0"/>
              </a:rPr>
              <a:t>desmosinu</a:t>
            </a:r>
            <a:r>
              <a:rPr lang="cs-CZ" sz="2800" b="1" dirty="0" smtClean="0">
                <a:solidFill>
                  <a:srgbClr val="0000FF"/>
                </a:solidFill>
              </a:rPr>
              <a:t> a </a:t>
            </a:r>
            <a:r>
              <a:rPr lang="cs-CZ" sz="2800" b="1" dirty="0" err="1" smtClean="0">
                <a:solidFill>
                  <a:srgbClr val="0000FF"/>
                </a:solidFill>
                <a:latin typeface="Arial Black" pitchFamily="34" charset="0"/>
              </a:rPr>
              <a:t>isodesmosinu</a:t>
            </a:r>
            <a:endParaRPr lang="cs-CZ" sz="2800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cs-CZ" sz="28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15 2013 BÍLKOVINNÁ VLÁKNA III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pic>
        <p:nvPicPr>
          <p:cNvPr id="9" name="Obrázek 8" descr="300px-Desmosine_Structural_Formulae_V_1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44768"/>
            <a:ext cx="4176464" cy="3800582"/>
          </a:xfrm>
          <a:prstGeom prst="rect">
            <a:avLst/>
          </a:prstGeom>
        </p:spPr>
      </p:pic>
      <p:pic>
        <p:nvPicPr>
          <p:cNvPr id="11" name="Obrázek 10" descr="200px-Isodesmosin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492896"/>
            <a:ext cx="3705200" cy="3705200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 flipH="1">
            <a:off x="3203848" y="2276872"/>
            <a:ext cx="64807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580112" y="2276872"/>
            <a:ext cx="936104" cy="129614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923928" y="2564904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Síťování jde přes LYSIN</a:t>
            </a:r>
            <a:endParaRPr lang="cs-CZ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7182</TotalTime>
  <Words>794</Words>
  <Application>Microsoft Office PowerPoint</Application>
  <PresentationFormat>Předvádění na obrazovce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Default Design</vt:lpstr>
      <vt:lpstr>PŘÍRODNÍ POLYMERY   Bílkovinná vlákna III  ELASTIN  </vt:lpstr>
      <vt:lpstr>Snímek 2</vt:lpstr>
      <vt:lpstr>Snímek 3</vt:lpstr>
      <vt:lpstr>Kde se vyskytuje ELASTIN v těle?</vt:lpstr>
      <vt:lpstr>Čím se liší ELASTIN od KOLAGENU</vt:lpstr>
      <vt:lpstr>ELASTIN – primární stuktura</vt:lpstr>
      <vt:lpstr>Snímek 7</vt:lpstr>
      <vt:lpstr>Co vytváří síťování v ELASTINU</vt:lpstr>
      <vt:lpstr>V čem spočívá elasticita ELASTINU</vt:lpstr>
      <vt:lpstr>Co vytváří VLASTNÍ ELASTICKÉ VLÁKNO</vt:lpstr>
      <vt:lpstr>ELASTINU v lidské pokožce</vt:lpstr>
      <vt:lpstr>ELASTINU v lidské pokožce</vt:lpstr>
      <vt:lpstr>KOACERVACE</vt:lpstr>
      <vt:lpstr>KOACERVACE ELASTINU</vt:lpstr>
      <vt:lpstr>ELASTINU v USNI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800</cp:revision>
  <dcterms:created xsi:type="dcterms:W3CDTF">2008-02-10T16:41:08Z</dcterms:created>
  <dcterms:modified xsi:type="dcterms:W3CDTF">2013-12-19T17:34:42Z</dcterms:modified>
</cp:coreProperties>
</file>