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96" r:id="rId4"/>
    <p:sldId id="395" r:id="rId5"/>
    <p:sldId id="397" r:id="rId6"/>
    <p:sldId id="398" r:id="rId7"/>
    <p:sldId id="399" r:id="rId8"/>
    <p:sldId id="402" r:id="rId9"/>
    <p:sldId id="400" r:id="rId10"/>
    <p:sldId id="401" r:id="rId11"/>
    <p:sldId id="405" r:id="rId12"/>
    <p:sldId id="411" r:id="rId13"/>
    <p:sldId id="412" r:id="rId14"/>
    <p:sldId id="404" r:id="rId15"/>
    <p:sldId id="403" r:id="rId16"/>
    <p:sldId id="406" r:id="rId17"/>
    <p:sldId id="407" r:id="rId18"/>
    <p:sldId id="408" r:id="rId19"/>
    <p:sldId id="409" r:id="rId20"/>
    <p:sldId id="410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thosgroup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s.wikipedia.org/wiki/Soubor:Isoprene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hemick%C3%BD_vzore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304256"/>
          </a:xfrm>
        </p:spPr>
        <p:txBody>
          <a:bodyPr/>
          <a:lstStyle/>
          <a:p>
            <a:pPr eaLnBrk="1" hangingPunct="1"/>
            <a:r>
              <a:rPr lang="sk-SK" sz="4000" b="1" dirty="0" smtClean="0">
                <a:solidFill>
                  <a:srgbClr val="FF0000"/>
                </a:solidFill>
              </a:rPr>
              <a:t>PŘÍRODNÍ POLYMERY</a:t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Polyterpeny</a:t>
            </a:r>
            <a:r>
              <a:rPr lang="cs-CZ" sz="72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636912"/>
            <a:ext cx="6400800" cy="3600400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</a:p>
          <a:p>
            <a:pPr eaLnBrk="1" hangingPunct="1"/>
            <a:r>
              <a:rPr lang="cs-CZ" sz="2400" dirty="0" err="1" smtClean="0">
                <a:hlinkClick r:id="rId2"/>
              </a:rPr>
              <a:t>ladislav.pospisil</a:t>
            </a:r>
            <a:r>
              <a:rPr lang="cs-CZ" sz="2400" dirty="0" smtClean="0">
                <a:hlinkClick r:id="rId2"/>
              </a:rPr>
              <a:t>@polymer.</a:t>
            </a:r>
            <a:r>
              <a:rPr lang="cs-CZ" sz="2400" dirty="0" err="1" smtClean="0">
                <a:hlinkClick r:id="rId2"/>
              </a:rPr>
              <a:t>cz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 </a:t>
            </a:r>
            <a:r>
              <a:rPr lang="cs-CZ" sz="24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4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4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4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4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400" b="1" dirty="0" smtClean="0">
                <a:solidFill>
                  <a:srgbClr val="C00000"/>
                </a:solidFill>
              </a:rPr>
              <a:t>UČO:29716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10. 10. 2013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„Lámání kaučuku“ </a:t>
            </a:r>
            <a:r>
              <a:rPr lang="cs-CZ" sz="2800" b="1" dirty="0" smtClean="0"/>
              <a:t>– štěpení řetězců na kratší působením mechanické energie a kyslíku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Přidání dalších složek a prohnětení (homogenizace):</a:t>
            </a:r>
          </a:p>
          <a:p>
            <a:pPr lvl="1"/>
            <a:r>
              <a:rPr lang="cs-CZ" sz="2400" b="1" dirty="0" smtClean="0"/>
              <a:t>Plniva (hlavně saze, amorfní SiO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, ……)</a:t>
            </a:r>
          </a:p>
          <a:p>
            <a:pPr lvl="1"/>
            <a:r>
              <a:rPr lang="cs-CZ" sz="2400" b="1" dirty="0" smtClean="0"/>
              <a:t>Změkčovadla</a:t>
            </a:r>
          </a:p>
          <a:p>
            <a:pPr lvl="1"/>
            <a:r>
              <a:rPr lang="cs-CZ" sz="2400" b="1" dirty="0" smtClean="0"/>
              <a:t>Pigmenty,</a:t>
            </a:r>
          </a:p>
          <a:p>
            <a:pPr lvl="1"/>
            <a:r>
              <a:rPr lang="cs-CZ" sz="2400" b="1" dirty="0" smtClean="0"/>
              <a:t>Antioxidanty a </a:t>
            </a:r>
            <a:r>
              <a:rPr lang="cs-CZ" sz="2400" b="1" dirty="0" err="1" smtClean="0"/>
              <a:t>antiozonanty</a:t>
            </a:r>
            <a:endParaRPr lang="cs-CZ" sz="2400" b="1" dirty="0" smtClean="0"/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Vulkanizační činidla (síra, urychlovače, …)</a:t>
            </a:r>
          </a:p>
          <a:p>
            <a:pPr lvl="1"/>
            <a:r>
              <a:rPr lang="cs-CZ" sz="2400" b="1" dirty="0" smtClean="0"/>
              <a:t>Maziva </a:t>
            </a:r>
            <a:endParaRPr lang="cs-CZ" sz="24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0000FF"/>
                </a:solidFill>
              </a:rPr>
              <a:t>Před vulkanizací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ZPRACOVÁNÍ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Jedno typické složení směsi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Složka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Díly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Účel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PŘÍRODNÍ KAUČUK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Syntetický kaučuk </a:t>
                      </a:r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ZnO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 – 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Urychlovač vulkanizace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Kyselina stearová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Mazivo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Saze ztužující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Změkčovadlo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Modifikace vlastností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Síra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2 – 3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Vulkanizace (síťování)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Antioxidant, </a:t>
                      </a:r>
                      <a:r>
                        <a:rPr lang="cs-CZ" b="1" dirty="0" err="1" smtClean="0"/>
                        <a:t>antiozonant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1,5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Ochrana proti stárnutí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vlivem kyslíku a ozónu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5589240"/>
            <a:ext cx="8280920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Lidé od kaučuku a PVC většinou nepracují s %, ale s DÍLY!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Dvouválec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img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4134" y="-1285022"/>
            <a:ext cx="3024336" cy="813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r"/>
            <a:r>
              <a:rPr lang="cs-CZ" sz="2800" b="1" dirty="0" err="1" smtClean="0">
                <a:solidFill>
                  <a:srgbClr val="FF0000"/>
                </a:solidFill>
              </a:rPr>
              <a:t>Hnětič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7" name="Obrázek 6" descr="img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03960" y="104977"/>
            <a:ext cx="6192689" cy="6215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Elementární sírou</a:t>
            </a:r>
          </a:p>
        </p:txBody>
      </p:sp>
      <p:pic>
        <p:nvPicPr>
          <p:cNvPr id="16" name="Obrázek 15" descr="659px-Vulcanization_of_POLYIsoprene_V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38084" cy="3384376"/>
          </a:xfrm>
          <a:prstGeom prst="rect">
            <a:avLst/>
          </a:prstGeom>
        </p:spPr>
      </p:pic>
      <p:pic>
        <p:nvPicPr>
          <p:cNvPr id="17" name="Obrázek 16" descr="img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12509" y="2299135"/>
            <a:ext cx="2232248" cy="53560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VULKANIZACE PŘÍRODNÍHO KAUČUKU</a:t>
            </a:r>
          </a:p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Sloučeninami síry</a:t>
            </a:r>
          </a:p>
        </p:txBody>
      </p:sp>
      <p:pic>
        <p:nvPicPr>
          <p:cNvPr id="7" name="Obrázek 6" descr="img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83901" y="-1515550"/>
            <a:ext cx="1584176" cy="75848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27584" y="314096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Charles GOODYEAR (1839) – vynálezce vulkanizace přírodního kaučuku sírou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27584" y="422108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OBSAHY SÍRY  jsou 1 – 5 % (měkká pryž) až do 15 – 30 % (</a:t>
            </a:r>
            <a:r>
              <a:rPr lang="cs-CZ" sz="3600" b="1" dirty="0" err="1" smtClean="0">
                <a:solidFill>
                  <a:srgbClr val="FF0000"/>
                </a:solidFill>
              </a:rPr>
              <a:t>akuskříně</a:t>
            </a:r>
            <a:r>
              <a:rPr lang="cs-CZ" sz="3600" b="1" dirty="0" smtClean="0">
                <a:solidFill>
                  <a:srgbClr val="FF0000"/>
                </a:solidFill>
              </a:rPr>
              <a:t>)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smtClean="0"/>
              <a:t>Snahy o přípravu různých syntetických kaučuků trvají už více než 100 let a jsou úspěšné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Asi nejrozšířenější 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kaučuk je </a:t>
            </a:r>
            <a:r>
              <a:rPr lang="cs-CZ" sz="2800" b="1" u="sng" dirty="0" smtClean="0">
                <a:solidFill>
                  <a:srgbClr val="0000FF"/>
                </a:solidFill>
              </a:rPr>
              <a:t>butadien-styrénový kaučuk</a:t>
            </a:r>
            <a:endParaRPr lang="cs-CZ" sz="2800" u="sng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PŘÍRODNÍ kaučuk je však stále nenahraditelný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Směsi </a:t>
            </a:r>
            <a:r>
              <a:rPr lang="cs-CZ" sz="2800" b="1" dirty="0" smtClean="0">
                <a:solidFill>
                  <a:srgbClr val="FF0000"/>
                </a:solidFill>
              </a:rPr>
              <a:t>PŘÍRODNÍ </a:t>
            </a:r>
            <a:r>
              <a:rPr lang="cs-CZ" sz="2800" b="1" dirty="0" smtClean="0">
                <a:solidFill>
                  <a:srgbClr val="FF0000"/>
                </a:solidFill>
              </a:rPr>
              <a:t>&amp;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 umožňují optimalizaci vlastností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PŘÍRODNÍ versus </a:t>
            </a:r>
            <a:r>
              <a:rPr lang="cs-CZ" sz="2800" b="1" dirty="0" smtClean="0">
                <a:solidFill>
                  <a:srgbClr val="0000FF"/>
                </a:solidFill>
              </a:rPr>
              <a:t>SYNTETICKÝ</a:t>
            </a:r>
            <a:r>
              <a:rPr lang="cs-CZ" sz="2800" b="1" dirty="0" smtClean="0">
                <a:solidFill>
                  <a:srgbClr val="FF0000"/>
                </a:solidFill>
              </a:rPr>
              <a:t> KAUČUK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butadien-styrénový kaučuk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13" name="Obrázek 12" descr="800px-SBRwithexplicit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735546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395536" y="404664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KRALEX® 1783</a:t>
            </a:r>
          </a:p>
          <a:p>
            <a:r>
              <a:rPr lang="cs-CZ" sz="1400" b="1" dirty="0" smtClean="0"/>
              <a:t>Styren-butadienový kaučuk </a:t>
            </a:r>
            <a:r>
              <a:rPr lang="cs-CZ" sz="1400" b="1" dirty="0" smtClean="0"/>
              <a:t>– </a:t>
            </a:r>
            <a:r>
              <a:rPr lang="cs-CZ" sz="1400" b="1" dirty="0" smtClean="0"/>
              <a:t>SBR</a:t>
            </a:r>
          </a:p>
          <a:p>
            <a:r>
              <a:rPr lang="cs-CZ" sz="1400" b="1" dirty="0" smtClean="0">
                <a:hlinkClick r:id="rId2"/>
              </a:rPr>
              <a:t>www.</a:t>
            </a:r>
            <a:r>
              <a:rPr lang="cs-CZ" sz="1400" b="1" dirty="0" err="1" smtClean="0">
                <a:hlinkClick r:id="rId2"/>
              </a:rPr>
              <a:t>synthosgroup.com</a:t>
            </a:r>
            <a:endParaRPr lang="cs-CZ" sz="1400" b="1" dirty="0" smtClean="0"/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VŠEOBECNÁ </a:t>
            </a:r>
            <a:r>
              <a:rPr lang="cs-CZ" sz="2000" b="1" dirty="0" smtClean="0">
                <a:solidFill>
                  <a:srgbClr val="FF0000"/>
                </a:solidFill>
              </a:rPr>
              <a:t>CHARAKTERISTIKA</a:t>
            </a:r>
          </a:p>
          <a:p>
            <a:pPr algn="just"/>
            <a:r>
              <a:rPr lang="cs-CZ" b="1" dirty="0" smtClean="0"/>
              <a:t>KRALEX® 1783 je standardní olejem nastavený typ styren-butadienových kaučuků vyráběný technologií </a:t>
            </a:r>
            <a:r>
              <a:rPr lang="cs-CZ" b="1" dirty="0" smtClean="0"/>
              <a:t>studené emulzní </a:t>
            </a:r>
            <a:r>
              <a:rPr lang="cs-CZ" b="1" dirty="0" smtClean="0"/>
              <a:t>kopolymerace na bázi směsi mýdel mastných a pryskyřičných kyselin. Typicky obsahuje 23,5% </a:t>
            </a:r>
            <a:r>
              <a:rPr lang="cs-CZ" b="1" dirty="0" smtClean="0"/>
              <a:t>vázaného styrenu </a:t>
            </a:r>
            <a:r>
              <a:rPr lang="cs-CZ" b="1" dirty="0" smtClean="0"/>
              <a:t>a je koagulovaný systémem kyselina a syntetický </a:t>
            </a:r>
            <a:r>
              <a:rPr lang="cs-CZ" b="1" dirty="0" err="1" smtClean="0"/>
              <a:t>koagulant</a:t>
            </a:r>
            <a:r>
              <a:rPr lang="cs-CZ" b="1" dirty="0" smtClean="0"/>
              <a:t>. Obsahuje 27% (37,5 </a:t>
            </a:r>
            <a:r>
              <a:rPr lang="cs-CZ" b="1" dirty="0" err="1" smtClean="0"/>
              <a:t>dsk</a:t>
            </a:r>
            <a:r>
              <a:rPr lang="cs-CZ" b="1" dirty="0" smtClean="0"/>
              <a:t>) nastavovacího </a:t>
            </a:r>
            <a:r>
              <a:rPr lang="cs-CZ" b="1" dirty="0" smtClean="0"/>
              <a:t>oleje se </a:t>
            </a:r>
            <a:r>
              <a:rPr lang="cs-CZ" b="1" dirty="0" smtClean="0"/>
              <a:t>sníženým obsahem polycyklických aromátů typu RAE a je stabilizovaný barvícím antioxidantem.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ZÁKLADNÍ </a:t>
            </a:r>
            <a:r>
              <a:rPr lang="cs-CZ" sz="2000" b="1" dirty="0" smtClean="0">
                <a:solidFill>
                  <a:srgbClr val="FF0000"/>
                </a:solidFill>
              </a:rPr>
              <a:t>VLASTNOSTI KAUČUKU</a:t>
            </a:r>
          </a:p>
          <a:p>
            <a:r>
              <a:rPr lang="pl-PL" b="1" dirty="0" smtClean="0">
                <a:solidFill>
                  <a:srgbClr val="0000FF"/>
                </a:solidFill>
              </a:rPr>
              <a:t>Parametry           </a:t>
            </a:r>
            <a:r>
              <a:rPr lang="pl-PL" b="1" dirty="0" smtClean="0">
                <a:solidFill>
                  <a:srgbClr val="0000FF"/>
                </a:solidFill>
              </a:rPr>
              <a:t>Jednotka </a:t>
            </a:r>
            <a:r>
              <a:rPr lang="pl-PL" b="1" dirty="0" smtClean="0">
                <a:solidFill>
                  <a:srgbClr val="0000FF"/>
                </a:solidFill>
              </a:rPr>
              <a:t>                               Hodnota   Zkušební </a:t>
            </a:r>
            <a:r>
              <a:rPr lang="pl-PL" b="1" dirty="0" smtClean="0">
                <a:solidFill>
                  <a:srgbClr val="0000FF"/>
                </a:solidFill>
              </a:rPr>
              <a:t>metoda</a:t>
            </a:r>
          </a:p>
          <a:p>
            <a:r>
              <a:rPr lang="cs-CZ" b="1" dirty="0" smtClean="0"/>
              <a:t>Viskozita </a:t>
            </a:r>
            <a:r>
              <a:rPr lang="cs-CZ" b="1" dirty="0" err="1" smtClean="0"/>
              <a:t>Mooney</a:t>
            </a:r>
            <a:r>
              <a:rPr lang="cs-CZ" b="1" dirty="0" smtClean="0"/>
              <a:t> ML 1+4 (100°C) </a:t>
            </a:r>
            <a:r>
              <a:rPr lang="cs-CZ" b="1" dirty="0" smtClean="0"/>
              <a:t>– kalandrovaný vzorek °ML </a:t>
            </a:r>
            <a:r>
              <a:rPr lang="cs-CZ" b="1" dirty="0" smtClean="0"/>
              <a:t>44 </a:t>
            </a:r>
            <a:r>
              <a:rPr lang="cs-CZ" b="1" dirty="0" smtClean="0"/>
              <a:t>- </a:t>
            </a:r>
            <a:r>
              <a:rPr lang="cs-CZ" b="1" dirty="0" smtClean="0"/>
              <a:t>54 ASTM D1646</a:t>
            </a:r>
          </a:p>
          <a:p>
            <a:r>
              <a:rPr lang="cs-CZ" b="1" dirty="0" smtClean="0"/>
              <a:t>Obsah těkavých látek % hm</a:t>
            </a:r>
            <a:r>
              <a:rPr lang="cs-CZ" b="1" dirty="0" smtClean="0"/>
              <a:t>.                                </a:t>
            </a:r>
            <a:r>
              <a:rPr lang="cs-CZ" b="1" dirty="0" smtClean="0"/>
              <a:t>max. 0,75 ASTM D5668</a:t>
            </a:r>
          </a:p>
          <a:p>
            <a:r>
              <a:rPr lang="cs-CZ" b="1" dirty="0" smtClean="0"/>
              <a:t>Obsah popela % hm. </a:t>
            </a:r>
            <a:r>
              <a:rPr lang="cs-CZ" b="1" dirty="0" smtClean="0"/>
              <a:t>                                            max</a:t>
            </a:r>
            <a:r>
              <a:rPr lang="cs-CZ" b="1" dirty="0" smtClean="0"/>
              <a:t>. 0,4 ASTM D5667</a:t>
            </a:r>
          </a:p>
          <a:p>
            <a:r>
              <a:rPr lang="cs-CZ" b="1" dirty="0" smtClean="0"/>
              <a:t>Obsah organických kyselin % hm. </a:t>
            </a:r>
            <a:r>
              <a:rPr lang="cs-CZ" b="1" dirty="0" smtClean="0"/>
              <a:t>                     3,6 - </a:t>
            </a:r>
            <a:r>
              <a:rPr lang="cs-CZ" b="1" dirty="0" smtClean="0"/>
              <a:t>5,4 ASTM D5774</a:t>
            </a:r>
          </a:p>
          <a:p>
            <a:r>
              <a:rPr lang="nl-NL" b="1" dirty="0" smtClean="0"/>
              <a:t>Obsah mýdel % hm. </a:t>
            </a:r>
            <a:r>
              <a:rPr lang="cs-CZ" b="1" dirty="0" smtClean="0"/>
              <a:t>                                             </a:t>
            </a:r>
            <a:r>
              <a:rPr lang="nl-NL" b="1" dirty="0" smtClean="0"/>
              <a:t>max</a:t>
            </a:r>
            <a:r>
              <a:rPr lang="nl-NL" b="1" dirty="0" smtClean="0"/>
              <a:t>. 0,3 ASTM D5774</a:t>
            </a:r>
          </a:p>
          <a:p>
            <a:r>
              <a:rPr lang="cs-CZ" b="1" dirty="0" smtClean="0"/>
              <a:t>Obsah oleje % hm. </a:t>
            </a:r>
            <a:r>
              <a:rPr lang="cs-CZ" b="1" dirty="0" smtClean="0"/>
              <a:t>                                               25 - </a:t>
            </a:r>
            <a:r>
              <a:rPr lang="cs-CZ" b="1" dirty="0" smtClean="0"/>
              <a:t>29 ASTM D5774</a:t>
            </a:r>
          </a:p>
          <a:p>
            <a:r>
              <a:rPr lang="cs-CZ" b="1" dirty="0" smtClean="0"/>
              <a:t>Obsah vázaného styrenu % hm. </a:t>
            </a:r>
            <a:r>
              <a:rPr lang="cs-CZ" b="1" dirty="0" smtClean="0"/>
              <a:t>                         22,5 - </a:t>
            </a:r>
            <a:r>
              <a:rPr lang="cs-CZ" b="1" dirty="0" smtClean="0"/>
              <a:t>24,5 ASTM </a:t>
            </a:r>
            <a:r>
              <a:rPr lang="cs-CZ" b="1" dirty="0" smtClean="0"/>
              <a:t>D5775</a:t>
            </a:r>
            <a:endParaRPr lang="cs-CZ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Modifikace přírodního kaučuku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nejběžnější je CHLORACE elementárním chlórem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8" name="Obrázek 7" descr="img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03255" y="-834902"/>
            <a:ext cx="3240360" cy="802374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568" y="494116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Jsou zachovány dvojné vazby &gt; zachována možnost vulkanizace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10. 10. 2013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875808"/>
        </p:xfrm>
        <a:graphic>
          <a:graphicData uri="http://schemas.openxmlformats.org/drawingml/2006/table">
            <a:tbl>
              <a:tblPr/>
              <a:tblGrid>
                <a:gridCol w="668749"/>
                <a:gridCol w="771411"/>
                <a:gridCol w="7344816"/>
              </a:tblGrid>
              <a:tr h="3600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995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kern="1200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2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8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9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92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 XII.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 KOŽELUŽNA, VÝROBA KLIHU A ŽELATINY  bude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zařazeno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podle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časových možností i </a:t>
                      </a:r>
                      <a:r>
                        <a:rPr lang="sk-SK" sz="1400" b="1" kern="1200" dirty="0" err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jindy</a:t>
                      </a:r>
                      <a:r>
                        <a:rPr lang="sk-SK" sz="14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Modifikace přírodního kaučuku (</a:t>
            </a:r>
            <a:r>
              <a:rPr kumimoji="0" lang="cs-CZ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 PRYŽE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její</a:t>
            </a:r>
            <a:r>
              <a:rPr kumimoji="0" 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využití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95536" y="1268760"/>
          <a:ext cx="835292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192354"/>
                <a:gridCol w="2784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Typ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Vlastnosti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Chlorkaučuk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(obsahy chlóru až 60 %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stabilita,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Nátěrové hmoty (chemické provozy, např. škrobárny a cukrovary)</a:t>
                      </a:r>
                      <a:r>
                        <a:rPr lang="cs-CZ" dirty="0" smtClean="0"/>
                        <a:t>, lepidla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Kaučuk </a:t>
                      </a:r>
                      <a:r>
                        <a:rPr lang="cs-CZ" b="1" dirty="0" err="1" smtClean="0"/>
                        <a:t>hydrochlorid</a:t>
                      </a:r>
                      <a:endParaRPr lang="cs-CZ" b="1" dirty="0" smtClean="0"/>
                    </a:p>
                    <a:p>
                      <a:r>
                        <a:rPr lang="cs-CZ" dirty="0" smtClean="0"/>
                        <a:t>(modifikace pomocí plynného </a:t>
                      </a:r>
                      <a:r>
                        <a:rPr lang="cs-CZ" dirty="0" err="1" smtClean="0"/>
                        <a:t>HCl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(obsahy chlóru až 35 % hmot.)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Filmotvorný</a:t>
                      </a:r>
                      <a:r>
                        <a:rPr lang="cs-CZ" dirty="0" smtClean="0"/>
                        <a:t>, lepší chemická stabilita než přírodní kaučuk, ale horší než </a:t>
                      </a:r>
                      <a:r>
                        <a:rPr lang="cs-CZ" dirty="0" err="1" smtClean="0"/>
                        <a:t>chlorkaučuk</a:t>
                      </a:r>
                      <a:r>
                        <a:rPr lang="cs-CZ" dirty="0" smtClean="0"/>
                        <a:t>. snížená hořlavost, ROZPUSTNOST V ORANICKÝCH ROZPOUŠTĚDLECH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Fólie,</a:t>
                      </a:r>
                      <a:r>
                        <a:rPr lang="cs-CZ" baseline="0" dirty="0" smtClean="0"/>
                        <a:t> šlichty pro textilní vlákna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373216"/>
            <a:ext cx="813690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0000"/>
                </a:solidFill>
              </a:rPr>
              <a:t>Chlorkaučuk</a:t>
            </a:r>
            <a:r>
              <a:rPr lang="cs-CZ" sz="2400" b="1" dirty="0" smtClean="0">
                <a:solidFill>
                  <a:srgbClr val="FF0000"/>
                </a:solidFill>
              </a:rPr>
              <a:t> je asi NEJDŮLEŽITĚJŠÍ MODIFIKOVANÝ PŘÍRODNÍ KAUČUK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Isopren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základní jednotka TERPENOIDŮ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26. 9. 2013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2 2013 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Zástupný symbol pro obsah 12" descr="Vzorec">
            <a:hlinkClick r:id="rId2" tooltip="&quot;Vzorec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2915816" y="1025178"/>
          <a:ext cx="5832648" cy="1288737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58769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Systematický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buta</a:t>
                      </a:r>
                      <a:r>
                        <a:rPr lang="cs-C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-1,3-dien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Ostatní názvy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cs-CZ" sz="2000" dirty="0" err="1"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-1,3-butadien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49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683568" y="263691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TERPENOIDY – HLAVNÍ SLOŽKY PRYSKYŘIC</a:t>
            </a:r>
            <a:endParaRPr lang="cs-CZ" sz="2800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755576" y="3140968"/>
          <a:ext cx="7776864" cy="277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368152"/>
                <a:gridCol w="3960440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OZNAČENÍ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POČET UHLÍKŮ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SKUPENSTVÍ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za normální teploty (tj.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</a:rPr>
                        <a:t> 23 °C)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Monoterpenoid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SESQUITERPENOID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kapalina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cs-CZ" dirty="0" smtClean="0"/>
                        <a:t>TRITERPENOID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Pevná látka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Trochu  terminologie je nutné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 smtClean="0">
                <a:solidFill>
                  <a:srgbClr val="008000"/>
                </a:solidFill>
              </a:rPr>
              <a:t>POLYTERPENY = POLYISOPRENY</a:t>
            </a:r>
            <a:endParaRPr lang="cs-CZ" sz="3600" b="1" u="sng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cs-CZ" sz="2800" b="1" dirty="0" smtClean="0"/>
              <a:t>Kaučuk – vulkanizace – PRYŽ</a:t>
            </a:r>
          </a:p>
          <a:p>
            <a:pPr>
              <a:buNone/>
            </a:pPr>
            <a:r>
              <a:rPr lang="cs-CZ" sz="2800" b="1" i="1" dirty="0" err="1" smtClean="0"/>
              <a:t>Rubber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Vulcanization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Vulcanized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Rubber</a:t>
            </a:r>
            <a:endParaRPr lang="cs-CZ" sz="2800" b="1" i="1" dirty="0" smtClean="0"/>
          </a:p>
          <a:p>
            <a:pPr algn="ctr"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PŘÍRODNÍ GUMY = POLYSACHARIDY = </a:t>
            </a:r>
            <a:r>
              <a:rPr lang="cs-CZ" b="1" u="sng" dirty="0" smtClean="0">
                <a:solidFill>
                  <a:srgbClr val="0000FF"/>
                </a:solidFill>
              </a:rPr>
              <a:t>KLOVATINY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7030A0"/>
                </a:solidFill>
              </a:rPr>
              <a:t>Kde se v češtině vzal výraz GUMA?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Z německého GUMMI = PRYŽ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7030A0"/>
                </a:solidFill>
              </a:rPr>
              <a:t>Kaučuk je německy </a:t>
            </a:r>
            <a:r>
              <a:rPr lang="cs-CZ" b="1" dirty="0" err="1" smtClean="0">
                <a:solidFill>
                  <a:srgbClr val="7030A0"/>
                </a:solidFill>
              </a:rPr>
              <a:t>Kautschuk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DVOUSTUPŇOVÁ enzymatická syntéza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6" name="Obrázek 5" descr="RubberSyn&amp;Natu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7" y="1340768"/>
            <a:ext cx="5256584" cy="15721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9087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„AKTIVNÍ“ ISOPREN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836712"/>
            <a:ext cx="360040" cy="52322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1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2996952"/>
            <a:ext cx="36004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2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9969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KONDENZACE „hlava – pata“ dvou jednotek </a:t>
            </a:r>
            <a:r>
              <a:rPr lang="cs-CZ" b="1" dirty="0" smtClean="0">
                <a:solidFill>
                  <a:srgbClr val="0000FF"/>
                </a:solidFill>
              </a:rPr>
              <a:t>„</a:t>
            </a:r>
            <a:r>
              <a:rPr lang="cs-CZ" b="1" dirty="0" smtClean="0">
                <a:solidFill>
                  <a:srgbClr val="0000FF"/>
                </a:solidFill>
              </a:rPr>
              <a:t>AKTIVNÍHO“ ISOPRENU 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2" name="Obrázek 11" descr="img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67439" y="2205169"/>
            <a:ext cx="309695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TŘÍSTUPŇOVÁ enzymatická syntéza TERPENOIDŮ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3" name="Obrázek 12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6232" y="1056321"/>
            <a:ext cx="3102904" cy="309634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4" name="Obrázek 13" descr="img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96037" y="1885402"/>
            <a:ext cx="3139781" cy="554809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3275856" y="1340768"/>
            <a:ext cx="5544616" cy="8309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KONDENZACE „hlava – pata“ dvou jednotek </a:t>
            </a:r>
            <a:r>
              <a:rPr lang="cs-CZ" sz="2400" b="1" dirty="0" smtClean="0">
                <a:solidFill>
                  <a:srgbClr val="0000FF"/>
                </a:solidFill>
              </a:rPr>
              <a:t>„</a:t>
            </a:r>
            <a:r>
              <a:rPr lang="cs-CZ" sz="2400" b="1" dirty="0" smtClean="0">
                <a:solidFill>
                  <a:srgbClr val="0000FF"/>
                </a:solidFill>
              </a:rPr>
              <a:t>AKTIVNÍHO“ ISOPRENU 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661248"/>
            <a:ext cx="2952328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TERPENOIDY</a:t>
            </a:r>
            <a:endParaRPr lang="cs-CZ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/>
              <a:t>Jsou obsaženy v cca. 2000 rostlinách z různých geografických oblastí</a:t>
            </a:r>
          </a:p>
          <a:p>
            <a:r>
              <a:rPr lang="cs-CZ" sz="2800" b="1" dirty="0" smtClean="0"/>
              <a:t>Stromy, keře, byliny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 smtClean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Hevea</a:t>
            </a:r>
            <a:r>
              <a:rPr lang="cs-CZ" sz="2800" b="1" i="1" dirty="0" smtClean="0">
                <a:solidFill>
                  <a:srgbClr val="FF0000"/>
                </a:solidFill>
              </a:rPr>
              <a:t> </a:t>
            </a:r>
            <a:r>
              <a:rPr lang="cs-CZ" sz="2800" b="1" i="1" dirty="0" err="1" smtClean="0">
                <a:solidFill>
                  <a:srgbClr val="FF0000"/>
                </a:solidFill>
              </a:rPr>
              <a:t>brasiliensis</a:t>
            </a:r>
            <a:endParaRPr lang="cs-CZ" sz="2800" b="1" i="1" dirty="0" smtClean="0">
              <a:solidFill>
                <a:srgbClr val="FF0000"/>
              </a:solidFill>
            </a:endParaRPr>
          </a:p>
          <a:p>
            <a:r>
              <a:rPr lang="cs-CZ" sz="2800" b="1" i="1" u="sng" dirty="0" smtClean="0">
                <a:solidFill>
                  <a:srgbClr val="008000"/>
                </a:solidFill>
              </a:rPr>
              <a:t>NADĚJNÁ BYLINA</a:t>
            </a:r>
            <a:r>
              <a:rPr lang="cs-CZ" sz="2800" b="1" i="1" dirty="0" smtClean="0">
                <a:solidFill>
                  <a:srgbClr val="008000"/>
                </a:solidFill>
              </a:rPr>
              <a:t>: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Taraxanum</a:t>
            </a:r>
            <a:r>
              <a:rPr lang="cs-CZ" sz="2800" b="1" i="1" dirty="0" smtClean="0">
                <a:solidFill>
                  <a:srgbClr val="008000"/>
                </a:solidFill>
              </a:rPr>
              <a:t> </a:t>
            </a:r>
            <a:r>
              <a:rPr lang="cs-CZ" sz="2800" b="1" i="1" dirty="0" err="1" smtClean="0">
                <a:solidFill>
                  <a:srgbClr val="008000"/>
                </a:solidFill>
              </a:rPr>
              <a:t>koksagyz</a:t>
            </a:r>
            <a:r>
              <a:rPr lang="cs-CZ" sz="2800" b="1" i="1" dirty="0" smtClean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 smtClean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</a:t>
            </a:r>
            <a:r>
              <a:rPr lang="cs-CZ" sz="2800" b="1" dirty="0" smtClean="0">
                <a:solidFill>
                  <a:srgbClr val="FF0000"/>
                </a:solidFill>
              </a:rPr>
              <a:t>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</a:t>
            </a:r>
            <a:r>
              <a:rPr lang="cs-CZ" sz="2800" b="1" dirty="0" smtClean="0">
                <a:solidFill>
                  <a:srgbClr val="FF0000"/>
                </a:solidFill>
              </a:rPr>
              <a:t>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Získávání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5020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4572000" y="1196752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Latex (cca. 25 – 35 % kaučuku)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00FF"/>
                </a:solidFill>
              </a:rPr>
              <a:t>Koagulace kyselinami (mravenčí, octová) &gt; KREPOVÝ KAUČUK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8000"/>
                </a:solidFill>
              </a:rPr>
              <a:t>Kalandrování a stabilizace proti oxidaci a mikroorganizmům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Expedice 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10. 10. 2013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5 2013 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 smtClean="0">
                <a:solidFill>
                  <a:srgbClr val="FF0000"/>
                </a:solidFill>
              </a:rPr>
              <a:t>POLYTERPENY = </a:t>
            </a:r>
            <a:r>
              <a:rPr lang="cs-CZ" sz="2800" b="1" dirty="0" smtClean="0">
                <a:solidFill>
                  <a:srgbClr val="FF0000"/>
                </a:solidFill>
              </a:rPr>
              <a:t>POLYISOPRENY</a:t>
            </a:r>
          </a:p>
          <a:p>
            <a:pPr algn="ctr" eaLnBrk="0" hangingPunct="0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IZOMERY</a:t>
            </a:r>
          </a:p>
        </p:txBody>
      </p:sp>
      <p:pic>
        <p:nvPicPr>
          <p:cNvPr id="10" name="Zástupný symbol pro obsah 9" descr="img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52292" y="-2387996"/>
            <a:ext cx="967408" cy="8424936"/>
          </a:xfrm>
        </p:spPr>
      </p:pic>
      <p:sp>
        <p:nvSpPr>
          <p:cNvPr id="11" name="TextovéPole 10"/>
          <p:cNvSpPr txBox="1"/>
          <p:nvPr/>
        </p:nvSpPr>
        <p:spPr>
          <a:xfrm>
            <a:off x="611560" y="249289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Přírodní kaučuk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24208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Gutta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299695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Odolnější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Není elastický za normální teploty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Měkne a je elastický nad cca. 50 °C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306896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Vulkanizuje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Málo odolný proti oxidaci (atmosférickému stárnutí)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Elastický za normální teploty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1167</Words>
  <Application>Microsoft Office PowerPoint</Application>
  <PresentationFormat>Předvádění na obrazovce (4:3)</PresentationFormat>
  <Paragraphs>264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Default Design</vt:lpstr>
      <vt:lpstr>PŘÍRODNÍ POLYMERY Polyterpeny </vt:lpstr>
      <vt:lpstr>Snímek 2</vt:lpstr>
      <vt:lpstr>Isopren – základní jednotka TERPENOIDŮ</vt:lpstr>
      <vt:lpstr>Trochu  terminologie je nutné</vt:lpstr>
      <vt:lpstr>DVOUSTUPŇOVÁ enzymatická syntéza</vt:lpstr>
      <vt:lpstr>TŘÍSTUPŇOVÁ enzymatická syntéza TERPENOIDŮ</vt:lpstr>
      <vt:lpstr>Snímek 7</vt:lpstr>
      <vt:lpstr>Snímek 8</vt:lpstr>
      <vt:lpstr>Snímek 9</vt:lpstr>
      <vt:lpstr>Snímek 10</vt:lpstr>
      <vt:lpstr>Snímek 11</vt:lpstr>
      <vt:lpstr>Dvouválec</vt:lpstr>
      <vt:lpstr>Hnětič</vt:lpstr>
      <vt:lpstr>Snímek 14</vt:lpstr>
      <vt:lpstr>Snímek 15</vt:lpstr>
      <vt:lpstr>Snímek 16</vt:lpstr>
      <vt:lpstr>butadien-styrénový kaučuk</vt:lpstr>
      <vt:lpstr>Snímek 18</vt:lpstr>
      <vt:lpstr>Modifikace přírodního kaučuku nejběžnější je CHLORACE elementárním chlórem</vt:lpstr>
      <vt:lpstr>Snímek 20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326</cp:revision>
  <dcterms:created xsi:type="dcterms:W3CDTF">2008-02-10T16:41:08Z</dcterms:created>
  <dcterms:modified xsi:type="dcterms:W3CDTF">2013-10-10T09:19:15Z</dcterms:modified>
</cp:coreProperties>
</file>