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396" r:id="rId4"/>
    <p:sldId id="395" r:id="rId5"/>
    <p:sldId id="397" r:id="rId6"/>
    <p:sldId id="398" r:id="rId7"/>
    <p:sldId id="399" r:id="rId8"/>
    <p:sldId id="402" r:id="rId9"/>
    <p:sldId id="400" r:id="rId10"/>
    <p:sldId id="401" r:id="rId11"/>
    <p:sldId id="405" r:id="rId12"/>
    <p:sldId id="411" r:id="rId13"/>
    <p:sldId id="412" r:id="rId14"/>
    <p:sldId id="404" r:id="rId15"/>
    <p:sldId id="403" r:id="rId16"/>
    <p:sldId id="413" r:id="rId17"/>
    <p:sldId id="406" r:id="rId18"/>
    <p:sldId id="407" r:id="rId19"/>
    <p:sldId id="408" r:id="rId20"/>
    <p:sldId id="414" r:id="rId21"/>
    <p:sldId id="409" r:id="rId22"/>
    <p:sldId id="410" r:id="rId23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008000"/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58" y="-5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noProof="0" smtClean="0"/>
              <a:t>Click to edit Master text styles</a:t>
            </a:r>
          </a:p>
          <a:p>
            <a:pPr lvl="1"/>
            <a:r>
              <a:rPr lang="sk-SK" noProof="0" smtClean="0"/>
              <a:t>Second level</a:t>
            </a:r>
          </a:p>
          <a:p>
            <a:pPr lvl="2"/>
            <a:r>
              <a:rPr lang="sk-SK" noProof="0" smtClean="0"/>
              <a:t>Third level</a:t>
            </a:r>
          </a:p>
          <a:p>
            <a:pPr lvl="3"/>
            <a:r>
              <a:rPr lang="sk-SK" noProof="0" smtClean="0"/>
              <a:t>Fourth level</a:t>
            </a:r>
          </a:p>
          <a:p>
            <a:pPr lvl="4"/>
            <a:r>
              <a:rPr lang="sk-SK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AA020E8-AC26-45A2-8DDA-4796D5812D2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10. 10. 2013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5 2013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159F9-13B7-4B9F-BAF9-1E91E2B4D07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10. 10. 2013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5 2013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AE0EF-75A2-445F-BA42-21AAA1105D5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10. 10. 2013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5 2013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D0A45-28A5-461E-8B92-945FC723D89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10. 10. 2013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5 2013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F317E-C5B4-4DAB-9674-AFCC279BEA9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10. 10. 2013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5 2013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1B0DE-FA74-4AFF-A5C7-1440790630E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10. 10. 2013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5 2013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F162C-1DBC-4BD0-B3FA-CB1FC3ECB06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10. 10. 2013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5 2013 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68248-660C-447C-855D-37CBFB62877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10. 10. 2013</a:t>
            </a:r>
            <a:endParaRPr 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5 2013 </a:t>
            </a:r>
            <a:endParaRPr 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A1800-BFC7-4E22-8964-B8A4E143B63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10. 10. 2013</a:t>
            </a:r>
            <a:endParaRPr 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5 2013 </a:t>
            </a:r>
            <a:endParaRPr 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865BE-C659-4ABD-A817-DED046766B3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10. 10. 2013</a:t>
            </a:r>
            <a:endParaRPr 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5 2013 </a:t>
            </a:r>
            <a:endParaRPr 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AE1EA-64DE-4526-BF42-981E8B573A5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10. 10. 2013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5 2013 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294A2-FC15-4664-8301-AA3F984E846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10. 10. 2013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5 2013 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01612-7D2C-4A80-B82F-FB90E81E0EC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r>
              <a:rPr lang="cs-CZ" smtClean="0"/>
              <a:t>10. 10. 2013</a:t>
            </a:r>
            <a:endParaRPr 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pl-PL" smtClean="0"/>
              <a:t>PŘÍRODNÍ POLYMERY PŘF MU  5 2013 </a:t>
            </a:r>
            <a:endParaRPr 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5CD623B-DDD8-4A6A-9C50-793E8D3E8A3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lymer.cz/" TargetMode="External"/><Relationship Id="rId2" Type="http://schemas.openxmlformats.org/officeDocument/2006/relationships/hyperlink" Target="mailto:ladislav.pospisil@polymer.cz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gascontrolplast.cz/" TargetMode="External"/><Relationship Id="rId4" Type="http://schemas.openxmlformats.org/officeDocument/2006/relationships/hyperlink" Target="mailto:pospisil@gascontrolplast.cz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ynthosgroup.com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cs.wikipedia.org/wiki/Soubor:Isoprene.sv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s.wikipedia.org/wiki/Chemick%C3%BD_vzorec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47813" y="6245225"/>
            <a:ext cx="6696075" cy="476250"/>
          </a:xfrm>
          <a:noFill/>
        </p:spPr>
        <p:txBody>
          <a:bodyPr/>
          <a:lstStyle/>
          <a:p>
            <a:r>
              <a:rPr lang="pl-PL" smtClean="0"/>
              <a:t>PŘÍRODNÍ POLYMERY PŘF MU  5 2013 </a:t>
            </a:r>
            <a:endParaRPr lang="sk-SK"/>
          </a:p>
        </p:txBody>
      </p:sp>
      <p:sp>
        <p:nvSpPr>
          <p:cNvPr id="3075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0CBC22-831C-497A-92CA-C8075AB01A1C}" type="slidenum">
              <a:rPr lang="sk-SK" smtClean="0"/>
              <a:pPr/>
              <a:t>1</a:t>
            </a:fld>
            <a:endParaRPr lang="sk-SK" smtClean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188640"/>
            <a:ext cx="7772400" cy="2304256"/>
          </a:xfrm>
        </p:spPr>
        <p:txBody>
          <a:bodyPr/>
          <a:lstStyle/>
          <a:p>
            <a:pPr eaLnBrk="1" hangingPunct="1"/>
            <a:r>
              <a:rPr lang="sk-SK" sz="4000" b="1" dirty="0" smtClean="0">
                <a:solidFill>
                  <a:srgbClr val="FF0000"/>
                </a:solidFill>
              </a:rPr>
              <a:t>PŘÍRODNÍ POLYMERY</a:t>
            </a:r>
            <a:br>
              <a:rPr lang="sk-SK" sz="4000" b="1" dirty="0" smtClean="0">
                <a:solidFill>
                  <a:srgbClr val="FF0000"/>
                </a:solidFill>
              </a:rPr>
            </a:br>
            <a:r>
              <a:rPr lang="cs-CZ" sz="5400" b="1" kern="1200" dirty="0" err="1" smtClean="0">
                <a:solidFill>
                  <a:srgbClr val="008000"/>
                </a:solidFill>
                <a:ea typeface="Times New Roman"/>
                <a:cs typeface="Times New Roman"/>
              </a:rPr>
              <a:t>Polyterpeny</a:t>
            </a:r>
            <a:r>
              <a:rPr lang="cs-CZ" sz="7200" b="1" kern="1200" dirty="0" smtClean="0">
                <a:solidFill>
                  <a:srgbClr val="008000"/>
                </a:solidFill>
                <a:ea typeface="Times New Roman"/>
                <a:cs typeface="Times New Roman"/>
              </a:rPr>
              <a:t> </a:t>
            </a:r>
            <a:endParaRPr lang="sk-SK" sz="4000" b="1" dirty="0" smtClean="0">
              <a:solidFill>
                <a:srgbClr val="008000"/>
              </a:solidFill>
            </a:endParaRP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2636912"/>
            <a:ext cx="6400800" cy="3600400"/>
          </a:xfrm>
        </p:spPr>
        <p:txBody>
          <a:bodyPr/>
          <a:lstStyle/>
          <a:p>
            <a:pPr eaLnBrk="1" hangingPunct="1"/>
            <a:r>
              <a:rPr lang="cs-CZ" sz="2400" b="1" dirty="0" smtClean="0"/>
              <a:t>RNDr. Ladislav Pospíšil, CSc.</a:t>
            </a:r>
          </a:p>
          <a:p>
            <a:pPr eaLnBrk="1" hangingPunct="1"/>
            <a:r>
              <a:rPr lang="cs-CZ" sz="2400" b="1" dirty="0" smtClean="0"/>
              <a:t>POLYMER INSTITUTE BRNO </a:t>
            </a:r>
          </a:p>
          <a:p>
            <a:pPr eaLnBrk="1" hangingPunct="1"/>
            <a:r>
              <a:rPr lang="cs-CZ" sz="2400" b="1" dirty="0" smtClean="0"/>
              <a:t>spol. s r.o. </a:t>
            </a:r>
          </a:p>
          <a:p>
            <a:pPr eaLnBrk="1" hangingPunct="1"/>
            <a:r>
              <a:rPr lang="cs-CZ" sz="2400" dirty="0" err="1" smtClean="0">
                <a:hlinkClick r:id="rId2"/>
              </a:rPr>
              <a:t>ladislav.pospisil</a:t>
            </a:r>
            <a:r>
              <a:rPr lang="cs-CZ" sz="2400" dirty="0" smtClean="0">
                <a:hlinkClick r:id="rId2"/>
              </a:rPr>
              <a:t>@polymer.</a:t>
            </a:r>
            <a:r>
              <a:rPr lang="cs-CZ" sz="2400" dirty="0" err="1" smtClean="0">
                <a:hlinkClick r:id="rId2"/>
              </a:rPr>
              <a:t>cz</a:t>
            </a:r>
            <a:endParaRPr lang="cs-CZ" sz="2400" dirty="0" smtClean="0"/>
          </a:p>
          <a:p>
            <a:pPr eaLnBrk="1" hangingPunct="1"/>
            <a:r>
              <a:rPr lang="cs-CZ" sz="2400" dirty="0" smtClean="0"/>
              <a:t>  </a:t>
            </a:r>
            <a:r>
              <a:rPr lang="cs-CZ" sz="2400" dirty="0" smtClean="0">
                <a:solidFill>
                  <a:srgbClr val="0000FF"/>
                </a:solidFill>
                <a:hlinkClick r:id="rId3"/>
              </a:rPr>
              <a:t>www.polymer.</a:t>
            </a:r>
            <a:r>
              <a:rPr lang="cs-CZ" sz="2400" dirty="0" err="1" smtClean="0">
                <a:solidFill>
                  <a:srgbClr val="0000FF"/>
                </a:solidFill>
                <a:hlinkClick r:id="rId3"/>
              </a:rPr>
              <a:t>cz</a:t>
            </a:r>
            <a:endParaRPr lang="cs-CZ" sz="2400" dirty="0" smtClean="0">
              <a:solidFill>
                <a:srgbClr val="0000FF"/>
              </a:solidFill>
            </a:endParaRPr>
          </a:p>
          <a:p>
            <a:pPr eaLnBrk="1" hangingPunct="1"/>
            <a:r>
              <a:rPr lang="cs-CZ" sz="2400" dirty="0" err="1" smtClean="0">
                <a:solidFill>
                  <a:srgbClr val="C00000"/>
                </a:solidFill>
                <a:hlinkClick r:id="rId4"/>
              </a:rPr>
              <a:t>pospisil</a:t>
            </a:r>
            <a:r>
              <a:rPr lang="cs-CZ" sz="2400" dirty="0" smtClean="0">
                <a:solidFill>
                  <a:srgbClr val="C00000"/>
                </a:solidFill>
                <a:hlinkClick r:id="rId4"/>
              </a:rPr>
              <a:t>@</a:t>
            </a:r>
            <a:r>
              <a:rPr lang="cs-CZ" sz="2400" dirty="0" err="1" smtClean="0">
                <a:solidFill>
                  <a:srgbClr val="C00000"/>
                </a:solidFill>
                <a:hlinkClick r:id="rId4"/>
              </a:rPr>
              <a:t>gascontrolplast.cz</a:t>
            </a:r>
            <a:r>
              <a:rPr lang="cs-CZ" sz="2400" dirty="0" smtClean="0">
                <a:solidFill>
                  <a:srgbClr val="C00000"/>
                </a:solidFill>
              </a:rPr>
              <a:t> </a:t>
            </a:r>
          </a:p>
          <a:p>
            <a:pPr eaLnBrk="1" hangingPunct="1"/>
            <a:r>
              <a:rPr lang="cs-CZ" sz="2400" dirty="0" smtClean="0">
                <a:solidFill>
                  <a:srgbClr val="C00000"/>
                </a:solidFill>
                <a:hlinkClick r:id="rId5"/>
              </a:rPr>
              <a:t>www.</a:t>
            </a:r>
            <a:r>
              <a:rPr lang="cs-CZ" sz="2400" dirty="0" err="1" smtClean="0">
                <a:solidFill>
                  <a:srgbClr val="C00000"/>
                </a:solidFill>
                <a:hlinkClick r:id="rId5"/>
              </a:rPr>
              <a:t>gascontrolplast.cz</a:t>
            </a:r>
            <a:r>
              <a:rPr lang="cs-CZ" sz="2400" dirty="0" smtClean="0">
                <a:solidFill>
                  <a:srgbClr val="C00000"/>
                </a:solidFill>
              </a:rPr>
              <a:t> </a:t>
            </a:r>
          </a:p>
          <a:p>
            <a:pPr eaLnBrk="1" hangingPunct="1"/>
            <a:r>
              <a:rPr lang="cs-CZ" sz="2400" b="1" dirty="0" smtClean="0">
                <a:solidFill>
                  <a:srgbClr val="C00000"/>
                </a:solidFill>
              </a:rPr>
              <a:t>UČO:29716</a:t>
            </a:r>
            <a:endParaRPr lang="sk-SK" sz="2400" b="1" dirty="0" smtClean="0">
              <a:solidFill>
                <a:srgbClr val="C00000"/>
              </a:solidFill>
            </a:endParaRPr>
          </a:p>
        </p:txBody>
      </p:sp>
      <p:sp>
        <p:nvSpPr>
          <p:cNvPr id="3078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10. 10. 2013</a:t>
            </a:r>
            <a:endParaRPr lang="sk-SK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ástupný symbol pro obsah 18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cs-CZ" sz="2800" b="1" dirty="0" smtClean="0">
                <a:solidFill>
                  <a:srgbClr val="C00000"/>
                </a:solidFill>
              </a:rPr>
              <a:t>„Lámání kaučuku“ </a:t>
            </a:r>
            <a:r>
              <a:rPr lang="cs-CZ" sz="2800" b="1" dirty="0" smtClean="0"/>
              <a:t>– štěpení řetězců na kratší působením mechanické energie a kyslíku</a:t>
            </a:r>
          </a:p>
          <a:p>
            <a:r>
              <a:rPr lang="cs-CZ" sz="2800" b="1" dirty="0" smtClean="0">
                <a:solidFill>
                  <a:srgbClr val="008000"/>
                </a:solidFill>
              </a:rPr>
              <a:t>Přidání dalších složek a prohnětení (homogenizace):</a:t>
            </a:r>
          </a:p>
          <a:p>
            <a:pPr lvl="1"/>
            <a:r>
              <a:rPr lang="cs-CZ" sz="2400" b="1" dirty="0" smtClean="0"/>
              <a:t>Plniva (hlavně saze, amorfní SiO</a:t>
            </a:r>
            <a:r>
              <a:rPr lang="cs-CZ" sz="2400" b="1" baseline="-25000" dirty="0" smtClean="0"/>
              <a:t>2</a:t>
            </a:r>
            <a:r>
              <a:rPr lang="cs-CZ" sz="2400" b="1" dirty="0" smtClean="0"/>
              <a:t>, ……)</a:t>
            </a:r>
          </a:p>
          <a:p>
            <a:pPr lvl="1"/>
            <a:r>
              <a:rPr lang="cs-CZ" sz="2400" b="1" dirty="0" smtClean="0"/>
              <a:t>Změkčovadla</a:t>
            </a:r>
          </a:p>
          <a:p>
            <a:pPr lvl="1"/>
            <a:r>
              <a:rPr lang="cs-CZ" sz="2400" b="1" dirty="0" smtClean="0"/>
              <a:t>Pigmenty,</a:t>
            </a:r>
          </a:p>
          <a:p>
            <a:pPr lvl="1"/>
            <a:r>
              <a:rPr lang="cs-CZ" sz="2400" b="1" dirty="0" smtClean="0"/>
              <a:t>Antioxidanty a </a:t>
            </a:r>
            <a:r>
              <a:rPr lang="cs-CZ" sz="2400" b="1" dirty="0" err="1" smtClean="0"/>
              <a:t>antiozonanty</a:t>
            </a:r>
            <a:endParaRPr lang="cs-CZ" sz="2400" b="1" dirty="0" smtClean="0"/>
          </a:p>
          <a:p>
            <a:pPr lvl="1"/>
            <a:r>
              <a:rPr lang="cs-CZ" sz="2400" b="1" dirty="0" smtClean="0">
                <a:solidFill>
                  <a:srgbClr val="FF0000"/>
                </a:solidFill>
              </a:rPr>
              <a:t>Vulkanizační činidla (síra, urychlovače, …)</a:t>
            </a:r>
          </a:p>
          <a:p>
            <a:pPr lvl="1"/>
            <a:r>
              <a:rPr lang="cs-CZ" sz="2400" b="1" dirty="0" smtClean="0"/>
              <a:t>Maziva </a:t>
            </a:r>
            <a:endParaRPr lang="cs-CZ" sz="2400" b="1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10. 10. 2013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5 2013 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10</a:t>
            </a:fld>
            <a:endParaRPr lang="sk-SK"/>
          </a:p>
        </p:txBody>
      </p:sp>
      <p:sp>
        <p:nvSpPr>
          <p:cNvPr id="8" name="Nadpis 1"/>
          <p:cNvSpPr txBox="1">
            <a:spLocks/>
          </p:cNvSpPr>
          <p:nvPr/>
        </p:nvSpPr>
        <p:spPr bwMode="auto">
          <a:xfrm>
            <a:off x="457200" y="274638"/>
            <a:ext cx="8229600" cy="85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cs-CZ" sz="2800" b="1" dirty="0" smtClean="0">
                <a:solidFill>
                  <a:srgbClr val="FF0000"/>
                </a:solidFill>
              </a:rPr>
              <a:t>ZPRACOVÁNÍ PŘÍRODNÍHO KAUČUKU</a:t>
            </a:r>
          </a:p>
          <a:p>
            <a:pPr algn="ctr" eaLnBrk="0" hangingPunct="0"/>
            <a:r>
              <a:rPr lang="cs-CZ" sz="2800" b="1" dirty="0" smtClean="0">
                <a:solidFill>
                  <a:srgbClr val="0000FF"/>
                </a:solidFill>
              </a:rPr>
              <a:t>Před vulkanizací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10. 10. 2013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5 2013 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11</a:t>
            </a:fld>
            <a:endParaRPr lang="sk-SK"/>
          </a:p>
        </p:txBody>
      </p:sp>
      <p:sp>
        <p:nvSpPr>
          <p:cNvPr id="8" name="Nadpis 1"/>
          <p:cNvSpPr txBox="1">
            <a:spLocks/>
          </p:cNvSpPr>
          <p:nvPr/>
        </p:nvSpPr>
        <p:spPr bwMode="auto">
          <a:xfrm>
            <a:off x="457200" y="274638"/>
            <a:ext cx="8229600" cy="922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cs-CZ" sz="2800" b="1" dirty="0" smtClean="0">
                <a:solidFill>
                  <a:srgbClr val="FF0000"/>
                </a:solidFill>
              </a:rPr>
              <a:t>ZPRACOVÁNÍ PŘÍRODNÍHO KAUČUKU</a:t>
            </a:r>
          </a:p>
          <a:p>
            <a:pPr algn="ctr" eaLnBrk="0" hangingPunct="0"/>
            <a:r>
              <a:rPr lang="cs-CZ" sz="2800" b="1" dirty="0" smtClean="0">
                <a:solidFill>
                  <a:srgbClr val="FF0000"/>
                </a:solidFill>
              </a:rPr>
              <a:t>Jedno typické složení směsi</a:t>
            </a:r>
          </a:p>
        </p:txBody>
      </p:sp>
      <p:graphicFrame>
        <p:nvGraphicFramePr>
          <p:cNvPr id="9" name="Zástupný symbol pro obsah 8"/>
          <p:cNvGraphicFramePr>
            <a:graphicFrameLocks noGrp="1"/>
          </p:cNvGraphicFramePr>
          <p:nvPr>
            <p:ph idx="1"/>
          </p:nvPr>
        </p:nvGraphicFramePr>
        <p:xfrm>
          <a:off x="467544" y="1268760"/>
          <a:ext cx="8229600" cy="424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Složka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Díly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Účel</a:t>
                      </a:r>
                      <a:endParaRPr lang="cs-CZ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PŘÍRODNÍ KAUČUK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0000FF"/>
                          </a:solidFill>
                        </a:rPr>
                        <a:t>40</a:t>
                      </a:r>
                      <a:endParaRPr lang="cs-CZ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Syntetický kaučuk 1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0000FF"/>
                          </a:solidFill>
                        </a:rPr>
                        <a:t>30</a:t>
                      </a:r>
                      <a:endParaRPr lang="cs-CZ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Modifikace vlastností</a:t>
                      </a:r>
                      <a:endParaRPr lang="cs-CZ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Syntetický kaučuk 2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0000FF"/>
                          </a:solidFill>
                        </a:rPr>
                        <a:t>30</a:t>
                      </a:r>
                      <a:endParaRPr lang="cs-CZ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Modifikace vlastností</a:t>
                      </a:r>
                      <a:endParaRPr lang="cs-CZ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ZnO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0000FF"/>
                          </a:solidFill>
                        </a:rPr>
                        <a:t>3 – 4</a:t>
                      </a:r>
                      <a:endParaRPr lang="cs-CZ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Urychlovač vulkanizace</a:t>
                      </a:r>
                      <a:endParaRPr lang="cs-CZ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Kyselina stearová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0000FF"/>
                          </a:solidFill>
                        </a:rPr>
                        <a:t>2</a:t>
                      </a:r>
                      <a:endParaRPr lang="cs-CZ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Mazivo</a:t>
                      </a:r>
                      <a:endParaRPr lang="cs-CZ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Saze ztužující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0000FF"/>
                          </a:solidFill>
                        </a:rPr>
                        <a:t>30</a:t>
                      </a:r>
                      <a:endParaRPr lang="cs-CZ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Modifikace vlastností</a:t>
                      </a:r>
                      <a:endParaRPr lang="cs-CZ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Změkčovadlo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0000FF"/>
                          </a:solidFill>
                        </a:rPr>
                        <a:t>4</a:t>
                      </a:r>
                      <a:endParaRPr lang="cs-CZ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Modifikace vlastností</a:t>
                      </a:r>
                      <a:endParaRPr lang="cs-CZ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Síra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0000FF"/>
                          </a:solidFill>
                        </a:rPr>
                        <a:t>2 – 3</a:t>
                      </a:r>
                      <a:endParaRPr lang="cs-CZ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Vulkanizace (síťování)</a:t>
                      </a:r>
                      <a:endParaRPr lang="cs-CZ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Antioxidant, </a:t>
                      </a:r>
                      <a:r>
                        <a:rPr lang="cs-CZ" b="1" dirty="0" err="1" smtClean="0"/>
                        <a:t>antiozonant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0000FF"/>
                          </a:solidFill>
                        </a:rPr>
                        <a:t>1,5</a:t>
                      </a:r>
                      <a:endParaRPr lang="cs-CZ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Ochrana proti stárnutí</a:t>
                      </a:r>
                      <a:r>
                        <a:rPr lang="cs-CZ" b="1" baseline="0" dirty="0" smtClean="0">
                          <a:solidFill>
                            <a:srgbClr val="008000"/>
                          </a:solidFill>
                        </a:rPr>
                        <a:t> vlivem kyslíku a ozónu</a:t>
                      </a:r>
                      <a:endParaRPr lang="cs-CZ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ovéPole 9"/>
          <p:cNvSpPr txBox="1"/>
          <p:nvPr/>
        </p:nvSpPr>
        <p:spPr>
          <a:xfrm>
            <a:off x="467544" y="5589240"/>
            <a:ext cx="8280920" cy="40011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C00000"/>
                </a:solidFill>
              </a:rPr>
              <a:t>Lidé od kaučuku a PVC většinou nepracují s %, ale s DÍLY!</a:t>
            </a:r>
            <a:endParaRPr lang="cs-CZ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Dvouválec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10. 10. 2013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5 2013 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12</a:t>
            </a:fld>
            <a:endParaRPr lang="sk-SK"/>
          </a:p>
        </p:txBody>
      </p:sp>
      <p:pic>
        <p:nvPicPr>
          <p:cNvPr id="6" name="Obrázek 5" descr="img5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994134" y="-1285022"/>
            <a:ext cx="3024336" cy="81319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algn="r"/>
            <a:r>
              <a:rPr lang="cs-CZ" sz="2800" b="1" dirty="0" err="1" smtClean="0">
                <a:solidFill>
                  <a:srgbClr val="FF0000"/>
                </a:solidFill>
              </a:rPr>
              <a:t>Hnětič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10. 10. 2013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5 2013 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13</a:t>
            </a:fld>
            <a:endParaRPr lang="sk-SK"/>
          </a:p>
        </p:txBody>
      </p:sp>
      <p:pic>
        <p:nvPicPr>
          <p:cNvPr id="7" name="Obrázek 6" descr="img5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103960" y="104977"/>
            <a:ext cx="6192689" cy="621599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10. 10. 2013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5 2013 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14</a:t>
            </a:fld>
            <a:endParaRPr lang="sk-SK"/>
          </a:p>
        </p:txBody>
      </p:sp>
      <p:sp>
        <p:nvSpPr>
          <p:cNvPr id="8" name="Nadpis 1"/>
          <p:cNvSpPr txBox="1">
            <a:spLocks/>
          </p:cNvSpPr>
          <p:nvPr/>
        </p:nvSpPr>
        <p:spPr bwMode="auto">
          <a:xfrm>
            <a:off x="457200" y="274638"/>
            <a:ext cx="8229600" cy="85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cs-CZ" sz="2800" b="1" dirty="0" smtClean="0">
                <a:solidFill>
                  <a:srgbClr val="FF0000"/>
                </a:solidFill>
              </a:rPr>
              <a:t>VULKANIZACE PŘÍRODNÍHO KAUČUKU</a:t>
            </a:r>
          </a:p>
          <a:p>
            <a:pPr algn="ctr" eaLnBrk="0" hangingPunct="0"/>
            <a:r>
              <a:rPr lang="cs-CZ" sz="2800" b="1" dirty="0" smtClean="0">
                <a:solidFill>
                  <a:srgbClr val="FF0000"/>
                </a:solidFill>
              </a:rPr>
              <a:t>Elementární sírou</a:t>
            </a:r>
          </a:p>
        </p:txBody>
      </p:sp>
      <p:pic>
        <p:nvPicPr>
          <p:cNvPr id="16" name="Obrázek 15" descr="659px-Vulcanization_of_POLYIsoprene_V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268760"/>
            <a:ext cx="3638084" cy="3384376"/>
          </a:xfrm>
          <a:prstGeom prst="rect">
            <a:avLst/>
          </a:prstGeom>
        </p:spPr>
      </p:pic>
      <p:pic>
        <p:nvPicPr>
          <p:cNvPr id="17" name="Obrázek 16" descr="img5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212509" y="2299135"/>
            <a:ext cx="2232248" cy="5356074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4932040" y="1196752"/>
            <a:ext cx="38884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Směsi s PŘÍRODNÍM KAUČUKEM se VULKANIZUJÍ  při teplotách 150 – 180 °C.</a:t>
            </a:r>
          </a:p>
          <a:p>
            <a:r>
              <a:rPr lang="cs-CZ" sz="2400" b="1" dirty="0" smtClean="0">
                <a:solidFill>
                  <a:srgbClr val="C00000"/>
                </a:solidFill>
              </a:rPr>
              <a:t>Syntetické kaučuky </a:t>
            </a:r>
            <a:r>
              <a:rPr lang="cs-CZ" sz="2400" b="1" dirty="0" smtClean="0">
                <a:solidFill>
                  <a:srgbClr val="C00000"/>
                </a:solidFill>
              </a:rPr>
              <a:t>se VULKANIZUJÍ  při teplotách </a:t>
            </a:r>
            <a:r>
              <a:rPr lang="cs-CZ" sz="2400" b="1" dirty="0" smtClean="0">
                <a:solidFill>
                  <a:srgbClr val="C00000"/>
                </a:solidFill>
              </a:rPr>
              <a:t>180 – 220 °C</a:t>
            </a:r>
            <a:endParaRPr lang="cs-CZ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10. 10. 2013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5 2013 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15</a:t>
            </a:fld>
            <a:endParaRPr lang="sk-SK"/>
          </a:p>
        </p:txBody>
      </p:sp>
      <p:sp>
        <p:nvSpPr>
          <p:cNvPr id="8" name="Nadpis 1"/>
          <p:cNvSpPr txBox="1">
            <a:spLocks/>
          </p:cNvSpPr>
          <p:nvPr/>
        </p:nvSpPr>
        <p:spPr bwMode="auto">
          <a:xfrm>
            <a:off x="457200" y="274638"/>
            <a:ext cx="8229600" cy="85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cs-CZ" sz="2800" b="1" dirty="0" smtClean="0">
                <a:solidFill>
                  <a:srgbClr val="FF0000"/>
                </a:solidFill>
              </a:rPr>
              <a:t>VULKANIZACE PŘÍRODNÍHO KAUČUKU</a:t>
            </a:r>
          </a:p>
          <a:p>
            <a:pPr algn="ctr" eaLnBrk="0" hangingPunct="0"/>
            <a:r>
              <a:rPr lang="cs-CZ" sz="2800" b="1" dirty="0" smtClean="0">
                <a:solidFill>
                  <a:srgbClr val="FF0000"/>
                </a:solidFill>
              </a:rPr>
              <a:t>Sloučeninami síry</a:t>
            </a:r>
          </a:p>
        </p:txBody>
      </p:sp>
      <p:pic>
        <p:nvPicPr>
          <p:cNvPr id="7" name="Obrázek 6" descr="img5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683901" y="-1515550"/>
            <a:ext cx="1584176" cy="7584843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827584" y="3140968"/>
            <a:ext cx="7488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00FF"/>
                </a:solidFill>
              </a:rPr>
              <a:t>Charles GOODYEAR (1839) – vynálezce vulkanizace přírodního kaučuku sírou</a:t>
            </a:r>
            <a:endParaRPr lang="cs-CZ" sz="2800" b="1" dirty="0">
              <a:solidFill>
                <a:srgbClr val="0000FF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827584" y="4221088"/>
            <a:ext cx="7488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FF0000"/>
                </a:solidFill>
              </a:rPr>
              <a:t>OBSAHY SÍRY  jsou 1 – 5 % (měkká pryž) až do 15 – 30 % (</a:t>
            </a:r>
            <a:r>
              <a:rPr lang="cs-CZ" sz="3600" b="1" dirty="0" err="1" smtClean="0">
                <a:solidFill>
                  <a:srgbClr val="FF0000"/>
                </a:solidFill>
              </a:rPr>
              <a:t>akuskříně</a:t>
            </a:r>
            <a:r>
              <a:rPr lang="cs-CZ" sz="3600" b="1" dirty="0" smtClean="0">
                <a:solidFill>
                  <a:srgbClr val="FF0000"/>
                </a:solidFill>
              </a:rPr>
              <a:t>)</a:t>
            </a:r>
            <a:endParaRPr lang="cs-CZ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10. 10. 2013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5 2013 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16</a:t>
            </a:fld>
            <a:endParaRPr lang="sk-SK"/>
          </a:p>
        </p:txBody>
      </p:sp>
      <p:sp>
        <p:nvSpPr>
          <p:cNvPr id="10" name="TextovéPole 9"/>
          <p:cNvSpPr txBox="1"/>
          <p:nvPr/>
        </p:nvSpPr>
        <p:spPr>
          <a:xfrm>
            <a:off x="755576" y="260648"/>
            <a:ext cx="7488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FF0000"/>
                </a:solidFill>
              </a:rPr>
              <a:t>OBSAHY SÍRY  jsou 1 – 5 % (měkká pryž) až do 15 – 30 % (</a:t>
            </a:r>
            <a:r>
              <a:rPr lang="cs-CZ" sz="3600" b="1" dirty="0" err="1" smtClean="0">
                <a:solidFill>
                  <a:srgbClr val="FF0000"/>
                </a:solidFill>
              </a:rPr>
              <a:t>akuskříně</a:t>
            </a:r>
            <a:r>
              <a:rPr lang="cs-CZ" sz="3600" b="1" dirty="0" smtClean="0">
                <a:solidFill>
                  <a:srgbClr val="FF0000"/>
                </a:solidFill>
              </a:rPr>
              <a:t>)</a:t>
            </a:r>
            <a:endParaRPr lang="cs-CZ" sz="3600" b="1" dirty="0">
              <a:solidFill>
                <a:srgbClr val="FF0000"/>
              </a:solidFill>
            </a:endParaRPr>
          </a:p>
        </p:txBody>
      </p:sp>
      <p:graphicFrame>
        <p:nvGraphicFramePr>
          <p:cNvPr id="11" name="Tabulka 10"/>
          <p:cNvGraphicFramePr>
            <a:graphicFrameLocks noGrp="1"/>
          </p:cNvGraphicFramePr>
          <p:nvPr/>
        </p:nvGraphicFramePr>
        <p:xfrm>
          <a:off x="467544" y="2060848"/>
          <a:ext cx="8064896" cy="43290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/>
                <a:gridCol w="4032448"/>
              </a:tblGrid>
              <a:tr h="777687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chemeClr val="tx1"/>
                          </a:solidFill>
                        </a:rPr>
                        <a:t>Výrobek</a:t>
                      </a:r>
                      <a:endParaRPr lang="cs-CZ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chemeClr val="tx1"/>
                          </a:solidFill>
                        </a:rPr>
                        <a:t>Obsah kaučuku</a:t>
                      </a:r>
                    </a:p>
                    <a:p>
                      <a:pPr algn="ctr"/>
                      <a:r>
                        <a:rPr lang="cs-CZ" sz="2800" dirty="0" smtClean="0">
                          <a:solidFill>
                            <a:schemeClr val="tx1"/>
                          </a:solidFill>
                        </a:rPr>
                        <a:t> (% hmot.)</a:t>
                      </a:r>
                      <a:endParaRPr lang="cs-CZ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77687">
                <a:tc>
                  <a:txBody>
                    <a:bodyPr/>
                    <a:lstStyle/>
                    <a:p>
                      <a:r>
                        <a:rPr lang="cs-CZ" b="1" dirty="0" smtClean="0"/>
                        <a:t>Transparentní pryž, máčené zboží, pryžové nitě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dirty="0" smtClean="0"/>
                        <a:t>Nad 80</a:t>
                      </a:r>
                      <a:endParaRPr lang="cs-CZ" sz="3200" dirty="0"/>
                    </a:p>
                  </a:txBody>
                  <a:tcPr/>
                </a:tc>
              </a:tr>
              <a:tr h="777687">
                <a:tc>
                  <a:txBody>
                    <a:bodyPr/>
                    <a:lstStyle/>
                    <a:p>
                      <a:r>
                        <a:rPr lang="cs-CZ" b="1" dirty="0" smtClean="0"/>
                        <a:t>Směsi</a:t>
                      </a:r>
                      <a:r>
                        <a:rPr lang="cs-CZ" b="1" baseline="0" dirty="0" smtClean="0"/>
                        <a:t> na běhouny a kostry plášťů, </a:t>
                      </a:r>
                      <a:r>
                        <a:rPr lang="cs-CZ" b="1" baseline="0" dirty="0" err="1" smtClean="0"/>
                        <a:t>cyklo</a:t>
                      </a:r>
                      <a:r>
                        <a:rPr lang="cs-CZ" b="1" baseline="0" dirty="0" smtClean="0"/>
                        <a:t>, </a:t>
                      </a:r>
                      <a:r>
                        <a:rPr lang="cs-CZ" b="1" baseline="0" dirty="0" err="1" smtClean="0"/>
                        <a:t>moto</a:t>
                      </a:r>
                      <a:r>
                        <a:rPr lang="cs-CZ" b="1" baseline="0" dirty="0" smtClean="0"/>
                        <a:t> a auto duše, lehčená pryž, kabely </a:t>
                      </a:r>
                      <a:r>
                        <a:rPr lang="cs-CZ" b="1" baseline="0" dirty="0" err="1" smtClean="0"/>
                        <a:t>elektro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dirty="0" smtClean="0"/>
                        <a:t>50 – 80</a:t>
                      </a:r>
                      <a:endParaRPr lang="cs-CZ" sz="3200" dirty="0"/>
                    </a:p>
                  </a:txBody>
                  <a:tcPr/>
                </a:tc>
              </a:tr>
              <a:tr h="777687">
                <a:tc>
                  <a:txBody>
                    <a:bodyPr/>
                    <a:lstStyle/>
                    <a:p>
                      <a:r>
                        <a:rPr lang="cs-CZ" b="1" dirty="0" smtClean="0"/>
                        <a:t>Pryžová obuv, dopravníkové pásy, technická pryž (např. hadice, vlnovce, silentbloky 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dirty="0" smtClean="0"/>
                        <a:t>30 – 50</a:t>
                      </a:r>
                      <a:endParaRPr lang="cs-CZ" sz="3200" dirty="0"/>
                    </a:p>
                  </a:txBody>
                  <a:tcPr/>
                </a:tc>
              </a:tr>
              <a:tr h="777687">
                <a:tc>
                  <a:txBody>
                    <a:bodyPr/>
                    <a:lstStyle/>
                    <a:p>
                      <a:r>
                        <a:rPr lang="cs-CZ" b="1" dirty="0" smtClean="0"/>
                        <a:t>Akumulátorové skříně,</a:t>
                      </a:r>
                      <a:r>
                        <a:rPr lang="cs-CZ" b="1" baseline="0" dirty="0" smtClean="0"/>
                        <a:t> podlahoviny, </a:t>
                      </a:r>
                      <a:r>
                        <a:rPr lang="cs-CZ" b="1" dirty="0" smtClean="0"/>
                        <a:t>těsnění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dirty="0" smtClean="0"/>
                        <a:t>&lt; 30</a:t>
                      </a:r>
                      <a:endParaRPr lang="cs-CZ" sz="3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cs-CZ" sz="2800" b="1" dirty="0" smtClean="0"/>
              <a:t>Snahy o přípravu různých syntetických kaučuků trvají už více než 100 let a jsou úspěšné</a:t>
            </a:r>
          </a:p>
          <a:p>
            <a:r>
              <a:rPr lang="cs-CZ" sz="2800" b="1" dirty="0" smtClean="0">
                <a:solidFill>
                  <a:srgbClr val="0000FF"/>
                </a:solidFill>
              </a:rPr>
              <a:t>Asi nejrozšířenější SYNTETICKÝ</a:t>
            </a:r>
            <a:r>
              <a:rPr lang="cs-CZ" sz="2800" b="1" dirty="0" smtClean="0">
                <a:solidFill>
                  <a:srgbClr val="FF0000"/>
                </a:solidFill>
              </a:rPr>
              <a:t> </a:t>
            </a:r>
            <a:r>
              <a:rPr lang="cs-CZ" sz="2800" b="1" dirty="0" smtClean="0">
                <a:solidFill>
                  <a:srgbClr val="0000FF"/>
                </a:solidFill>
              </a:rPr>
              <a:t>kaučuk je </a:t>
            </a:r>
            <a:r>
              <a:rPr lang="cs-CZ" sz="2800" b="1" u="sng" dirty="0" smtClean="0">
                <a:solidFill>
                  <a:srgbClr val="0000FF"/>
                </a:solidFill>
              </a:rPr>
              <a:t>butadien-styrénový kaučuk</a:t>
            </a:r>
            <a:endParaRPr lang="cs-CZ" sz="2800" u="sng" dirty="0" smtClean="0">
              <a:solidFill>
                <a:srgbClr val="0000FF"/>
              </a:solidFill>
            </a:endParaRPr>
          </a:p>
          <a:p>
            <a:r>
              <a:rPr lang="cs-CZ" sz="2800" b="1" dirty="0" smtClean="0">
                <a:solidFill>
                  <a:srgbClr val="FF0000"/>
                </a:solidFill>
              </a:rPr>
              <a:t>PŘÍRODNÍ kaučuk je však stále nenahraditelný</a:t>
            </a:r>
          </a:p>
          <a:p>
            <a:r>
              <a:rPr lang="cs-CZ" sz="2800" b="1" dirty="0" smtClean="0">
                <a:solidFill>
                  <a:srgbClr val="FF0000"/>
                </a:solidFill>
              </a:rPr>
              <a:t>Směsi PŘÍRODNÍ &amp;</a:t>
            </a:r>
            <a:r>
              <a:rPr lang="cs-CZ" sz="2800" b="1" dirty="0" smtClean="0">
                <a:solidFill>
                  <a:srgbClr val="0000FF"/>
                </a:solidFill>
              </a:rPr>
              <a:t>SYNTETICKÝ</a:t>
            </a:r>
            <a:r>
              <a:rPr lang="cs-CZ" sz="2800" b="1" dirty="0" smtClean="0">
                <a:solidFill>
                  <a:srgbClr val="FF0000"/>
                </a:solidFill>
              </a:rPr>
              <a:t> KAUČUK umožňují optimalizaci vlastností</a:t>
            </a:r>
          </a:p>
          <a:p>
            <a:endParaRPr lang="cs-CZ" sz="2800" b="1" dirty="0" smtClean="0">
              <a:solidFill>
                <a:srgbClr val="FF0000"/>
              </a:solidFill>
            </a:endParaRPr>
          </a:p>
          <a:p>
            <a:endParaRPr lang="cs-CZ" sz="280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10. 10. 2013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5 2013 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17</a:t>
            </a:fld>
            <a:endParaRPr lang="sk-SK"/>
          </a:p>
        </p:txBody>
      </p:sp>
      <p:sp>
        <p:nvSpPr>
          <p:cNvPr id="8" name="Nadpis 1"/>
          <p:cNvSpPr txBox="1">
            <a:spLocks/>
          </p:cNvSpPr>
          <p:nvPr/>
        </p:nvSpPr>
        <p:spPr bwMode="auto">
          <a:xfrm>
            <a:off x="457200" y="274638"/>
            <a:ext cx="8229600" cy="634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cs-CZ" sz="2800" b="1" dirty="0" smtClean="0">
                <a:solidFill>
                  <a:srgbClr val="FF0000"/>
                </a:solidFill>
              </a:rPr>
              <a:t>PŘÍRODNÍ versus </a:t>
            </a:r>
            <a:r>
              <a:rPr lang="cs-CZ" sz="2800" b="1" dirty="0" smtClean="0">
                <a:solidFill>
                  <a:srgbClr val="0000FF"/>
                </a:solidFill>
              </a:rPr>
              <a:t>SYNTETICKÝ</a:t>
            </a:r>
            <a:r>
              <a:rPr lang="cs-CZ" sz="2800" b="1" dirty="0" smtClean="0">
                <a:solidFill>
                  <a:srgbClr val="FF0000"/>
                </a:solidFill>
              </a:rPr>
              <a:t> KAUČUK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b="1" dirty="0" smtClean="0">
                <a:solidFill>
                  <a:srgbClr val="0000FF"/>
                </a:solidFill>
              </a:rPr>
              <a:t>butadien-styrénový kaučuk</a:t>
            </a:r>
            <a:endParaRPr lang="cs-CZ" sz="280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10. 10. 2013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5 2013 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18</a:t>
            </a:fld>
            <a:endParaRPr lang="sk-SK"/>
          </a:p>
        </p:txBody>
      </p:sp>
      <p:pic>
        <p:nvPicPr>
          <p:cNvPr id="13" name="Obrázek 12" descr="800px-SBRwithexplicit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908720"/>
            <a:ext cx="7355462" cy="295232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10. 10. 2013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5 2013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19</a:t>
            </a:fld>
            <a:endParaRPr lang="sk-SK"/>
          </a:p>
        </p:txBody>
      </p:sp>
      <p:sp>
        <p:nvSpPr>
          <p:cNvPr id="5" name="Obdélník 4"/>
          <p:cNvSpPr/>
          <p:nvPr/>
        </p:nvSpPr>
        <p:spPr>
          <a:xfrm>
            <a:off x="395536" y="404664"/>
            <a:ext cx="8352928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FF0000"/>
                </a:solidFill>
              </a:rPr>
              <a:t>KRALEX® 1783</a:t>
            </a:r>
          </a:p>
          <a:p>
            <a:r>
              <a:rPr lang="cs-CZ" sz="1400" b="1" dirty="0" smtClean="0"/>
              <a:t>Styren-butadienový kaučuk – SBR</a:t>
            </a:r>
          </a:p>
          <a:p>
            <a:r>
              <a:rPr lang="cs-CZ" sz="1400" b="1" dirty="0" smtClean="0">
                <a:hlinkClick r:id="rId2"/>
              </a:rPr>
              <a:t>www.</a:t>
            </a:r>
            <a:r>
              <a:rPr lang="cs-CZ" sz="1400" b="1" dirty="0" err="1" smtClean="0">
                <a:hlinkClick r:id="rId2"/>
              </a:rPr>
              <a:t>synthosgroup.com</a:t>
            </a:r>
            <a:endParaRPr lang="cs-CZ" sz="1400" b="1" dirty="0" smtClean="0"/>
          </a:p>
          <a:p>
            <a:pPr algn="ctr"/>
            <a:r>
              <a:rPr lang="cs-CZ" sz="2000" b="1" dirty="0" smtClean="0">
                <a:solidFill>
                  <a:srgbClr val="FF0000"/>
                </a:solidFill>
              </a:rPr>
              <a:t>VŠEOBECNÁ CHARAKTERISTIKA</a:t>
            </a:r>
          </a:p>
          <a:p>
            <a:pPr algn="just"/>
            <a:r>
              <a:rPr lang="cs-CZ" b="1" dirty="0" smtClean="0"/>
              <a:t>KRALEX® 1783 je standardní olejem nastavený typ styren-butadienových kaučuků vyráběný technologií studené emulzní kopolymerace na bázi směsi mýdel mastných a pryskyřičných kyselin. Typicky obsahuje 23,5% vázaného styrenu a je koagulovaný systémem kyselina a syntetický </a:t>
            </a:r>
            <a:r>
              <a:rPr lang="cs-CZ" b="1" dirty="0" err="1" smtClean="0"/>
              <a:t>koagulant</a:t>
            </a:r>
            <a:r>
              <a:rPr lang="cs-CZ" b="1" dirty="0" smtClean="0"/>
              <a:t>. Obsahuje 27% (37,5 </a:t>
            </a:r>
            <a:r>
              <a:rPr lang="cs-CZ" b="1" dirty="0" err="1" smtClean="0"/>
              <a:t>dsk</a:t>
            </a:r>
            <a:r>
              <a:rPr lang="cs-CZ" b="1" dirty="0" smtClean="0"/>
              <a:t>) nastavovacího oleje se sníženým obsahem polycyklických aromátů typu RAE a je stabilizovaný barvícím antioxidantem.</a:t>
            </a:r>
          </a:p>
          <a:p>
            <a:pPr algn="ctr"/>
            <a:r>
              <a:rPr lang="cs-CZ" sz="2000" b="1" dirty="0" smtClean="0">
                <a:solidFill>
                  <a:srgbClr val="FF0000"/>
                </a:solidFill>
              </a:rPr>
              <a:t>ZÁKLADNÍ VLASTNOSTI KAUČUKU</a:t>
            </a:r>
          </a:p>
          <a:p>
            <a:r>
              <a:rPr lang="pl-PL" b="1" dirty="0" smtClean="0">
                <a:solidFill>
                  <a:srgbClr val="0000FF"/>
                </a:solidFill>
              </a:rPr>
              <a:t>Parametry           Jednotka                                Hodnota   Zkušební metoda</a:t>
            </a:r>
          </a:p>
          <a:p>
            <a:r>
              <a:rPr lang="cs-CZ" b="1" dirty="0" smtClean="0"/>
              <a:t>Viskozita </a:t>
            </a:r>
            <a:r>
              <a:rPr lang="cs-CZ" b="1" dirty="0" err="1" smtClean="0"/>
              <a:t>Mooney</a:t>
            </a:r>
            <a:r>
              <a:rPr lang="cs-CZ" b="1" dirty="0" smtClean="0"/>
              <a:t> ML 1+4 (100°C) – kalandrovaný vzorek °ML 44 - 54 ASTM D1646</a:t>
            </a:r>
          </a:p>
          <a:p>
            <a:r>
              <a:rPr lang="cs-CZ" b="1" dirty="0" smtClean="0"/>
              <a:t>Obsah těkavých látek % hm.                                max. 0,75 ASTM D5668</a:t>
            </a:r>
          </a:p>
          <a:p>
            <a:r>
              <a:rPr lang="cs-CZ" b="1" dirty="0" smtClean="0"/>
              <a:t>Obsah popela % hm.                                             max. 0,4 ASTM D5667</a:t>
            </a:r>
          </a:p>
          <a:p>
            <a:r>
              <a:rPr lang="cs-CZ" b="1" dirty="0" smtClean="0"/>
              <a:t>Obsah organických kyselin % hm.                      3,6 - 5,4 ASTM D5774</a:t>
            </a:r>
          </a:p>
          <a:p>
            <a:r>
              <a:rPr lang="nl-NL" b="1" dirty="0" smtClean="0"/>
              <a:t>Obsah mýdel % hm. </a:t>
            </a:r>
            <a:r>
              <a:rPr lang="cs-CZ" b="1" dirty="0" smtClean="0"/>
              <a:t>                                             </a:t>
            </a:r>
            <a:r>
              <a:rPr lang="nl-NL" b="1" dirty="0" smtClean="0"/>
              <a:t>max. 0,3 ASTM D5774</a:t>
            </a:r>
          </a:p>
          <a:p>
            <a:r>
              <a:rPr lang="cs-CZ" b="1" dirty="0" smtClean="0"/>
              <a:t>Obsah oleje % hm.                                                25 - 29 ASTM D5774</a:t>
            </a:r>
          </a:p>
          <a:p>
            <a:r>
              <a:rPr lang="cs-CZ" b="1" dirty="0" smtClean="0"/>
              <a:t>Obsah vázaného styrenu % hm.                          22,5 - 24,5 ASTM D5775</a:t>
            </a:r>
            <a:endParaRPr lang="cs-CZ" sz="1600" b="1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7" name="Zástupný symbol pro datum 5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cs-CZ" smtClean="0"/>
              <a:t>10. 10. 2013</a:t>
            </a:r>
            <a:endParaRPr lang="sk-SK"/>
          </a:p>
        </p:txBody>
      </p:sp>
      <p:sp>
        <p:nvSpPr>
          <p:cNvPr id="5122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 smtClean="0"/>
              <a:t>PŘÍRODNÍ POLYMERY PŘF MU  5 2013 </a:t>
            </a:r>
            <a:endParaRPr lang="sk-SK"/>
          </a:p>
        </p:txBody>
      </p:sp>
      <p:sp>
        <p:nvSpPr>
          <p:cNvPr id="5123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F5703E-1236-4214-9588-EAFBC0DC33A4}" type="slidenum">
              <a:rPr lang="sk-SK" smtClean="0"/>
              <a:pPr/>
              <a:t>2</a:t>
            </a:fld>
            <a:endParaRPr lang="sk-SK" smtClean="0"/>
          </a:p>
        </p:txBody>
      </p:sp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179512" y="332657"/>
          <a:ext cx="8784976" cy="5875808"/>
        </p:xfrm>
        <a:graphic>
          <a:graphicData uri="http://schemas.openxmlformats.org/drawingml/2006/table">
            <a:tbl>
              <a:tblPr/>
              <a:tblGrid>
                <a:gridCol w="668749"/>
                <a:gridCol w="771411"/>
                <a:gridCol w="7344816"/>
              </a:tblGrid>
              <a:tr h="360039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LEKCE</a:t>
                      </a:r>
                      <a:endParaRPr lang="cs-CZ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kern="1200" dirty="0" err="1">
                          <a:solidFill>
                            <a:srgbClr val="000000"/>
                          </a:solidFill>
                          <a:latin typeface="Arial Black"/>
                          <a:ea typeface="Times New Roman"/>
                          <a:cs typeface="Arial"/>
                        </a:rPr>
                        <a:t>datum</a:t>
                      </a:r>
                      <a:r>
                        <a:rPr lang="sk-SK" sz="14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cs-CZ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kern="1200" dirty="0">
                          <a:solidFill>
                            <a:srgbClr val="000000"/>
                          </a:solidFill>
                          <a:latin typeface="Arial Black"/>
                          <a:ea typeface="Times New Roman"/>
                          <a:cs typeface="Arial"/>
                        </a:rPr>
                        <a:t>téma </a:t>
                      </a:r>
                      <a:endParaRPr lang="cs-CZ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127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cs-CZ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19.IX. </a:t>
                      </a:r>
                      <a:endParaRPr lang="cs-CZ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kern="12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Úvod do </a:t>
                      </a:r>
                      <a:r>
                        <a:rPr lang="sk-SK" sz="1400" b="1" kern="1200" dirty="0" err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předmětu</a:t>
                      </a:r>
                      <a:r>
                        <a:rPr lang="sk-SK" sz="1400" b="1" kern="12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- </a:t>
                      </a:r>
                      <a:r>
                        <a:rPr lang="cs-CZ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Struktura a názvosloví přírodních polymerů, literatura 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18127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26. IX.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Deriváty </a:t>
                      </a:r>
                      <a:r>
                        <a:rPr lang="sk-SK" sz="14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kyselin</a:t>
                      </a:r>
                      <a:r>
                        <a:rPr lang="sk-SK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- </a:t>
                      </a:r>
                      <a:r>
                        <a:rPr lang="sk-SK" sz="14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přírodní</a:t>
                      </a:r>
                      <a:r>
                        <a:rPr lang="sk-SK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4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pryskyřice</a:t>
                      </a:r>
                      <a:r>
                        <a:rPr lang="sk-SK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sk-SK" sz="14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vysýchavé</a:t>
                      </a:r>
                      <a:r>
                        <a:rPr lang="sk-SK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oleje, šelak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89959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3. X.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Vosky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18127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b="1" kern="12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cs-CZ" sz="1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b="1" kern="12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10. X.</a:t>
                      </a:r>
                      <a:endParaRPr lang="cs-CZ" sz="1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Přírodní</a:t>
                      </a:r>
                      <a:r>
                        <a:rPr lang="cs-CZ" sz="18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gumy.</a:t>
                      </a:r>
                      <a:r>
                        <a:rPr lang="cs-CZ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800" b="1" kern="1200" dirty="0" err="1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Polyterpeny</a:t>
                      </a:r>
                      <a:r>
                        <a:rPr lang="cs-CZ" sz="1800" b="1" kern="1200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800" b="1" kern="12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– přírodní kaučuk, získávání, zpracování a modifikace </a:t>
                      </a:r>
                      <a:endParaRPr lang="cs-CZ" sz="14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127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17. X.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 err="1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Polyfenoly</a:t>
                      </a:r>
                      <a:r>
                        <a:rPr lang="cs-CZ" sz="1400" b="1" kern="12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– lignin, </a:t>
                      </a:r>
                      <a:r>
                        <a:rPr lang="cs-CZ" sz="14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huminové</a:t>
                      </a:r>
                      <a:r>
                        <a:rPr lang="cs-CZ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kyseliny 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127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24. X.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Polysacharidy I – škrob 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127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kern="120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31. X.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Polysacharidy II –  celulóza 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127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7. XI.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Bílkovinná vlákna I 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023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14. XI.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Bílkovinná vlákna II 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023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21. XI.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Kasein</a:t>
                      </a:r>
                      <a:r>
                        <a:rPr lang="sk-SK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sk-SK" sz="14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syrovátka</a:t>
                      </a:r>
                      <a:r>
                        <a:rPr lang="sk-SK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vaječné </a:t>
                      </a:r>
                      <a:r>
                        <a:rPr lang="sk-SK" sz="14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proteiny</a:t>
                      </a:r>
                      <a:r>
                        <a:rPr lang="sk-SK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881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28. XI.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Identifikace</a:t>
                      </a:r>
                      <a:r>
                        <a:rPr lang="sk-SK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4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přírodních</a:t>
                      </a:r>
                      <a:r>
                        <a:rPr lang="sk-SK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4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látek</a:t>
                      </a:r>
                      <a:r>
                        <a:rPr lang="sk-SK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994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5. XII. 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Laboratorní</a:t>
                      </a:r>
                      <a:r>
                        <a:rPr lang="sk-SK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4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metody</a:t>
                      </a:r>
                      <a:r>
                        <a:rPr lang="sk-SK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4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hodnocení</a:t>
                      </a:r>
                      <a:r>
                        <a:rPr lang="sk-SK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4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přírodních</a:t>
                      </a:r>
                      <a:r>
                        <a:rPr lang="sk-SK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4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polymerů</a:t>
                      </a:r>
                      <a:r>
                        <a:rPr lang="sk-SK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929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13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kern="120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12. XII. 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kern="1200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EXKURZE –ŠKROBÁRNA, VÝROBA A ZPRACOVÁNÍ ŠKROBŮ bude </a:t>
                      </a:r>
                      <a:r>
                        <a:rPr lang="sk-SK" sz="1400" b="1" kern="1200" dirty="0" err="1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zařazeno</a:t>
                      </a:r>
                      <a:r>
                        <a:rPr lang="sk-SK" sz="1400" b="1" kern="1200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400" b="1" kern="1200" dirty="0" err="1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podle</a:t>
                      </a:r>
                      <a:r>
                        <a:rPr lang="sk-SK" sz="1400" b="1" kern="1200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časových možností i </a:t>
                      </a:r>
                      <a:r>
                        <a:rPr lang="sk-SK" sz="1400" b="1" kern="1200" dirty="0" err="1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jindy</a:t>
                      </a:r>
                      <a:r>
                        <a:rPr lang="sk-SK" sz="1400" b="1" kern="12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929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b="1" kern="120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19. XII.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kern="1200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EXKURZE – KOŽELUŽNA, VÝROBA KLIHU A ŽELATINY  bude </a:t>
                      </a:r>
                      <a:r>
                        <a:rPr lang="sk-SK" sz="1400" b="1" kern="1200" dirty="0" err="1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zařazeno</a:t>
                      </a:r>
                      <a:r>
                        <a:rPr lang="sk-SK" sz="1400" b="1" kern="1200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400" b="1" kern="1200" dirty="0" err="1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podle</a:t>
                      </a:r>
                      <a:r>
                        <a:rPr lang="sk-SK" sz="1400" b="1" kern="1200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časových možností i </a:t>
                      </a:r>
                      <a:r>
                        <a:rPr lang="sk-SK" sz="1400" b="1" kern="1200" dirty="0" err="1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jindy</a:t>
                      </a:r>
                      <a:r>
                        <a:rPr lang="sk-SK" sz="1400" b="1" kern="1200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10. 10. 2013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5 2013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20</a:t>
            </a:fld>
            <a:endParaRPr lang="sk-SK"/>
          </a:p>
        </p:txBody>
      </p:sp>
      <p:pic>
        <p:nvPicPr>
          <p:cNvPr id="6" name="Obrázek 5" descr="img6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3037127" y="-2092911"/>
            <a:ext cx="2448272" cy="7587438"/>
          </a:xfrm>
          <a:prstGeom prst="rect">
            <a:avLst/>
          </a:prstGeom>
        </p:spPr>
      </p:pic>
      <p:pic>
        <p:nvPicPr>
          <p:cNvPr id="7" name="Obrázek 6" descr="img6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4474137" y="1942687"/>
            <a:ext cx="3663304" cy="4907738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395536" y="3284984"/>
            <a:ext cx="3384376" cy="15696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Viskozita </a:t>
            </a:r>
            <a:r>
              <a:rPr lang="cs-CZ" sz="3200" b="1" dirty="0" err="1" smtClean="0">
                <a:solidFill>
                  <a:srgbClr val="FF0000"/>
                </a:solidFill>
              </a:rPr>
              <a:t>Mooney</a:t>
            </a:r>
            <a:r>
              <a:rPr lang="cs-CZ" sz="3200" b="1" dirty="0" smtClean="0">
                <a:solidFill>
                  <a:srgbClr val="FF0000"/>
                </a:solidFill>
              </a:rPr>
              <a:t> – výklad a měření</a:t>
            </a:r>
            <a:endParaRPr lang="cs-CZ" sz="3200" dirty="0">
              <a:solidFill>
                <a:srgbClr val="FF0000"/>
              </a:solidFill>
            </a:endParaRPr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5292080" y="1628800"/>
            <a:ext cx="17281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Modifikace přírodního kaučuku</a:t>
            </a:r>
            <a:br>
              <a:rPr lang="cs-CZ" sz="2800" b="1" dirty="0" smtClean="0">
                <a:solidFill>
                  <a:srgbClr val="FF0000"/>
                </a:solidFill>
              </a:rPr>
            </a:br>
            <a:r>
              <a:rPr lang="cs-CZ" sz="2800" b="1" dirty="0" smtClean="0">
                <a:solidFill>
                  <a:srgbClr val="FF0000"/>
                </a:solidFill>
              </a:rPr>
              <a:t>nejběžnější je CHLORACE elementárním chlórem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10. 10. 2013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5 2013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21</a:t>
            </a:fld>
            <a:endParaRPr lang="sk-SK"/>
          </a:p>
        </p:txBody>
      </p:sp>
      <p:pic>
        <p:nvPicPr>
          <p:cNvPr id="8" name="Obrázek 7" descr="img5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003255" y="-834902"/>
            <a:ext cx="3240360" cy="8023749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683568" y="4941168"/>
            <a:ext cx="7992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FF0000"/>
                </a:solidFill>
              </a:rPr>
              <a:t>Jsou zachovány dvojné vazby &gt; zachována možnost vulkanizace</a:t>
            </a:r>
            <a:endParaRPr lang="cs-CZ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10. 10. 2013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5 2013 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22</a:t>
            </a:fld>
            <a:endParaRPr lang="sk-SK"/>
          </a:p>
        </p:txBody>
      </p:sp>
      <p:sp>
        <p:nvSpPr>
          <p:cNvPr id="8" name="Nadpis 4"/>
          <p:cNvSpPr txBox="1">
            <a:spLocks/>
          </p:cNvSpPr>
          <p:nvPr/>
        </p:nvSpPr>
        <p:spPr>
          <a:xfrm>
            <a:off x="457200" y="274638"/>
            <a:ext cx="8229600" cy="99412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Modifikace přírodního kaučuku (</a:t>
            </a:r>
            <a:r>
              <a:rPr kumimoji="0" lang="cs-CZ" sz="2800" b="1" i="0" u="sng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 PRYŽE</a:t>
            </a:r>
            <a:r>
              <a:rPr kumimoji="0" lang="cs-CZ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br>
              <a:rPr kumimoji="0" lang="cs-CZ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s-CZ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její</a:t>
            </a:r>
            <a:r>
              <a:rPr kumimoji="0" lang="cs-CZ" sz="28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využití</a:t>
            </a:r>
            <a:endParaRPr kumimoji="0" lang="cs-CZ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Tabulka 8"/>
          <p:cNvGraphicFramePr>
            <a:graphicFrameLocks noGrp="1"/>
          </p:cNvGraphicFramePr>
          <p:nvPr/>
        </p:nvGraphicFramePr>
        <p:xfrm>
          <a:off x="395536" y="1268760"/>
          <a:ext cx="8352927" cy="399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/>
                <a:gridCol w="3192354"/>
                <a:gridCol w="278430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FF0000"/>
                          </a:solidFill>
                        </a:rPr>
                        <a:t>Typ</a:t>
                      </a:r>
                      <a:endParaRPr lang="cs-CZ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FF0000"/>
                          </a:solidFill>
                        </a:rPr>
                        <a:t>Vlastnosti</a:t>
                      </a:r>
                      <a:endParaRPr lang="cs-CZ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FF0000"/>
                          </a:solidFill>
                        </a:rPr>
                        <a:t>Použití</a:t>
                      </a:r>
                      <a:endParaRPr lang="cs-CZ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err="1" smtClean="0"/>
                        <a:t>Chlorkaučuk</a:t>
                      </a:r>
                      <a:endParaRPr lang="cs-CZ" b="1" dirty="0" smtClean="0"/>
                    </a:p>
                    <a:p>
                      <a:r>
                        <a:rPr lang="cs-CZ" dirty="0" smtClean="0"/>
                        <a:t>(obsahy chlóru až 60 % hmot.)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Filmotvorný</a:t>
                      </a:r>
                      <a:r>
                        <a:rPr lang="cs-CZ" dirty="0" smtClean="0"/>
                        <a:t>, lepší chemická stabilita, snížená hořlavost, ROZPUSTNOST V ORANICKÝCH ROZPOUŠTĚDLECH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Nátěrové hmoty (chemické provozy, např. škrobárny a cukrovary)</a:t>
                      </a:r>
                      <a:r>
                        <a:rPr lang="cs-CZ" dirty="0" smtClean="0"/>
                        <a:t>, lepidla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Kaučuk </a:t>
                      </a:r>
                      <a:r>
                        <a:rPr lang="cs-CZ" b="1" dirty="0" err="1" smtClean="0"/>
                        <a:t>hydrochlorid</a:t>
                      </a:r>
                      <a:endParaRPr lang="cs-CZ" b="1" dirty="0" smtClean="0"/>
                    </a:p>
                    <a:p>
                      <a:r>
                        <a:rPr lang="cs-CZ" dirty="0" smtClean="0"/>
                        <a:t>(modifikace pomocí plynného </a:t>
                      </a:r>
                      <a:r>
                        <a:rPr lang="cs-CZ" dirty="0" err="1" smtClean="0"/>
                        <a:t>HCl</a:t>
                      </a:r>
                      <a:r>
                        <a:rPr lang="cs-CZ" dirty="0" smtClean="0"/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(obsahy chlóru až 35 % hmot.)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 smtClean="0"/>
                        <a:t>Filmotvorný</a:t>
                      </a:r>
                      <a:r>
                        <a:rPr lang="cs-CZ" dirty="0" smtClean="0"/>
                        <a:t>, lepší chemická stabilita než přírodní kaučuk, ale horší než </a:t>
                      </a:r>
                      <a:r>
                        <a:rPr lang="cs-CZ" dirty="0" err="1" smtClean="0"/>
                        <a:t>chlorkaučuk</a:t>
                      </a:r>
                      <a:r>
                        <a:rPr lang="cs-CZ" dirty="0" smtClean="0"/>
                        <a:t>. snížená hořlavost, ROZPUSTNOST V ORANICKÝCH ROZPOUŠTĚDLECH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Fólie,</a:t>
                      </a:r>
                      <a:r>
                        <a:rPr lang="cs-CZ" baseline="0" dirty="0" smtClean="0"/>
                        <a:t> šlichty pro textilní vlákna</a:t>
                      </a:r>
                      <a:endParaRPr lang="cs-CZ" dirty="0" smtClean="0"/>
                    </a:p>
                    <a:p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ovéPole 9"/>
          <p:cNvSpPr txBox="1"/>
          <p:nvPr/>
        </p:nvSpPr>
        <p:spPr>
          <a:xfrm>
            <a:off x="539552" y="5373216"/>
            <a:ext cx="8136904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err="1" smtClean="0">
                <a:solidFill>
                  <a:srgbClr val="FF0000"/>
                </a:solidFill>
              </a:rPr>
              <a:t>Chlorkaučuk</a:t>
            </a:r>
            <a:r>
              <a:rPr lang="cs-CZ" sz="2400" b="1" dirty="0" smtClean="0">
                <a:solidFill>
                  <a:srgbClr val="FF0000"/>
                </a:solidFill>
              </a:rPr>
              <a:t> je asi NEJDŮLEŽITĚJŠÍ MODIFIKOVANÝ PŘÍRODNÍ KAUČUK</a:t>
            </a:r>
            <a:endParaRPr lang="cs-CZ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sk-SK" sz="2800" b="1" kern="1200" dirty="0" err="1" smtClean="0">
                <a:solidFill>
                  <a:srgbClr val="FF0000"/>
                </a:solidFill>
                <a:ea typeface="Times New Roman"/>
                <a:cs typeface="Times New Roman"/>
              </a:rPr>
              <a:t>Isopren</a:t>
            </a:r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 – základní jednotka TERPENOIDŮ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26. 9. 2013</a:t>
            </a:r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2 2013 </a:t>
            </a:r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A1800-BFC7-4E22-8964-B8A4E143B637}" type="slidenum">
              <a:rPr lang="sk-SK" smtClean="0"/>
              <a:pPr>
                <a:defRPr/>
              </a:pPr>
              <a:t>3</a:t>
            </a:fld>
            <a:endParaRPr lang="sk-SK"/>
          </a:p>
        </p:txBody>
      </p:sp>
      <p:pic>
        <p:nvPicPr>
          <p:cNvPr id="13" name="Zástupný symbol pro obsah 12" descr="Vzorec">
            <a:hlinkClick r:id="rId2" tooltip="&quot;Vzorec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08720"/>
            <a:ext cx="259228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Tabulka 13"/>
          <p:cNvGraphicFramePr>
            <a:graphicFrameLocks noGrp="1"/>
          </p:cNvGraphicFramePr>
          <p:nvPr/>
        </p:nvGraphicFramePr>
        <p:xfrm>
          <a:off x="2915816" y="1025178"/>
          <a:ext cx="5832648" cy="1288737"/>
        </p:xfrm>
        <a:graphic>
          <a:graphicData uri="http://schemas.openxmlformats.org/drawingml/2006/table">
            <a:tbl>
              <a:tblPr/>
              <a:tblGrid>
                <a:gridCol w="2916324"/>
                <a:gridCol w="2916324"/>
              </a:tblGrid>
              <a:tr h="587697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Systematický název</a:t>
                      </a: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2-</a:t>
                      </a:r>
                      <a:r>
                        <a:rPr lang="cs-CZ" sz="2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methyl</a:t>
                      </a:r>
                      <a:r>
                        <a:rPr lang="cs-CZ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cs-CZ" sz="2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buta</a:t>
                      </a:r>
                      <a:r>
                        <a:rPr lang="cs-CZ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-1,3-dien</a:t>
                      </a: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5498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2000" dirty="0">
                          <a:latin typeface="Times New Roman"/>
                          <a:ea typeface="Times New Roman"/>
                          <a:cs typeface="Times New Roman"/>
                        </a:rPr>
                        <a:t>Ostatní názvy</a:t>
                      </a: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2000" dirty="0">
                          <a:latin typeface="Times New Roman"/>
                          <a:ea typeface="Times New Roman"/>
                          <a:cs typeface="Times New Roman"/>
                        </a:rPr>
                        <a:t>2-</a:t>
                      </a:r>
                      <a:r>
                        <a:rPr lang="cs-CZ" sz="2000" dirty="0" err="1">
                          <a:latin typeface="Times New Roman"/>
                          <a:ea typeface="Times New Roman"/>
                          <a:cs typeface="Times New Roman"/>
                        </a:rPr>
                        <a:t>methyl</a:t>
                      </a:r>
                      <a:r>
                        <a:rPr lang="cs-CZ" sz="2000" dirty="0">
                          <a:latin typeface="Times New Roman"/>
                          <a:ea typeface="Times New Roman"/>
                          <a:cs typeface="Times New Roman"/>
                        </a:rPr>
                        <a:t>-1,3-butadien</a:t>
                      </a: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5498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20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4" tooltip="Chemický vzorec"/>
                        </a:rPr>
                        <a:t>Sumární vzorec</a:t>
                      </a: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2000" dirty="0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cs-CZ" sz="20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cs-CZ" sz="2000" dirty="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cs-CZ" sz="20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sp>
        <p:nvSpPr>
          <p:cNvPr id="15" name="Obdélník 14"/>
          <p:cNvSpPr/>
          <p:nvPr/>
        </p:nvSpPr>
        <p:spPr>
          <a:xfrm>
            <a:off x="683568" y="2636912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800" b="1" dirty="0" smtClean="0">
                <a:solidFill>
                  <a:srgbClr val="FF0000"/>
                </a:solidFill>
                <a:ea typeface="Times New Roman"/>
                <a:cs typeface="Times New Roman"/>
              </a:rPr>
              <a:t>TERPENOIDY – HLAVNÍ SLOŽKY PRYSKYŘIC</a:t>
            </a:r>
            <a:endParaRPr lang="cs-CZ" sz="2800" dirty="0"/>
          </a:p>
        </p:txBody>
      </p:sp>
      <p:graphicFrame>
        <p:nvGraphicFramePr>
          <p:cNvPr id="16" name="Tabulka 15"/>
          <p:cNvGraphicFramePr>
            <a:graphicFrameLocks noGrp="1"/>
          </p:cNvGraphicFramePr>
          <p:nvPr/>
        </p:nvGraphicFramePr>
        <p:xfrm>
          <a:off x="755576" y="3140968"/>
          <a:ext cx="7776864" cy="2774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  <a:gridCol w="1368152"/>
                <a:gridCol w="3960440"/>
              </a:tblGrid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FF0000"/>
                          </a:solidFill>
                        </a:rPr>
                        <a:t>OZNAČENÍ</a:t>
                      </a:r>
                      <a:endParaRPr lang="cs-CZ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FF0000"/>
                          </a:solidFill>
                        </a:rPr>
                        <a:t>POČET UHLÍKŮ</a:t>
                      </a:r>
                      <a:endParaRPr lang="cs-CZ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FF0000"/>
                          </a:solidFill>
                        </a:rPr>
                        <a:t>SKUPENSTVÍ</a:t>
                      </a:r>
                    </a:p>
                    <a:p>
                      <a:pPr algn="ctr"/>
                      <a:r>
                        <a:rPr lang="cs-CZ" sz="2000" dirty="0" smtClean="0">
                          <a:solidFill>
                            <a:srgbClr val="FF0000"/>
                          </a:solidFill>
                        </a:rPr>
                        <a:t>za normální teploty (tj.</a:t>
                      </a:r>
                      <a:r>
                        <a:rPr lang="cs-CZ" sz="2000" baseline="0" dirty="0" smtClean="0">
                          <a:solidFill>
                            <a:srgbClr val="FF0000"/>
                          </a:solidFill>
                        </a:rPr>
                        <a:t> 23 °C)</a:t>
                      </a:r>
                      <a:endParaRPr lang="cs-CZ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18458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Monoterpenoid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kapalina</a:t>
                      </a:r>
                      <a:endParaRPr lang="cs-CZ" dirty="0"/>
                    </a:p>
                  </a:txBody>
                  <a:tcPr/>
                </a:tc>
              </a:tr>
              <a:tr h="518458">
                <a:tc>
                  <a:txBody>
                    <a:bodyPr/>
                    <a:lstStyle/>
                    <a:p>
                      <a:r>
                        <a:rPr lang="cs-CZ" dirty="0" smtClean="0"/>
                        <a:t>SESQUITERPENOID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kapalina</a:t>
                      </a:r>
                      <a:endParaRPr lang="cs-CZ" dirty="0"/>
                    </a:p>
                  </a:txBody>
                  <a:tcPr/>
                </a:tc>
              </a:tr>
              <a:tr h="518458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Diterpenoid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Pevná látka</a:t>
                      </a:r>
                      <a:endParaRPr lang="cs-CZ" dirty="0"/>
                    </a:p>
                  </a:txBody>
                  <a:tcPr/>
                </a:tc>
              </a:tr>
              <a:tr h="518458">
                <a:tc>
                  <a:txBody>
                    <a:bodyPr/>
                    <a:lstStyle/>
                    <a:p>
                      <a:r>
                        <a:rPr lang="cs-CZ" dirty="0" smtClean="0"/>
                        <a:t>TRITERPENOID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Pevná látka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Trochu  terminologie je nutné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256584"/>
          </a:xfrm>
        </p:spPr>
        <p:txBody>
          <a:bodyPr/>
          <a:lstStyle/>
          <a:p>
            <a:pPr algn="ctr">
              <a:buNone/>
            </a:pPr>
            <a:r>
              <a:rPr lang="cs-CZ" sz="3600" b="1" u="sng" dirty="0" smtClean="0">
                <a:solidFill>
                  <a:srgbClr val="008000"/>
                </a:solidFill>
              </a:rPr>
              <a:t>POLYTERPENY = POLYISOPRENY</a:t>
            </a:r>
          </a:p>
          <a:p>
            <a:pPr>
              <a:buNone/>
            </a:pPr>
            <a:r>
              <a:rPr lang="cs-CZ" sz="2800" b="1" dirty="0" smtClean="0"/>
              <a:t>Kaučuk – vulkanizace – PRYŽ</a:t>
            </a:r>
          </a:p>
          <a:p>
            <a:pPr>
              <a:buNone/>
            </a:pPr>
            <a:r>
              <a:rPr lang="cs-CZ" sz="2800" b="1" i="1" dirty="0" err="1" smtClean="0"/>
              <a:t>Rubber</a:t>
            </a:r>
            <a:r>
              <a:rPr lang="cs-CZ" sz="2800" b="1" i="1" dirty="0" smtClean="0"/>
              <a:t> – </a:t>
            </a:r>
            <a:r>
              <a:rPr lang="cs-CZ" sz="2800" b="1" i="1" dirty="0" err="1" smtClean="0"/>
              <a:t>Vulcanization</a:t>
            </a:r>
            <a:r>
              <a:rPr lang="cs-CZ" sz="2800" b="1" i="1" dirty="0" smtClean="0"/>
              <a:t> – </a:t>
            </a:r>
            <a:r>
              <a:rPr lang="cs-CZ" sz="2800" b="1" i="1" dirty="0" err="1" smtClean="0"/>
              <a:t>Vulcanized</a:t>
            </a:r>
            <a:r>
              <a:rPr lang="cs-CZ" sz="2800" b="1" i="1" dirty="0" smtClean="0"/>
              <a:t> </a:t>
            </a:r>
            <a:r>
              <a:rPr lang="cs-CZ" sz="2800" b="1" i="1" dirty="0" err="1" smtClean="0"/>
              <a:t>Rubber</a:t>
            </a:r>
            <a:endParaRPr lang="cs-CZ" sz="2800" b="1" i="1" dirty="0" smtClean="0"/>
          </a:p>
          <a:p>
            <a:pPr algn="ctr">
              <a:buNone/>
            </a:pPr>
            <a:endParaRPr lang="cs-CZ" b="1" dirty="0" smtClean="0">
              <a:solidFill>
                <a:srgbClr val="0000FF"/>
              </a:solidFill>
            </a:endParaRPr>
          </a:p>
          <a:p>
            <a:pPr algn="ctr">
              <a:buNone/>
            </a:pPr>
            <a:r>
              <a:rPr lang="cs-CZ" b="1" dirty="0" smtClean="0">
                <a:solidFill>
                  <a:srgbClr val="0000FF"/>
                </a:solidFill>
              </a:rPr>
              <a:t>PŘÍRODNÍ GUMY = POLYSACHARIDY = </a:t>
            </a:r>
            <a:r>
              <a:rPr lang="cs-CZ" b="1" u="sng" dirty="0" smtClean="0">
                <a:solidFill>
                  <a:srgbClr val="0000FF"/>
                </a:solidFill>
              </a:rPr>
              <a:t>KLOVATINY</a:t>
            </a:r>
          </a:p>
          <a:p>
            <a:pPr algn="ctr">
              <a:buNone/>
            </a:pPr>
            <a:r>
              <a:rPr lang="cs-CZ" b="1" u="sng" dirty="0" smtClean="0">
                <a:solidFill>
                  <a:srgbClr val="7030A0"/>
                </a:solidFill>
              </a:rPr>
              <a:t>Kde se v češtině vzal výraz GUMA?</a:t>
            </a:r>
          </a:p>
          <a:p>
            <a:pPr algn="ctr">
              <a:buNone/>
            </a:pPr>
            <a:r>
              <a:rPr lang="cs-CZ" b="1" dirty="0" smtClean="0">
                <a:solidFill>
                  <a:srgbClr val="7030A0"/>
                </a:solidFill>
              </a:rPr>
              <a:t>Z německého GUMMI = PRYŽ</a:t>
            </a:r>
          </a:p>
          <a:p>
            <a:pPr algn="ctr">
              <a:buNone/>
            </a:pPr>
            <a:r>
              <a:rPr lang="cs-CZ" b="1" dirty="0" smtClean="0">
                <a:solidFill>
                  <a:srgbClr val="7030A0"/>
                </a:solidFill>
              </a:rPr>
              <a:t>Kaučuk je německy </a:t>
            </a:r>
            <a:r>
              <a:rPr lang="cs-CZ" b="1" dirty="0" err="1" smtClean="0">
                <a:solidFill>
                  <a:srgbClr val="7030A0"/>
                </a:solidFill>
              </a:rPr>
              <a:t>Kautschuk</a:t>
            </a:r>
            <a:endParaRPr lang="cs-CZ" b="1" dirty="0">
              <a:solidFill>
                <a:srgbClr val="7030A0"/>
              </a:solidFill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10. 10. 2013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5 2013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4</a:t>
            </a:fld>
            <a:endParaRPr lang="sk-SK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DVOUSTUPŇOVÁ enzymatická syntéza</a:t>
            </a:r>
            <a:endParaRPr lang="cs-CZ" sz="280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10. 10. 2013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5 2013 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5</a:t>
            </a:fld>
            <a:endParaRPr lang="sk-SK"/>
          </a:p>
        </p:txBody>
      </p:sp>
      <p:pic>
        <p:nvPicPr>
          <p:cNvPr id="6" name="Obrázek 5" descr="RubberSyn&amp;Natur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7" y="1340768"/>
            <a:ext cx="5256584" cy="1572187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83568" y="90872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8000"/>
                </a:solidFill>
              </a:rPr>
              <a:t>„AKTIVNÍ“ ISOPREN</a:t>
            </a:r>
            <a:endParaRPr lang="cs-CZ" b="1" dirty="0">
              <a:solidFill>
                <a:srgbClr val="008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51520" y="836712"/>
            <a:ext cx="360040" cy="523220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8000"/>
                </a:solidFill>
              </a:rPr>
              <a:t>1</a:t>
            </a:r>
            <a:endParaRPr lang="cs-CZ" sz="2800" b="1" dirty="0">
              <a:solidFill>
                <a:srgbClr val="008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23528" y="2996952"/>
            <a:ext cx="360040" cy="52322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00FF"/>
                </a:solidFill>
              </a:rPr>
              <a:t>2</a:t>
            </a:r>
            <a:endParaRPr lang="cs-CZ" sz="2800" b="1" dirty="0">
              <a:solidFill>
                <a:srgbClr val="0000FF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827584" y="2996952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00FF"/>
                </a:solidFill>
              </a:rPr>
              <a:t>KONDENZACE „hlava – pata“ dvou jednotek „AKTIVNÍHO“ ISOPRENU </a:t>
            </a:r>
            <a:endParaRPr lang="cs-CZ" b="1" dirty="0">
              <a:solidFill>
                <a:srgbClr val="0000FF"/>
              </a:solidFill>
            </a:endParaRPr>
          </a:p>
        </p:txBody>
      </p:sp>
      <p:pic>
        <p:nvPicPr>
          <p:cNvPr id="12" name="Obrázek 11" descr="img5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267439" y="2205169"/>
            <a:ext cx="3096954" cy="5400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/>
          <a:lstStyle/>
          <a:p>
            <a:r>
              <a:rPr lang="cs-CZ" sz="2800" b="1" dirty="0" smtClean="0">
                <a:solidFill>
                  <a:srgbClr val="C00000"/>
                </a:solidFill>
              </a:rPr>
              <a:t>TŘÍSTUPŇOVÁ enzymatická syntéza TERPENOIDŮ</a:t>
            </a:r>
            <a:endParaRPr lang="cs-CZ" sz="2800" dirty="0">
              <a:solidFill>
                <a:srgbClr val="C00000"/>
              </a:solidFill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10. 10. 2013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5 2013 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6</a:t>
            </a:fld>
            <a:endParaRPr lang="sk-SK"/>
          </a:p>
        </p:txBody>
      </p:sp>
      <p:pic>
        <p:nvPicPr>
          <p:cNvPr id="13" name="Obrázek 12" descr="img5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76232" y="1056321"/>
            <a:ext cx="3102904" cy="3096344"/>
          </a:xfrm>
          <a:prstGeom prst="rect">
            <a:avLst/>
          </a:prstGeom>
          <a:ln w="38100">
            <a:solidFill>
              <a:srgbClr val="0000FF"/>
            </a:solidFill>
          </a:ln>
        </p:spPr>
      </p:pic>
      <p:pic>
        <p:nvPicPr>
          <p:cNvPr id="14" name="Obrázek 13" descr="img5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696037" y="1885402"/>
            <a:ext cx="3139781" cy="5548096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15" name="TextovéPole 14"/>
          <p:cNvSpPr txBox="1"/>
          <p:nvPr/>
        </p:nvSpPr>
        <p:spPr>
          <a:xfrm>
            <a:off x="3275856" y="1340768"/>
            <a:ext cx="5544616" cy="830997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00FF"/>
                </a:solidFill>
              </a:rPr>
              <a:t>KONDENZACE „hlava – pata“ dvou jednotek „AKTIVNÍHO“ ISOPRENU </a:t>
            </a:r>
            <a:endParaRPr lang="cs-CZ" sz="2400" b="1" dirty="0">
              <a:solidFill>
                <a:srgbClr val="0000FF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539552" y="5661248"/>
            <a:ext cx="2952328" cy="58477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C00000"/>
                </a:solidFill>
              </a:rPr>
              <a:t>TERPENOIDY</a:t>
            </a:r>
            <a:endParaRPr lang="cs-CZ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cs-CZ" sz="2800" b="1" dirty="0" smtClean="0"/>
              <a:t>Jsou obsaženy v cca. 2000 rostlinách z různých geografických oblastí</a:t>
            </a:r>
          </a:p>
          <a:p>
            <a:r>
              <a:rPr lang="cs-CZ" sz="2800" b="1" dirty="0" smtClean="0"/>
              <a:t>Stromy, keře, byliny</a:t>
            </a:r>
          </a:p>
          <a:p>
            <a:r>
              <a:rPr lang="cs-CZ" sz="2800" b="1" u="sng" dirty="0" smtClean="0">
                <a:solidFill>
                  <a:srgbClr val="FF0000"/>
                </a:solidFill>
              </a:rPr>
              <a:t>NEJDŮLEŽITĚJŠÍ JE STROM</a:t>
            </a:r>
            <a:r>
              <a:rPr lang="cs-CZ" sz="2800" b="1" dirty="0" smtClean="0">
                <a:solidFill>
                  <a:srgbClr val="FF0000"/>
                </a:solidFill>
              </a:rPr>
              <a:t>: kaučukovník </a:t>
            </a:r>
            <a:r>
              <a:rPr lang="cs-CZ" sz="2800" b="1" i="1" dirty="0" err="1" smtClean="0">
                <a:solidFill>
                  <a:srgbClr val="FF0000"/>
                </a:solidFill>
              </a:rPr>
              <a:t>Hevea</a:t>
            </a:r>
            <a:r>
              <a:rPr lang="cs-CZ" sz="2800" b="1" i="1" dirty="0" smtClean="0">
                <a:solidFill>
                  <a:srgbClr val="FF0000"/>
                </a:solidFill>
              </a:rPr>
              <a:t> </a:t>
            </a:r>
            <a:r>
              <a:rPr lang="cs-CZ" sz="2800" b="1" i="1" dirty="0" err="1" smtClean="0">
                <a:solidFill>
                  <a:srgbClr val="FF0000"/>
                </a:solidFill>
              </a:rPr>
              <a:t>brasiliensis</a:t>
            </a:r>
            <a:endParaRPr lang="cs-CZ" sz="2800" b="1" i="1" dirty="0" smtClean="0">
              <a:solidFill>
                <a:srgbClr val="FF0000"/>
              </a:solidFill>
            </a:endParaRPr>
          </a:p>
          <a:p>
            <a:r>
              <a:rPr lang="cs-CZ" sz="2800" b="1" i="1" u="sng" dirty="0" smtClean="0">
                <a:solidFill>
                  <a:srgbClr val="008000"/>
                </a:solidFill>
              </a:rPr>
              <a:t>NADĚJNÁ BYLINA</a:t>
            </a:r>
            <a:r>
              <a:rPr lang="cs-CZ" sz="2800" b="1" i="1" dirty="0" smtClean="0">
                <a:solidFill>
                  <a:srgbClr val="008000"/>
                </a:solidFill>
              </a:rPr>
              <a:t>: </a:t>
            </a:r>
            <a:r>
              <a:rPr lang="cs-CZ" sz="2800" b="1" i="1" dirty="0" err="1" smtClean="0">
                <a:solidFill>
                  <a:srgbClr val="008000"/>
                </a:solidFill>
              </a:rPr>
              <a:t>Taraxanum</a:t>
            </a:r>
            <a:r>
              <a:rPr lang="cs-CZ" sz="2800" b="1" i="1" dirty="0" smtClean="0">
                <a:solidFill>
                  <a:srgbClr val="008000"/>
                </a:solidFill>
              </a:rPr>
              <a:t> </a:t>
            </a:r>
            <a:r>
              <a:rPr lang="cs-CZ" sz="2800" b="1" i="1" dirty="0" err="1" smtClean="0">
                <a:solidFill>
                  <a:srgbClr val="008000"/>
                </a:solidFill>
              </a:rPr>
              <a:t>koksagyz</a:t>
            </a:r>
            <a:r>
              <a:rPr lang="cs-CZ" sz="2800" b="1" i="1" dirty="0" smtClean="0">
                <a:solidFill>
                  <a:srgbClr val="008000"/>
                </a:solidFill>
              </a:rPr>
              <a:t> (s ním bylo experimentováno i na VÚMCH,  nyní PIB a políčka byla v Brně na Riviéře)</a:t>
            </a:r>
          </a:p>
          <a:p>
            <a:endParaRPr lang="cs-CZ" sz="2800" b="1" dirty="0" smtClean="0"/>
          </a:p>
          <a:p>
            <a:endParaRPr lang="cs-CZ" sz="2800" b="1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10. 10. 2013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5 2013 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7</a:t>
            </a:fld>
            <a:endParaRPr lang="sk-SK"/>
          </a:p>
        </p:txBody>
      </p:sp>
      <p:sp>
        <p:nvSpPr>
          <p:cNvPr id="8" name="Nadpis 1"/>
          <p:cNvSpPr txBox="1">
            <a:spLocks/>
          </p:cNvSpPr>
          <p:nvPr/>
        </p:nvSpPr>
        <p:spPr bwMode="auto">
          <a:xfrm>
            <a:off x="457200" y="274638"/>
            <a:ext cx="8229600" cy="85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cs-CZ" sz="2800" b="1" dirty="0" smtClean="0">
                <a:solidFill>
                  <a:srgbClr val="FF0000"/>
                </a:solidFill>
              </a:rPr>
              <a:t>POLYTERPENY = POLYISOPRENY</a:t>
            </a:r>
          </a:p>
          <a:p>
            <a:pPr algn="ctr" eaLnBrk="0" hangingPunct="0"/>
            <a:r>
              <a:rPr kumimoji="0" lang="cs-CZ" sz="2800" b="1" i="0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Výskyt v přírodě</a:t>
            </a:r>
            <a:endParaRPr kumimoji="0" lang="cs-CZ" sz="2800" b="0" i="0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10. 10. 2013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5 2013 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8</a:t>
            </a:fld>
            <a:endParaRPr lang="sk-SK"/>
          </a:p>
        </p:txBody>
      </p:sp>
      <p:sp>
        <p:nvSpPr>
          <p:cNvPr id="8" name="Nadpis 1"/>
          <p:cNvSpPr txBox="1">
            <a:spLocks/>
          </p:cNvSpPr>
          <p:nvPr/>
        </p:nvSpPr>
        <p:spPr bwMode="auto">
          <a:xfrm>
            <a:off x="457200" y="274638"/>
            <a:ext cx="8229600" cy="85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cs-CZ" sz="2800" b="1" dirty="0" smtClean="0">
                <a:solidFill>
                  <a:srgbClr val="FF0000"/>
                </a:solidFill>
              </a:rPr>
              <a:t>POLYTERPENY = POLYISOPRENY</a:t>
            </a:r>
          </a:p>
          <a:p>
            <a:pPr algn="ctr" eaLnBrk="0" hangingPunct="0"/>
            <a:r>
              <a:rPr kumimoji="0" lang="cs-CZ" sz="2800" b="1" i="0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Získávání v přírodě</a:t>
            </a:r>
            <a:endParaRPr kumimoji="0" lang="cs-CZ" sz="2800" b="0" i="0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350201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ovéPole 12"/>
          <p:cNvSpPr txBox="1"/>
          <p:nvPr/>
        </p:nvSpPr>
        <p:spPr>
          <a:xfrm>
            <a:off x="4572000" y="1196752"/>
            <a:ext cx="367240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FF0000"/>
                </a:solidFill>
              </a:rPr>
              <a:t>Latex (cca. 25 – 35 % kaučuku)</a:t>
            </a:r>
          </a:p>
          <a:p>
            <a:pP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0000FF"/>
                </a:solidFill>
              </a:rPr>
              <a:t>Koagulace kyselinami (mravenčí, octová) &gt; KREPOVÝ KAUČUK</a:t>
            </a:r>
          </a:p>
          <a:p>
            <a:pP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008000"/>
                </a:solidFill>
              </a:rPr>
              <a:t>Kalandrování a stabilizace proti oxidaci a mikroorganizmům </a:t>
            </a:r>
          </a:p>
          <a:p>
            <a:pP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Expedice </a:t>
            </a:r>
          </a:p>
          <a:p>
            <a:endParaRPr lang="cs-CZ" sz="28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10. 10. 2013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5 2013 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9</a:t>
            </a:fld>
            <a:endParaRPr lang="sk-SK"/>
          </a:p>
        </p:txBody>
      </p:sp>
      <p:sp>
        <p:nvSpPr>
          <p:cNvPr id="8" name="Nadpis 1"/>
          <p:cNvSpPr txBox="1">
            <a:spLocks/>
          </p:cNvSpPr>
          <p:nvPr/>
        </p:nvSpPr>
        <p:spPr bwMode="auto">
          <a:xfrm>
            <a:off x="457200" y="274638"/>
            <a:ext cx="8229600" cy="85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cs-CZ" sz="2800" b="1" dirty="0" smtClean="0">
                <a:solidFill>
                  <a:srgbClr val="FF0000"/>
                </a:solidFill>
              </a:rPr>
              <a:t>POLYTERPENY = POLYISOPRENY</a:t>
            </a:r>
          </a:p>
          <a:p>
            <a:pPr algn="ctr" eaLnBrk="0" hangingPunct="0"/>
            <a:r>
              <a:rPr lang="cs-CZ" sz="2800" b="1" dirty="0" smtClean="0">
                <a:solidFill>
                  <a:srgbClr val="008000"/>
                </a:solidFill>
                <a:latin typeface="Arial Black" pitchFamily="34" charset="0"/>
              </a:rPr>
              <a:t>IZOMERY</a:t>
            </a:r>
          </a:p>
        </p:txBody>
      </p:sp>
      <p:pic>
        <p:nvPicPr>
          <p:cNvPr id="10" name="Zástupný symbol pro obsah 9" descr="img5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052292" y="-2387996"/>
            <a:ext cx="967408" cy="8424936"/>
          </a:xfrm>
        </p:spPr>
      </p:pic>
      <p:sp>
        <p:nvSpPr>
          <p:cNvPr id="11" name="TextovéPole 10"/>
          <p:cNvSpPr txBox="1"/>
          <p:nvPr/>
        </p:nvSpPr>
        <p:spPr>
          <a:xfrm>
            <a:off x="611560" y="2492896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Přírodní kaučuk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6372200" y="2420888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 smtClean="0">
                <a:solidFill>
                  <a:srgbClr val="C00000"/>
                </a:solidFill>
              </a:rPr>
              <a:t>Gutta</a:t>
            </a:r>
            <a:r>
              <a:rPr lang="cs-CZ" sz="2400" b="1" dirty="0" smtClean="0"/>
              <a:t> </a:t>
            </a:r>
            <a:endParaRPr lang="cs-CZ" sz="2400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5580112" y="2996952"/>
            <a:ext cx="31683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Nevulkanizuje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Odolnější proti oxidaci (atmosférickému stárnutí)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Není elastický za normální teploty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Měkne a je elastický nad cca. 50 °C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611560" y="3068960"/>
            <a:ext cx="31683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b="1" dirty="0" smtClean="0">
                <a:solidFill>
                  <a:srgbClr val="FF0000"/>
                </a:solidFill>
              </a:rPr>
              <a:t>Vulkanizuje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>
                <a:solidFill>
                  <a:srgbClr val="FF0000"/>
                </a:solidFill>
              </a:rPr>
              <a:t>Málo odolný proti oxidaci (atmosférickému stárnutí)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>
                <a:solidFill>
                  <a:srgbClr val="FF0000"/>
                </a:solidFill>
              </a:rPr>
              <a:t>Elastický za normální teploty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3002</TotalTime>
  <Words>1308</Words>
  <Application>Microsoft Office PowerPoint</Application>
  <PresentationFormat>Předvádění na obrazovce (4:3)</PresentationFormat>
  <Paragraphs>285</Paragraphs>
  <Slides>22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Default Design</vt:lpstr>
      <vt:lpstr>PŘÍRODNÍ POLYMERY Polyterpeny </vt:lpstr>
      <vt:lpstr>Snímek 2</vt:lpstr>
      <vt:lpstr>Isopren – základní jednotka TERPENOIDŮ</vt:lpstr>
      <vt:lpstr>Trochu  terminologie je nutné</vt:lpstr>
      <vt:lpstr>DVOUSTUPŇOVÁ enzymatická syntéza</vt:lpstr>
      <vt:lpstr>TŘÍSTUPŇOVÁ enzymatická syntéza TERPENOIDŮ</vt:lpstr>
      <vt:lpstr>Snímek 7</vt:lpstr>
      <vt:lpstr>Snímek 8</vt:lpstr>
      <vt:lpstr>Snímek 9</vt:lpstr>
      <vt:lpstr>Snímek 10</vt:lpstr>
      <vt:lpstr>Snímek 11</vt:lpstr>
      <vt:lpstr>Dvouválec</vt:lpstr>
      <vt:lpstr>Hnětič</vt:lpstr>
      <vt:lpstr>Snímek 14</vt:lpstr>
      <vt:lpstr>Snímek 15</vt:lpstr>
      <vt:lpstr>Snímek 16</vt:lpstr>
      <vt:lpstr>Snímek 17</vt:lpstr>
      <vt:lpstr>butadien-styrénový kaučuk</vt:lpstr>
      <vt:lpstr>Snímek 19</vt:lpstr>
      <vt:lpstr>Snímek 20</vt:lpstr>
      <vt:lpstr>Modifikace přírodního kaučuku nejběžnější je CHLORACE elementárním chlórem</vt:lpstr>
      <vt:lpstr>Snímek 22</vt:lpstr>
    </vt:vector>
  </TitlesOfParts>
  <Company>Home Studio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NAVRHOVÁNÍ VÝROBKŮ Z PLASTŮ</dc:title>
  <dc:creator>LP</dc:creator>
  <cp:lastModifiedBy>pospisil</cp:lastModifiedBy>
  <cp:revision>330</cp:revision>
  <dcterms:created xsi:type="dcterms:W3CDTF">2008-02-10T16:41:08Z</dcterms:created>
  <dcterms:modified xsi:type="dcterms:W3CDTF">2013-10-11T07:43:01Z</dcterms:modified>
</cp:coreProperties>
</file>