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416" r:id="rId3"/>
    <p:sldId id="417" r:id="rId4"/>
    <p:sldId id="420" r:id="rId5"/>
    <p:sldId id="427" r:id="rId6"/>
    <p:sldId id="430" r:id="rId7"/>
    <p:sldId id="431" r:id="rId8"/>
    <p:sldId id="432" r:id="rId9"/>
  </p:sldIdLst>
  <p:sldSz cx="9144000" cy="6858000" type="screen4x3"/>
  <p:notesSz cx="6858000" cy="9144000"/>
  <p:defaultTextStyle>
    <a:defPPr>
      <a:defRPr lang="sk-S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08000"/>
    <a:srgbClr val="0000FF"/>
    <a:srgbClr val="FF0000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58" y="-5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A020E8-AC26-45A2-8DDA-4796D5812D2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159F9-13B7-4B9F-BAF9-1E91E2B4D075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AE0EF-75A2-445F-BA42-21AAA1105D5A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D0A45-28A5-461E-8B92-945FC723D892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F317E-C5B4-4DAB-9674-AFCC279BEA9B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1B0DE-FA74-4AFF-A5C7-1440790630E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3F162C-1DBC-4BD0-B3FA-CB1FC3ECB06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68248-660C-447C-855D-37CBFB62877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A1800-BFC7-4E22-8964-B8A4E143B637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865BE-C659-4ABD-A817-DED046766B31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E1EA-64DE-4526-BF42-981E8B573A59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294A2-FC15-4664-8301-AA3F984E846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01612-7D2C-4A80-B82F-FB90E81E0ECC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5CD623B-DDD8-4A6A-9C50-793E8D3E8A30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547813" y="6245225"/>
            <a:ext cx="6696075" cy="476250"/>
          </a:xfrm>
          <a:noFill/>
        </p:spPr>
        <p:txBody>
          <a:bodyPr/>
          <a:lstStyle/>
          <a:p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3075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C0CBC22-831C-497A-92CA-C8075AB01A1C}" type="slidenum">
              <a:rPr lang="sk-SK" smtClean="0"/>
              <a:pPr/>
              <a:t>1</a:t>
            </a:fld>
            <a:endParaRPr lang="sk-SK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88640"/>
            <a:ext cx="7772400" cy="4320480"/>
          </a:xfrm>
        </p:spPr>
        <p:txBody>
          <a:bodyPr/>
          <a:lstStyle/>
          <a:p>
            <a:pPr eaLnBrk="1" hangingPunct="1"/>
            <a:r>
              <a:rPr lang="sk-SK" sz="4800" b="1" dirty="0" smtClean="0">
                <a:solidFill>
                  <a:srgbClr val="FF0000"/>
                </a:solidFill>
                <a:latin typeface="Arial Black" pitchFamily="34" charset="0"/>
              </a:rPr>
              <a:t>PŘÍRODNÍ POLYMERY</a:t>
            </a:r>
            <a:r>
              <a:rPr lang="sk-SK" sz="4000" b="1" dirty="0" smtClean="0">
                <a:solidFill>
                  <a:srgbClr val="FF0000"/>
                </a:solidFill>
              </a:rPr>
              <a:t/>
            </a:r>
            <a:br>
              <a:rPr lang="sk-SK" sz="4000" b="1" dirty="0" smtClean="0">
                <a:solidFill>
                  <a:srgbClr val="FF0000"/>
                </a:solidFill>
              </a:rPr>
            </a:br>
            <a:r>
              <a:rPr lang="cs-CZ" sz="5400" b="1" kern="1200" dirty="0" err="1" smtClean="0">
                <a:solidFill>
                  <a:srgbClr val="008000"/>
                </a:solidFill>
                <a:ea typeface="Times New Roman"/>
                <a:cs typeface="Times New Roman"/>
              </a:rPr>
              <a:t>Polyfenoly</a:t>
            </a:r>
            <a:r>
              <a:rPr lang="cs-CZ" sz="5400" b="1" kern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:</a:t>
            </a:r>
            <a: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  <a:t/>
            </a:r>
            <a:b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</a:br>
            <a:r>
              <a:rPr lang="cs-CZ" sz="5400" b="1" kern="1200" smtClean="0">
                <a:solidFill>
                  <a:srgbClr val="008000"/>
                </a:solidFill>
                <a:ea typeface="Times New Roman"/>
                <a:cs typeface="Times New Roman"/>
              </a:rPr>
              <a:t>třísloviny</a:t>
            </a:r>
            <a:endParaRPr lang="sk-SK" sz="4000" b="1" dirty="0" smtClean="0">
              <a:solidFill>
                <a:srgbClr val="008000"/>
              </a:solidFill>
            </a:endParaRP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640" y="4653136"/>
            <a:ext cx="6400800" cy="1584176"/>
          </a:xfrm>
        </p:spPr>
        <p:txBody>
          <a:bodyPr/>
          <a:lstStyle/>
          <a:p>
            <a:pPr eaLnBrk="1" hangingPunct="1"/>
            <a:r>
              <a:rPr lang="cs-CZ" sz="2400" b="1" dirty="0" smtClean="0"/>
              <a:t>RNDr. Ladislav Pospíšil, CSc.</a:t>
            </a:r>
          </a:p>
          <a:p>
            <a:pPr eaLnBrk="1" hangingPunct="1"/>
            <a:r>
              <a:rPr lang="cs-CZ" sz="2400" b="1" dirty="0" smtClean="0"/>
              <a:t>POLYMER INSTITUTE BRNO </a:t>
            </a:r>
          </a:p>
          <a:p>
            <a:pPr eaLnBrk="1" hangingPunct="1"/>
            <a:r>
              <a:rPr lang="cs-CZ" sz="2400" b="1" dirty="0" smtClean="0"/>
              <a:t>spol. s r.o. </a:t>
            </a:r>
            <a:endParaRPr lang="sk-SK" sz="2400" b="1" dirty="0" smtClean="0">
              <a:solidFill>
                <a:srgbClr val="C00000"/>
              </a:solidFill>
            </a:endParaRPr>
          </a:p>
        </p:txBody>
      </p:sp>
      <p:sp>
        <p:nvSpPr>
          <p:cNvPr id="3078" name="Zástupný symbol pro datum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17. 10. 2013</a:t>
            </a:r>
            <a:endParaRPr lang="sk-S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2</a:t>
            </a:fld>
            <a:endParaRPr lang="sk-SK"/>
          </a:p>
        </p:txBody>
      </p:sp>
      <p:pic>
        <p:nvPicPr>
          <p:cNvPr id="5" name="Obrázek 4" descr="375px-Tannic_acid_2-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836712"/>
            <a:ext cx="5400600" cy="54006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6444208" y="404664"/>
            <a:ext cx="20162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8000"/>
                </a:solidFill>
              </a:rPr>
              <a:t>Tanin – jedna z možných struktur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3</a:t>
            </a:fld>
            <a:endParaRPr lang="sk-SK"/>
          </a:p>
        </p:txBody>
      </p:sp>
      <p:pic>
        <p:nvPicPr>
          <p:cNvPr id="6" name="Obrázek 5" descr="800px-Tannic_ac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061" y="1484784"/>
            <a:ext cx="8659411" cy="463316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4211960" y="332656"/>
            <a:ext cx="45365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solidFill>
                  <a:srgbClr val="008000"/>
                </a:solidFill>
              </a:rPr>
              <a:t>Tanin –další z možných struktur</a:t>
            </a:r>
            <a:endParaRPr lang="cs-CZ" sz="3200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DAE1EA-64DE-4526-BF42-981E8B573A59}" type="slidenum">
              <a:rPr lang="sk-SK" smtClean="0"/>
              <a:pPr>
                <a:defRPr/>
              </a:pPr>
              <a:t>4</a:t>
            </a:fld>
            <a:endParaRPr lang="sk-SK"/>
          </a:p>
        </p:txBody>
      </p:sp>
      <p:pic>
        <p:nvPicPr>
          <p:cNvPr id="5" name="Obrázek 4" descr="img6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8042584" cy="3744416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683568" y="4725144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err="1" smtClean="0">
                <a:solidFill>
                  <a:srgbClr val="C00000"/>
                </a:solidFill>
              </a:rPr>
              <a:t>hydrolyzovatelné</a:t>
            </a:r>
            <a:r>
              <a:rPr lang="cs-CZ" sz="2800" b="1" dirty="0" smtClean="0">
                <a:solidFill>
                  <a:srgbClr val="C00000"/>
                </a:solidFill>
              </a:rPr>
              <a:t> taniny = </a:t>
            </a:r>
            <a:r>
              <a:rPr lang="cs-CZ" sz="2800" b="1" dirty="0" err="1" smtClean="0">
                <a:solidFill>
                  <a:srgbClr val="C00000"/>
                </a:solidFill>
              </a:rPr>
              <a:t>kys</a:t>
            </a:r>
            <a:r>
              <a:rPr lang="cs-CZ" sz="2800" b="1" dirty="0" smtClean="0">
                <a:solidFill>
                  <a:srgbClr val="C00000"/>
                </a:solidFill>
              </a:rPr>
              <a:t>. </a:t>
            </a:r>
            <a:r>
              <a:rPr lang="cs-CZ" sz="2800" b="1" dirty="0" err="1" smtClean="0">
                <a:solidFill>
                  <a:srgbClr val="C00000"/>
                </a:solidFill>
              </a:rPr>
              <a:t>gallová</a:t>
            </a:r>
            <a:r>
              <a:rPr lang="cs-CZ" sz="2800" b="1" dirty="0" smtClean="0">
                <a:solidFill>
                  <a:srgbClr val="C00000"/>
                </a:solidFill>
              </a:rPr>
              <a:t> + navázané sacharidy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Duběnkový inkoust 1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184576"/>
          </a:xfrm>
        </p:spPr>
        <p:txBody>
          <a:bodyPr/>
          <a:lstStyle/>
          <a:p>
            <a:pPr algn="just">
              <a:buNone/>
            </a:pPr>
            <a:r>
              <a:rPr lang="cs-CZ" sz="2800" b="1" dirty="0" smtClean="0">
                <a:solidFill>
                  <a:srgbClr val="FF0000"/>
                </a:solidFill>
              </a:rPr>
              <a:t>Duběnkový inkoust </a:t>
            </a:r>
            <a:r>
              <a:rPr lang="cs-CZ" sz="2800" b="1" dirty="0" smtClean="0"/>
              <a:t>(také </a:t>
            </a:r>
            <a:r>
              <a:rPr lang="cs-CZ" sz="2800" b="1" dirty="0" err="1" smtClean="0">
                <a:solidFill>
                  <a:srgbClr val="FF0000"/>
                </a:solidFill>
              </a:rPr>
              <a:t>železoduběnkový</a:t>
            </a:r>
            <a:r>
              <a:rPr lang="cs-CZ" sz="2800" b="1" dirty="0" smtClean="0">
                <a:solidFill>
                  <a:srgbClr val="FF0000"/>
                </a:solidFill>
              </a:rPr>
              <a:t>, </a:t>
            </a:r>
            <a:r>
              <a:rPr lang="cs-CZ" sz="2800" b="1" dirty="0" err="1" smtClean="0">
                <a:solidFill>
                  <a:srgbClr val="FF0000"/>
                </a:solidFill>
              </a:rPr>
              <a:t>železogalový</a:t>
            </a:r>
            <a:r>
              <a:rPr lang="cs-CZ" sz="2800" b="1" dirty="0" smtClean="0">
                <a:solidFill>
                  <a:srgbClr val="FF0000"/>
                </a:solidFill>
              </a:rPr>
              <a:t> inkoust</a:t>
            </a:r>
            <a:r>
              <a:rPr lang="cs-CZ" sz="2800" b="1" dirty="0" smtClean="0"/>
              <a:t>) je </a:t>
            </a:r>
            <a:r>
              <a:rPr lang="cs-CZ" sz="2800" dirty="0" smtClean="0"/>
              <a:t>inkoust </a:t>
            </a:r>
            <a:r>
              <a:rPr lang="cs-CZ" sz="2800" dirty="0" err="1" smtClean="0"/>
              <a:t>fialovo</a:t>
            </a:r>
            <a:r>
              <a:rPr lang="cs-CZ" sz="2800" dirty="0" smtClean="0"/>
              <a:t>-černé barvy, vyráběný ze solí železa a taninu z rostlinných zdrojů. Jde o organokovovou sloučeninu rozptýlenou ve vodě, ve které je stabilizována pojivem, který zajišťuje rozptýlení pigmentu v roztoku. V Evropě byl běžně používán od 12. do 19. století.</a:t>
            </a:r>
            <a:endParaRPr lang="cs-CZ" sz="280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5</a:t>
            </a:fld>
            <a:endParaRPr lang="sk-SK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200" b="1" dirty="0" smtClean="0">
                <a:solidFill>
                  <a:srgbClr val="FF0000"/>
                </a:solidFill>
              </a:rPr>
              <a:t>Duběnkový inkoust 4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6</a:t>
            </a:fld>
            <a:endParaRPr lang="sk-SK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Reakce změny oxidačního stupně železa a tím černé barvy</a:t>
            </a:r>
          </a:p>
          <a:p>
            <a:r>
              <a:rPr lang="cs-CZ" b="1" dirty="0" smtClean="0"/>
              <a:t>Příčiny blednutí inkoustu a reakce iontu železa při této změně</a:t>
            </a:r>
          </a:p>
          <a:p>
            <a:r>
              <a:rPr lang="cs-CZ" b="1" dirty="0" smtClean="0"/>
              <a:t>Obnovování duběnkového inkoustu</a:t>
            </a:r>
          </a:p>
          <a:p>
            <a:pPr algn="ctr">
              <a:buNone/>
            </a:pPr>
            <a:r>
              <a:rPr lang="cs-CZ" sz="4400" dirty="0" smtClean="0">
                <a:solidFill>
                  <a:srgbClr val="0000FF"/>
                </a:solidFill>
                <a:latin typeface="Arial Black" pitchFamily="34" charset="0"/>
              </a:rPr>
              <a:t>TOTO BUDE V OTÁZKÁCH NA ZKOUŠCE!</a:t>
            </a:r>
            <a:endParaRPr lang="cs-CZ" sz="4400" dirty="0">
              <a:solidFill>
                <a:srgbClr val="0000FF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PŘÍRODNÍ POLYMERY PŘF MU  6 DOPLNĚK 1 2013 </a:t>
            </a:r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7</a:t>
            </a:fld>
            <a:endParaRPr lang="sk-SK"/>
          </a:p>
        </p:txBody>
      </p:sp>
      <p:pic>
        <p:nvPicPr>
          <p:cNvPr id="10" name="Obrázek 9" descr="REakce vedoucí k inkoustu z kys. gallové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332656"/>
            <a:ext cx="8064896" cy="61435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17. 10. 2013</a:t>
            </a:r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dirty="0" smtClean="0"/>
              <a:t>PŘÍRODNÍ POLYMERY PŘF MU  6 DOPLNĚK 1 2013 </a:t>
            </a:r>
            <a:endParaRPr lang="sk-SK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1B0DE-FA74-4AFF-A5C7-1440790630ED}" type="slidenum">
              <a:rPr lang="sk-SK" smtClean="0"/>
              <a:pPr>
                <a:defRPr/>
              </a:pPr>
              <a:t>8</a:t>
            </a:fld>
            <a:endParaRPr lang="sk-SK"/>
          </a:p>
        </p:txBody>
      </p:sp>
      <p:sp>
        <p:nvSpPr>
          <p:cNvPr id="7" name="TextovéPole 6"/>
          <p:cNvSpPr txBox="1"/>
          <p:nvPr/>
        </p:nvSpPr>
        <p:spPr>
          <a:xfrm>
            <a:off x="683568" y="260648"/>
            <a:ext cx="77768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Další možnost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611560" y="1124744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8000"/>
                </a:solidFill>
              </a:rPr>
              <a:t>6FeSO</a:t>
            </a:r>
            <a:r>
              <a:rPr lang="cs-CZ" sz="2000" b="1" baseline="-25000" dirty="0" smtClean="0">
                <a:solidFill>
                  <a:srgbClr val="008000"/>
                </a:solidFill>
              </a:rPr>
              <a:t>4</a:t>
            </a:r>
            <a:r>
              <a:rPr lang="cs-CZ" sz="2000" b="1" dirty="0" smtClean="0"/>
              <a:t> + O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 + H</a:t>
            </a:r>
            <a:r>
              <a:rPr lang="cs-CZ" sz="2000" b="1" baseline="-25000" dirty="0" smtClean="0"/>
              <a:t>2</a:t>
            </a:r>
            <a:r>
              <a:rPr lang="cs-CZ" sz="2000" b="1" dirty="0" smtClean="0"/>
              <a:t>O                            </a:t>
            </a:r>
            <a:r>
              <a:rPr lang="cs-CZ" sz="2000" b="1" dirty="0" smtClean="0">
                <a:solidFill>
                  <a:srgbClr val="CC6600"/>
                </a:solidFill>
              </a:rPr>
              <a:t>2Fe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2</a:t>
            </a:r>
            <a:r>
              <a:rPr lang="cs-CZ" sz="2000" b="1" dirty="0" smtClean="0">
                <a:solidFill>
                  <a:srgbClr val="CC6600"/>
                </a:solidFill>
              </a:rPr>
              <a:t>(SO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4</a:t>
            </a:r>
            <a:r>
              <a:rPr lang="cs-CZ" sz="2000" b="1" dirty="0" smtClean="0">
                <a:solidFill>
                  <a:srgbClr val="CC6600"/>
                </a:solidFill>
              </a:rPr>
              <a:t>)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3</a:t>
            </a:r>
            <a:r>
              <a:rPr lang="cs-CZ" sz="2000" b="1" dirty="0" smtClean="0"/>
              <a:t> +</a:t>
            </a:r>
            <a:r>
              <a:rPr lang="cs-CZ" sz="2000" b="1" dirty="0" smtClean="0">
                <a:solidFill>
                  <a:srgbClr val="CC6600"/>
                </a:solidFill>
              </a:rPr>
              <a:t> </a:t>
            </a:r>
            <a:r>
              <a:rPr lang="cs-CZ" sz="2000" b="1" dirty="0" err="1" smtClean="0">
                <a:solidFill>
                  <a:srgbClr val="CC6600"/>
                </a:solidFill>
              </a:rPr>
              <a:t>Fe</a:t>
            </a:r>
            <a:r>
              <a:rPr lang="cs-CZ" sz="2000" b="1" dirty="0" smtClean="0">
                <a:solidFill>
                  <a:srgbClr val="CC6600"/>
                </a:solidFill>
              </a:rPr>
              <a:t>(OH)</a:t>
            </a:r>
            <a:r>
              <a:rPr lang="cs-CZ" sz="2000" b="1" baseline="-25000" dirty="0" smtClean="0">
                <a:solidFill>
                  <a:srgbClr val="CC6600"/>
                </a:solidFill>
              </a:rPr>
              <a:t>2</a:t>
            </a:r>
            <a:endParaRPr lang="cs-CZ" sz="2000" b="1" baseline="-25000" dirty="0">
              <a:solidFill>
                <a:srgbClr val="CC6600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3779912" y="1340768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95536" y="1988840"/>
            <a:ext cx="81369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FF0000"/>
                </a:solidFill>
              </a:rPr>
              <a:t>Reakce s kyselinou </a:t>
            </a:r>
            <a:r>
              <a:rPr lang="cs-CZ" sz="3200" b="1" dirty="0" err="1" smtClean="0">
                <a:solidFill>
                  <a:srgbClr val="FF0000"/>
                </a:solidFill>
              </a:rPr>
              <a:t>galovou</a:t>
            </a:r>
            <a:r>
              <a:rPr lang="cs-CZ" sz="3200" b="1" dirty="0" smtClean="0">
                <a:solidFill>
                  <a:srgbClr val="FF0000"/>
                </a:solidFill>
              </a:rPr>
              <a:t> na </a:t>
            </a:r>
            <a:r>
              <a:rPr lang="cs-CZ" sz="3200" b="1" dirty="0" err="1" smtClean="0">
                <a:solidFill>
                  <a:srgbClr val="FF0000"/>
                </a:solidFill>
              </a:rPr>
              <a:t>pyrogalan</a:t>
            </a:r>
            <a:r>
              <a:rPr lang="cs-CZ" sz="3200" b="1" dirty="0" smtClean="0">
                <a:solidFill>
                  <a:srgbClr val="FF0000"/>
                </a:solidFill>
              </a:rPr>
              <a:t> </a:t>
            </a:r>
            <a:r>
              <a:rPr lang="cs-CZ" sz="3200" b="1" dirty="0" smtClean="0">
                <a:solidFill>
                  <a:srgbClr val="CC6600"/>
                </a:solidFill>
              </a:rPr>
              <a:t>železitý</a:t>
            </a:r>
          </a:p>
          <a:p>
            <a:pPr algn="ctr"/>
            <a:r>
              <a:rPr lang="cs-CZ" sz="3200" b="1" dirty="0" smtClean="0">
                <a:solidFill>
                  <a:srgbClr val="7030A0"/>
                </a:solidFill>
              </a:rPr>
              <a:t> H</a:t>
            </a:r>
            <a:r>
              <a:rPr lang="cs-CZ" sz="3200" b="1" baseline="-25000" dirty="0" smtClean="0">
                <a:solidFill>
                  <a:srgbClr val="7030A0"/>
                </a:solidFill>
              </a:rPr>
              <a:t>2</a:t>
            </a:r>
            <a:r>
              <a:rPr lang="cs-CZ" sz="3200" b="1" dirty="0" smtClean="0">
                <a:solidFill>
                  <a:srgbClr val="7030A0"/>
                </a:solidFill>
              </a:rPr>
              <a:t>SO</a:t>
            </a:r>
            <a:r>
              <a:rPr lang="cs-CZ" sz="3200" b="1" baseline="-25000" dirty="0" smtClean="0">
                <a:solidFill>
                  <a:srgbClr val="7030A0"/>
                </a:solidFill>
              </a:rPr>
              <a:t>4</a:t>
            </a:r>
            <a:endParaRPr lang="cs-CZ" sz="3200" b="1" dirty="0">
              <a:solidFill>
                <a:srgbClr val="7030A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11560" y="4581128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>
                <a:solidFill>
                  <a:srgbClr val="0000FF"/>
                </a:solidFill>
              </a:rPr>
              <a:t>Blednutí inkoustu</a:t>
            </a:r>
            <a:endParaRPr lang="cs-CZ" sz="3200" b="1" dirty="0">
              <a:solidFill>
                <a:srgbClr val="0000FF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512" y="5517232"/>
            <a:ext cx="8640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pyrogalan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CC6600"/>
                </a:solidFill>
              </a:rPr>
              <a:t>železitý</a:t>
            </a:r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 smtClean="0">
                <a:solidFill>
                  <a:srgbClr val="0000FF"/>
                </a:solidFill>
              </a:rPr>
              <a:t>+ 2e</a:t>
            </a:r>
            <a:r>
              <a:rPr lang="cs-CZ" sz="2400" b="1" baseline="30000" dirty="0" smtClean="0">
                <a:solidFill>
                  <a:srgbClr val="0000FF"/>
                </a:solidFill>
              </a:rPr>
              <a:t>-                                     </a:t>
            </a:r>
            <a:r>
              <a:rPr lang="cs-CZ" sz="2400" b="1" dirty="0" smtClean="0">
                <a:solidFill>
                  <a:srgbClr val="0000FF"/>
                </a:solidFill>
              </a:rPr>
              <a:t>2 </a:t>
            </a:r>
            <a:r>
              <a:rPr lang="cs-CZ" sz="2400" b="1" dirty="0" err="1" smtClean="0">
                <a:solidFill>
                  <a:srgbClr val="0000FF"/>
                </a:solidFill>
              </a:rPr>
              <a:t>galan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>
                <a:solidFill>
                  <a:srgbClr val="008000"/>
                </a:solidFill>
              </a:rPr>
              <a:t>ŽELEZNATÝ </a:t>
            </a:r>
            <a:endParaRPr lang="cs-CZ" sz="2400" baseline="-25000" dirty="0">
              <a:solidFill>
                <a:srgbClr val="008000"/>
              </a:solidFill>
            </a:endParaRPr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4139952" y="5733256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6444208" y="2852936"/>
            <a:ext cx="122413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3316</TotalTime>
  <Words>271</Words>
  <Application>Microsoft Office PowerPoint</Application>
  <PresentationFormat>Předvádění na obrazovce (4:3)</PresentationFormat>
  <Paragraphs>44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Default Design</vt:lpstr>
      <vt:lpstr>PŘÍRODNÍ POLYMERY Polyfenoly: třísloviny</vt:lpstr>
      <vt:lpstr>Snímek 2</vt:lpstr>
      <vt:lpstr>Snímek 3</vt:lpstr>
      <vt:lpstr>Snímek 4</vt:lpstr>
      <vt:lpstr>Duběnkový inkoust 1</vt:lpstr>
      <vt:lpstr>Duběnkový inkoust 4</vt:lpstr>
      <vt:lpstr>Snímek 7</vt:lpstr>
      <vt:lpstr>Snímek 8</vt:lpstr>
    </vt:vector>
  </TitlesOfParts>
  <Company>Home Studio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NAVRHOVÁNÍ VÝROBKŮ Z PLASTŮ</dc:title>
  <dc:creator>LP</dc:creator>
  <cp:lastModifiedBy>pospisil</cp:lastModifiedBy>
  <cp:revision>376</cp:revision>
  <dcterms:created xsi:type="dcterms:W3CDTF">2008-02-10T16:41:08Z</dcterms:created>
  <dcterms:modified xsi:type="dcterms:W3CDTF">2013-10-21T17:22:00Z</dcterms:modified>
</cp:coreProperties>
</file>